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1" r:id="rId3"/>
    <p:sldId id="268" r:id="rId4"/>
    <p:sldId id="269" r:id="rId5"/>
    <p:sldId id="273" r:id="rId6"/>
    <p:sldId id="274" r:id="rId7"/>
    <p:sldId id="316" r:id="rId8"/>
    <p:sldId id="341" r:id="rId9"/>
    <p:sldId id="328" r:id="rId10"/>
    <p:sldId id="278" r:id="rId11"/>
    <p:sldId id="327" r:id="rId12"/>
    <p:sldId id="320" r:id="rId13"/>
    <p:sldId id="340" r:id="rId14"/>
    <p:sldId id="302" r:id="rId15"/>
    <p:sldId id="325" r:id="rId16"/>
    <p:sldId id="334" r:id="rId17"/>
    <p:sldId id="354" r:id="rId18"/>
    <p:sldId id="355" r:id="rId19"/>
    <p:sldId id="347" r:id="rId20"/>
    <p:sldId id="352" r:id="rId21"/>
    <p:sldId id="348" r:id="rId22"/>
    <p:sldId id="357" r:id="rId23"/>
    <p:sldId id="349" r:id="rId24"/>
    <p:sldId id="359" r:id="rId25"/>
    <p:sldId id="350" r:id="rId26"/>
    <p:sldId id="360" r:id="rId27"/>
    <p:sldId id="279" r:id="rId28"/>
    <p:sldId id="330" r:id="rId29"/>
    <p:sldId id="337" r:id="rId30"/>
    <p:sldId id="338" r:id="rId31"/>
    <p:sldId id="353" r:id="rId32"/>
    <p:sldId id="368" r:id="rId33"/>
    <p:sldId id="336" r:id="rId34"/>
    <p:sldId id="356" r:id="rId35"/>
    <p:sldId id="358" r:id="rId36"/>
    <p:sldId id="361" r:id="rId37"/>
    <p:sldId id="362" r:id="rId38"/>
    <p:sldId id="321" r:id="rId39"/>
    <p:sldId id="367" r:id="rId40"/>
    <p:sldId id="370" r:id="rId41"/>
    <p:sldId id="371" r:id="rId42"/>
    <p:sldId id="372" r:id="rId43"/>
    <p:sldId id="373" r:id="rId44"/>
    <p:sldId id="374" r:id="rId45"/>
    <p:sldId id="322" r:id="rId46"/>
    <p:sldId id="365" r:id="rId47"/>
    <p:sldId id="363" r:id="rId48"/>
    <p:sldId id="305" r:id="rId49"/>
    <p:sldId id="306"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2F9543-D596-A4E5-3F07-42AA0DE86F36}" name="Eleni Triantafillou" initials="ET" userId="722a698ad7aac01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15E72"/>
    <a:srgbClr val="C1F5FF"/>
    <a:srgbClr val="FF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8462" autoAdjust="0"/>
  </p:normalViewPr>
  <p:slideViewPr>
    <p:cSldViewPr snapToGrid="0">
      <p:cViewPr varScale="1">
        <p:scale>
          <a:sx n="62" d="100"/>
          <a:sy n="62" d="100"/>
        </p:scale>
        <p:origin x="101" y="950"/>
      </p:cViewPr>
      <p:guideLst/>
    </p:cSldViewPr>
  </p:slideViewPr>
  <p:notesTextViewPr>
    <p:cViewPr>
      <p:scale>
        <a:sx n="125" d="100"/>
        <a:sy n="125" d="100"/>
      </p:scale>
      <p:origin x="0" y="0"/>
    </p:cViewPr>
  </p:notesTextViewPr>
  <p:notesViewPr>
    <p:cSldViewPr snapToGrid="0">
      <p:cViewPr varScale="1">
        <p:scale>
          <a:sx n="122" d="100"/>
          <a:sy n="122" d="100"/>
        </p:scale>
        <p:origin x="5004" y="1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6.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A9645-F60A-4855-AE9D-7118FA5C2FB6}" type="doc">
      <dgm:prSet loTypeId="urn:microsoft.com/office/officeart/2009/3/layout/DescendingProcess" loCatId="process" qsTypeId="urn:microsoft.com/office/officeart/2005/8/quickstyle/simple5" qsCatId="simple" csTypeId="urn:microsoft.com/office/officeart/2005/8/colors/accent1_5" csCatId="accent1" phldr="1"/>
      <dgm:spPr/>
      <dgm:t>
        <a:bodyPr/>
        <a:lstStyle/>
        <a:p>
          <a:endParaRPr lang="en-US"/>
        </a:p>
      </dgm:t>
    </dgm:pt>
    <dgm:pt modelId="{FA7C501A-932C-4B0C-9AFF-1CF508BD3275}">
      <dgm:prSet phldrT="[Text]" phldr="0" custT="1"/>
      <dgm:spPr/>
      <dgm:t>
        <a:bodyPr/>
        <a:lstStyle/>
        <a:p>
          <a:r>
            <a:rPr lang="el-GR" sz="2000" b="1" dirty="0">
              <a:solidFill>
                <a:srgbClr val="015E72"/>
              </a:solidFill>
              <a:latin typeface="Aptos" panose="020B0004020202020204" pitchFamily="34" charset="0"/>
              <a:cs typeface="Aparajita" panose="020B0502040204020203" pitchFamily="18" charset="0"/>
            </a:rPr>
            <a:t>Σχέδιο Δράσης </a:t>
          </a:r>
          <a:r>
            <a:rPr lang="en-US" sz="2000" b="1" dirty="0">
              <a:solidFill>
                <a:schemeClr val="accent1"/>
              </a:solidFill>
              <a:latin typeface="Aptos" panose="020B0004020202020204" pitchFamily="34" charset="0"/>
            </a:rPr>
            <a:t>GR</a:t>
          </a:r>
          <a:r>
            <a:rPr lang="en-US" sz="2000" b="1" dirty="0">
              <a:solidFill>
                <a:schemeClr val="accent6"/>
              </a:solidFill>
              <a:latin typeface="Aptos" panose="020B0004020202020204" pitchFamily="34" charset="0"/>
            </a:rPr>
            <a:t>eco</a:t>
          </a:r>
          <a:r>
            <a:rPr lang="en-US" sz="2000" b="1" dirty="0">
              <a:solidFill>
                <a:schemeClr val="accent1"/>
              </a:solidFill>
              <a:latin typeface="Aptos" panose="020B0004020202020204" pitchFamily="34" charset="0"/>
            </a:rPr>
            <a:t> Islands</a:t>
          </a:r>
          <a:endParaRPr lang="el-GR" sz="2000" b="1" i="0" u="none" dirty="0">
            <a:solidFill>
              <a:srgbClr val="015E72"/>
            </a:solidFill>
            <a:latin typeface="Aptos" panose="020B0004020202020204" pitchFamily="34" charset="0"/>
            <a:cs typeface="Aparajita" panose="020B0502040204020203" pitchFamily="18" charset="0"/>
          </a:endParaRPr>
        </a:p>
      </dgm:t>
    </dgm:pt>
    <dgm:pt modelId="{BC390275-CA46-48E6-AF6F-A5C4213949B5}" type="parTrans" cxnId="{84AE231C-979F-4DF1-9F79-4DC4FDB354B8}">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0FB01846-D5B6-406F-B59D-ABC3E8401509}" type="sibTrans" cxnId="{84AE231C-979F-4DF1-9F79-4DC4FDB354B8}">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079EA1A7-14F5-4720-8A56-F93D7CA63049}">
      <dgm:prSet phldrT="[Text]" phldr="0" custT="1"/>
      <dgm:spPr/>
      <dgm:t>
        <a:bodyPr/>
        <a:lstStyle/>
        <a:p>
          <a:r>
            <a:rPr lang="el-GR" sz="1600" b="1" i="1" dirty="0">
              <a:solidFill>
                <a:srgbClr val="015E72"/>
              </a:solidFill>
              <a:latin typeface="Aptos" panose="020B0004020202020204" pitchFamily="34" charset="0"/>
              <a:cs typeface="Aparajita" panose="020B0502040204020203" pitchFamily="18" charset="0"/>
            </a:rPr>
            <a:t>Επεξεργασία και αξιολόγηση των δεδομένων</a:t>
          </a:r>
          <a:endParaRPr lang="en-US" sz="1600" b="1" i="1" dirty="0">
            <a:solidFill>
              <a:srgbClr val="015E72"/>
            </a:solidFill>
            <a:latin typeface="Aptos" panose="020B0004020202020204" pitchFamily="34" charset="0"/>
            <a:cs typeface="Aparajita" panose="020B0502040204020203" pitchFamily="18" charset="0"/>
          </a:endParaRPr>
        </a:p>
      </dgm:t>
    </dgm:pt>
    <dgm:pt modelId="{F0FCE914-0E3C-4190-A6A4-27E2EC369E38}" type="parTrans" cxnId="{2F702244-A6FB-4DEC-88D1-499E0B982B8A}">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0407B8CC-B83D-4158-AF8F-FFE19E2AB99A}" type="sibTrans" cxnId="{2F702244-A6FB-4DEC-88D1-499E0B982B8A}">
      <dgm:prSet/>
      <dgm:spPr>
        <a:solidFill>
          <a:schemeClr val="accent6"/>
        </a:solidFill>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9286EA46-23D2-4EC5-B70D-60E2782AE7C3}">
      <dgm:prSet phldrT="[Text]" phldr="0" custT="1"/>
      <dgm:spPr/>
      <dgm:t>
        <a:bodyPr/>
        <a:lstStyle/>
        <a:p>
          <a:r>
            <a:rPr lang="el-GR" sz="1600" b="1" i="1" dirty="0">
              <a:solidFill>
                <a:srgbClr val="015E72"/>
              </a:solidFill>
              <a:latin typeface="Aptos" panose="020B0004020202020204" pitchFamily="34" charset="0"/>
              <a:cs typeface="Aparajita" panose="020B0502040204020203" pitchFamily="18" charset="0"/>
            </a:rPr>
            <a:t>Αποτελέσματα </a:t>
          </a:r>
          <a:br>
            <a:rPr lang="el-GR" sz="1600" b="1" i="1" dirty="0">
              <a:solidFill>
                <a:srgbClr val="015E72"/>
              </a:solidFill>
              <a:latin typeface="Aptos" panose="020B0004020202020204" pitchFamily="34" charset="0"/>
              <a:cs typeface="Aparajita" panose="020B0502040204020203" pitchFamily="18" charset="0"/>
            </a:rPr>
          </a:br>
          <a:r>
            <a:rPr lang="el-GR" sz="1600" b="1" i="1" dirty="0">
              <a:solidFill>
                <a:srgbClr val="015E72"/>
              </a:solidFill>
              <a:latin typeface="Aptos" panose="020B0004020202020204" pitchFamily="34" charset="0"/>
              <a:cs typeface="Aparajita" panose="020B0502040204020203" pitchFamily="18" charset="0"/>
            </a:rPr>
            <a:t>αξιολόγησης (προς συζήτηση)</a:t>
          </a:r>
          <a:endParaRPr lang="en-US" sz="1600" b="1" i="1" dirty="0">
            <a:solidFill>
              <a:srgbClr val="015E72"/>
            </a:solidFill>
            <a:latin typeface="Aptos" panose="020B0004020202020204" pitchFamily="34" charset="0"/>
            <a:cs typeface="Aparajita" panose="020B0502040204020203" pitchFamily="18" charset="0"/>
          </a:endParaRPr>
        </a:p>
      </dgm:t>
    </dgm:pt>
    <dgm:pt modelId="{803668F6-2DE6-45C4-82F1-7138A8BCB906}" type="parTrans" cxnId="{DE0439A5-BDE0-40F5-923F-E80667F93414}">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64E9567C-6BCF-476E-8E72-CC1819001A33}" type="sibTrans" cxnId="{DE0439A5-BDE0-40F5-923F-E80667F93414}">
      <dgm:prSet/>
      <dgm:spPr>
        <a:solidFill>
          <a:schemeClr val="accent6"/>
        </a:solidFill>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AA334D0C-D161-4C1F-8429-45B08D45A714}">
      <dgm:prSet phldrT="[Text]" phldr="0" custT="1"/>
      <dgm:spPr/>
      <dgm:t>
        <a:bodyPr/>
        <a:lstStyle/>
        <a:p>
          <a:r>
            <a:rPr lang="el-GR" sz="1600" b="1" i="1" dirty="0">
              <a:solidFill>
                <a:srgbClr val="015E72"/>
              </a:solidFill>
              <a:latin typeface="Aptos" panose="020B0004020202020204" pitchFamily="34" charset="0"/>
              <a:cs typeface="Aparajita" panose="020B0502040204020203" pitchFamily="18" charset="0"/>
            </a:rPr>
            <a:t>Συμμετοχή και λήψη απόφασης</a:t>
          </a:r>
          <a:endParaRPr lang="en-US" sz="1600" b="1" i="1" dirty="0">
            <a:solidFill>
              <a:srgbClr val="015E72"/>
            </a:solidFill>
            <a:latin typeface="Aptos" panose="020B0004020202020204" pitchFamily="34" charset="0"/>
            <a:cs typeface="Aparajita" panose="020B0502040204020203" pitchFamily="18" charset="0"/>
          </a:endParaRPr>
        </a:p>
      </dgm:t>
    </dgm:pt>
    <dgm:pt modelId="{CCC75145-923E-47C9-A457-9B01A9DC8A04}" type="parTrans" cxnId="{E2D12CB6-F942-46C8-AC9E-AEA14207C526}">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CBC1E8BC-341E-4AC3-B464-A2723E9FF2C2}" type="sibTrans" cxnId="{E2D12CB6-F942-46C8-AC9E-AEA14207C526}">
      <dgm:prSet/>
      <dgm:spPr>
        <a:solidFill>
          <a:schemeClr val="bg1">
            <a:lumMod val="85000"/>
          </a:schemeClr>
        </a:solidFill>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7DC255AC-9FFB-45BD-B274-8EB8D6805B29}">
      <dgm:prSet phldrT="[Text]" phldr="0" custT="1"/>
      <dgm:spPr/>
      <dgm:t>
        <a:bodyPr/>
        <a:lstStyle/>
        <a:p>
          <a:r>
            <a:rPr lang="en-US" sz="1800" b="1" i="0" u="none" dirty="0">
              <a:solidFill>
                <a:srgbClr val="015E72"/>
              </a:solidFill>
              <a:latin typeface="Aptos" panose="020B0004020202020204" pitchFamily="34" charset="0"/>
              <a:cs typeface="Aparajita" panose="020B0502040204020203" pitchFamily="18" charset="0"/>
            </a:rPr>
            <a:t>2</a:t>
          </a:r>
          <a:r>
            <a:rPr lang="el-GR" sz="1800" b="1" i="0" u="none" baseline="30000" dirty="0">
              <a:solidFill>
                <a:srgbClr val="015E72"/>
              </a:solidFill>
              <a:latin typeface="Aptos" panose="020B0004020202020204" pitchFamily="34" charset="0"/>
              <a:cs typeface="Aparajita" panose="020B0502040204020203" pitchFamily="18" charset="0"/>
            </a:rPr>
            <a:t>η</a:t>
          </a:r>
          <a:r>
            <a:rPr lang="el-GR" sz="1800" b="1" i="0" u="none" dirty="0">
              <a:solidFill>
                <a:srgbClr val="015E72"/>
              </a:solidFill>
              <a:latin typeface="Aptos" panose="020B0004020202020204" pitchFamily="34" charset="0"/>
              <a:cs typeface="Aparajita" panose="020B0502040204020203" pitchFamily="18" charset="0"/>
            </a:rPr>
            <a:t> Διαβούλευση Κέας</a:t>
          </a:r>
          <a:endParaRPr lang="en-US" sz="1800" b="1" dirty="0">
            <a:solidFill>
              <a:srgbClr val="015E72"/>
            </a:solidFill>
            <a:latin typeface="Aptos" panose="020B0004020202020204" pitchFamily="34" charset="0"/>
            <a:cs typeface="Aparajita" panose="020B0502040204020203" pitchFamily="18" charset="0"/>
          </a:endParaRPr>
        </a:p>
      </dgm:t>
    </dgm:pt>
    <dgm:pt modelId="{7CF385B2-F9CF-4BBC-9450-8944E61F2FA7}" type="parTrans" cxnId="{E9716858-1C64-4A27-978A-FFB94A4061E7}">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B6360FB2-2223-4889-8AF7-593B9AB133B6}" type="sibTrans" cxnId="{E9716858-1C64-4A27-978A-FFB94A4061E7}">
      <dgm:prSet/>
      <dgm:spPr/>
      <dgm:t>
        <a:bodyPr/>
        <a:lstStyle/>
        <a:p>
          <a:endParaRPr lang="en-US" sz="800">
            <a:solidFill>
              <a:srgbClr val="015E72"/>
            </a:solidFill>
            <a:latin typeface="Aptos" panose="020B0004020202020204" pitchFamily="34" charset="0"/>
            <a:cs typeface="Aparajita" panose="020B0502040204020203" pitchFamily="18" charset="0"/>
          </a:endParaRPr>
        </a:p>
      </dgm:t>
    </dgm:pt>
    <dgm:pt modelId="{BE33A993-0F4B-41E7-9B20-0393D7A921F7}">
      <dgm:prSet custT="1"/>
      <dgm:spPr/>
      <dgm:t>
        <a:bodyPr/>
        <a:lstStyle/>
        <a:p>
          <a:r>
            <a:rPr lang="el-GR" sz="1600" b="1" i="1" kern="1200" dirty="0">
              <a:solidFill>
                <a:srgbClr val="015E72"/>
              </a:solidFill>
              <a:latin typeface="Aptos" panose="020B0004020202020204" pitchFamily="34" charset="0"/>
              <a:ea typeface="+mn-ea"/>
              <a:cs typeface="Aparajita" panose="020B0502040204020203" pitchFamily="18" charset="0"/>
            </a:rPr>
            <a:t>1</a:t>
          </a:r>
          <a:r>
            <a:rPr lang="el-GR" sz="1600" b="1" i="1" kern="1200" baseline="30000" dirty="0">
              <a:solidFill>
                <a:srgbClr val="015E72"/>
              </a:solidFill>
              <a:latin typeface="Aptos" panose="020B0004020202020204" pitchFamily="34" charset="0"/>
              <a:ea typeface="+mn-ea"/>
              <a:cs typeface="Aparajita" panose="020B0502040204020203" pitchFamily="18" charset="0"/>
            </a:rPr>
            <a:t>η</a:t>
          </a:r>
          <a:r>
            <a:rPr lang="el-GR" sz="1600" b="1" i="1" kern="1200" dirty="0">
              <a:solidFill>
                <a:srgbClr val="015E72"/>
              </a:solidFill>
              <a:latin typeface="Aptos" panose="020B0004020202020204" pitchFamily="34" charset="0"/>
              <a:ea typeface="+mn-ea"/>
              <a:cs typeface="Aparajita" panose="020B0502040204020203" pitchFamily="18" charset="0"/>
            </a:rPr>
            <a:t> Διαβούλευση (06.03.2026)</a:t>
          </a:r>
          <a:endParaRPr lang="en-US" sz="1600" b="1" i="1" kern="1200" dirty="0">
            <a:solidFill>
              <a:srgbClr val="015E72"/>
            </a:solidFill>
            <a:latin typeface="Aptos" panose="020B0004020202020204" pitchFamily="34" charset="0"/>
            <a:ea typeface="+mn-ea"/>
            <a:cs typeface="Aparajita" panose="020B0502040204020203" pitchFamily="18" charset="0"/>
          </a:endParaRPr>
        </a:p>
      </dgm:t>
    </dgm:pt>
    <dgm:pt modelId="{0BEB374D-39DD-4317-BEF9-5152AC918218}" type="parTrans" cxnId="{3F2E1293-B6E0-4A2D-93B4-8D47A1E181B2}">
      <dgm:prSet/>
      <dgm:spPr/>
      <dgm:t>
        <a:bodyPr/>
        <a:lstStyle/>
        <a:p>
          <a:endParaRPr lang="en-US" sz="1600"/>
        </a:p>
      </dgm:t>
    </dgm:pt>
    <dgm:pt modelId="{6BA5D8C6-4FC8-4527-B9EF-AB1EBBB18199}" type="sibTrans" cxnId="{3F2E1293-B6E0-4A2D-93B4-8D47A1E181B2}">
      <dgm:prSet/>
      <dgm:spPr/>
      <dgm:t>
        <a:bodyPr/>
        <a:lstStyle/>
        <a:p>
          <a:endParaRPr lang="en-US" sz="1600"/>
        </a:p>
      </dgm:t>
    </dgm:pt>
    <dgm:pt modelId="{46988578-137B-4098-82D9-909F2A2E0B49}" type="pres">
      <dgm:prSet presAssocID="{6C2A9645-F60A-4855-AE9D-7118FA5C2FB6}" presName="Name0" presStyleCnt="0">
        <dgm:presLayoutVars>
          <dgm:chMax val="7"/>
          <dgm:chPref val="5"/>
        </dgm:presLayoutVars>
      </dgm:prSet>
      <dgm:spPr/>
    </dgm:pt>
    <dgm:pt modelId="{D613B9C0-D22B-4AA6-B5CE-0ECDDFB65B0D}" type="pres">
      <dgm:prSet presAssocID="{6C2A9645-F60A-4855-AE9D-7118FA5C2FB6}" presName="arrowNode" presStyleLbl="node1" presStyleIdx="0" presStyleCnt="1" custLinFactNeighborX="-1317"/>
      <dgm:spPr>
        <a:solidFill>
          <a:srgbClr val="015E72"/>
        </a:solidFill>
      </dgm:spPr>
    </dgm:pt>
    <dgm:pt modelId="{7145D988-ECFD-457B-92E9-4B19BFBBEABF}" type="pres">
      <dgm:prSet presAssocID="{FA7C501A-932C-4B0C-9AFF-1CF508BD3275}" presName="txNode1" presStyleLbl="revTx" presStyleIdx="0" presStyleCnt="6">
        <dgm:presLayoutVars>
          <dgm:bulletEnabled val="1"/>
        </dgm:presLayoutVars>
      </dgm:prSet>
      <dgm:spPr/>
    </dgm:pt>
    <dgm:pt modelId="{CDB7DF25-31B4-4B65-BDC7-734C776251F9}" type="pres">
      <dgm:prSet presAssocID="{079EA1A7-14F5-4720-8A56-F93D7CA63049}" presName="txNode2" presStyleLbl="revTx" presStyleIdx="1" presStyleCnt="6" custLinFactNeighborX="-1236">
        <dgm:presLayoutVars>
          <dgm:bulletEnabled val="1"/>
        </dgm:presLayoutVars>
      </dgm:prSet>
      <dgm:spPr/>
    </dgm:pt>
    <dgm:pt modelId="{E69E96D9-CA08-4827-BB9A-E303C869E08A}" type="pres">
      <dgm:prSet presAssocID="{0407B8CC-B83D-4158-AF8F-FFE19E2AB99A}" presName="dotNode2" presStyleCnt="0"/>
      <dgm:spPr/>
    </dgm:pt>
    <dgm:pt modelId="{73B780AE-0C84-479B-A583-8FC24AB6E6D3}" type="pres">
      <dgm:prSet presAssocID="{0407B8CC-B83D-4158-AF8F-FFE19E2AB99A}" presName="dotRepeatNode" presStyleLbl="fgShp" presStyleIdx="0" presStyleCnt="4"/>
      <dgm:spPr/>
    </dgm:pt>
    <dgm:pt modelId="{CBAD48A2-0F17-44DC-B200-B4CB6C5BC53C}" type="pres">
      <dgm:prSet presAssocID="{BE33A993-0F4B-41E7-9B20-0393D7A921F7}" presName="txNode3" presStyleLbl="revTx" presStyleIdx="2" presStyleCnt="6" custLinFactNeighborX="-8590" custLinFactNeighborY="-1903">
        <dgm:presLayoutVars>
          <dgm:bulletEnabled val="1"/>
        </dgm:presLayoutVars>
      </dgm:prSet>
      <dgm:spPr/>
    </dgm:pt>
    <dgm:pt modelId="{9D6E04F1-0E2B-4547-9C96-2C23CDC5C790}" type="pres">
      <dgm:prSet presAssocID="{6BA5D8C6-4FC8-4527-B9EF-AB1EBBB18199}" presName="dotNode3" presStyleCnt="0"/>
      <dgm:spPr/>
    </dgm:pt>
    <dgm:pt modelId="{5FAA425B-FA32-48E7-9363-CE5C2AF678B7}" type="pres">
      <dgm:prSet presAssocID="{6BA5D8C6-4FC8-4527-B9EF-AB1EBBB18199}" presName="dotRepeatNode" presStyleLbl="fgShp" presStyleIdx="1" presStyleCnt="4"/>
      <dgm:spPr/>
    </dgm:pt>
    <dgm:pt modelId="{908F5D84-1BEE-493F-97E7-140A909D0E72}" type="pres">
      <dgm:prSet presAssocID="{9286EA46-23D2-4EC5-B70D-60E2782AE7C3}" presName="txNode4" presStyleLbl="revTx" presStyleIdx="3" presStyleCnt="6" custLinFactNeighborX="-1896" custLinFactNeighborY="-4047">
        <dgm:presLayoutVars>
          <dgm:bulletEnabled val="1"/>
        </dgm:presLayoutVars>
      </dgm:prSet>
      <dgm:spPr/>
    </dgm:pt>
    <dgm:pt modelId="{BEA2071F-CA5F-4983-B9E9-F40525F5B42F}" type="pres">
      <dgm:prSet presAssocID="{64E9567C-6BCF-476E-8E72-CC1819001A33}" presName="dotNode4" presStyleCnt="0"/>
      <dgm:spPr/>
    </dgm:pt>
    <dgm:pt modelId="{A5666C0B-D4CF-47A3-890A-7BC835174D96}" type="pres">
      <dgm:prSet presAssocID="{64E9567C-6BCF-476E-8E72-CC1819001A33}" presName="dotRepeatNode" presStyleLbl="fgShp" presStyleIdx="2" presStyleCnt="4"/>
      <dgm:spPr/>
    </dgm:pt>
    <dgm:pt modelId="{14C1139E-3F3A-4AD9-922B-DADF48B2CAC1}" type="pres">
      <dgm:prSet presAssocID="{AA334D0C-D161-4C1F-8429-45B08D45A714}" presName="txNode5" presStyleLbl="revTx" presStyleIdx="4" presStyleCnt="6" custLinFactNeighborX="-3201" custLinFactNeighborY="28815">
        <dgm:presLayoutVars>
          <dgm:bulletEnabled val="1"/>
        </dgm:presLayoutVars>
      </dgm:prSet>
      <dgm:spPr/>
    </dgm:pt>
    <dgm:pt modelId="{410E82EA-EDFC-4180-A4AE-3073363B790D}" type="pres">
      <dgm:prSet presAssocID="{CBC1E8BC-341E-4AC3-B464-A2723E9FF2C2}" presName="dotNode5" presStyleCnt="0"/>
      <dgm:spPr/>
    </dgm:pt>
    <dgm:pt modelId="{CCB207BA-E9C1-47F8-9644-F408990D5FB1}" type="pres">
      <dgm:prSet presAssocID="{CBC1E8BC-341E-4AC3-B464-A2723E9FF2C2}" presName="dotRepeatNode" presStyleLbl="fgShp" presStyleIdx="3" presStyleCnt="4"/>
      <dgm:spPr/>
    </dgm:pt>
    <dgm:pt modelId="{5022C0BC-C4A0-4AB4-B404-64FA73EF830D}" type="pres">
      <dgm:prSet presAssocID="{7DC255AC-9FFB-45BD-B274-8EB8D6805B29}" presName="txNode6" presStyleLbl="revTx" presStyleIdx="5" presStyleCnt="6">
        <dgm:presLayoutVars>
          <dgm:bulletEnabled val="1"/>
        </dgm:presLayoutVars>
      </dgm:prSet>
      <dgm:spPr/>
    </dgm:pt>
  </dgm:ptLst>
  <dgm:cxnLst>
    <dgm:cxn modelId="{28AC8F0E-EE83-4EC7-AB31-2683AFA5E030}" type="presOf" srcId="{6C2A9645-F60A-4855-AE9D-7118FA5C2FB6}" destId="{46988578-137B-4098-82D9-909F2A2E0B49}" srcOrd="0" destOrd="0" presId="urn:microsoft.com/office/officeart/2009/3/layout/DescendingProcess"/>
    <dgm:cxn modelId="{84AE231C-979F-4DF1-9F79-4DC4FDB354B8}" srcId="{6C2A9645-F60A-4855-AE9D-7118FA5C2FB6}" destId="{FA7C501A-932C-4B0C-9AFF-1CF508BD3275}" srcOrd="0" destOrd="0" parTransId="{BC390275-CA46-48E6-AF6F-A5C4213949B5}" sibTransId="{0FB01846-D5B6-406F-B59D-ABC3E8401509}"/>
    <dgm:cxn modelId="{44971231-48EC-4AB1-9C33-60779994B39A}" type="presOf" srcId="{0407B8CC-B83D-4158-AF8F-FFE19E2AB99A}" destId="{73B780AE-0C84-479B-A583-8FC24AB6E6D3}" srcOrd="0" destOrd="0" presId="urn:microsoft.com/office/officeart/2009/3/layout/DescendingProcess"/>
    <dgm:cxn modelId="{B9C25539-8205-4F30-9A16-F338BDD74FEB}" type="presOf" srcId="{64E9567C-6BCF-476E-8E72-CC1819001A33}" destId="{A5666C0B-D4CF-47A3-890A-7BC835174D96}" srcOrd="0" destOrd="0" presId="urn:microsoft.com/office/officeart/2009/3/layout/DescendingProcess"/>
    <dgm:cxn modelId="{2F702244-A6FB-4DEC-88D1-499E0B982B8A}" srcId="{6C2A9645-F60A-4855-AE9D-7118FA5C2FB6}" destId="{079EA1A7-14F5-4720-8A56-F93D7CA63049}" srcOrd="1" destOrd="0" parTransId="{F0FCE914-0E3C-4190-A6A4-27E2EC369E38}" sibTransId="{0407B8CC-B83D-4158-AF8F-FFE19E2AB99A}"/>
    <dgm:cxn modelId="{E9716858-1C64-4A27-978A-FFB94A4061E7}" srcId="{6C2A9645-F60A-4855-AE9D-7118FA5C2FB6}" destId="{7DC255AC-9FFB-45BD-B274-8EB8D6805B29}" srcOrd="5" destOrd="0" parTransId="{7CF385B2-F9CF-4BBC-9450-8944E61F2FA7}" sibTransId="{B6360FB2-2223-4889-8AF7-593B9AB133B6}"/>
    <dgm:cxn modelId="{E40FA78B-D749-42B6-BB3B-83254F027B83}" type="presOf" srcId="{7DC255AC-9FFB-45BD-B274-8EB8D6805B29}" destId="{5022C0BC-C4A0-4AB4-B404-64FA73EF830D}" srcOrd="0" destOrd="0" presId="urn:microsoft.com/office/officeart/2009/3/layout/DescendingProcess"/>
    <dgm:cxn modelId="{C48FC98E-0383-435D-8330-D52BF9C70FD6}" type="presOf" srcId="{BE33A993-0F4B-41E7-9B20-0393D7A921F7}" destId="{CBAD48A2-0F17-44DC-B200-B4CB6C5BC53C}" srcOrd="0" destOrd="0" presId="urn:microsoft.com/office/officeart/2009/3/layout/DescendingProcess"/>
    <dgm:cxn modelId="{F5690292-6655-4F54-A274-62E2EDCD0A03}" type="presOf" srcId="{AA334D0C-D161-4C1F-8429-45B08D45A714}" destId="{14C1139E-3F3A-4AD9-922B-DADF48B2CAC1}" srcOrd="0" destOrd="0" presId="urn:microsoft.com/office/officeart/2009/3/layout/DescendingProcess"/>
    <dgm:cxn modelId="{3F2E1293-B6E0-4A2D-93B4-8D47A1E181B2}" srcId="{6C2A9645-F60A-4855-AE9D-7118FA5C2FB6}" destId="{BE33A993-0F4B-41E7-9B20-0393D7A921F7}" srcOrd="2" destOrd="0" parTransId="{0BEB374D-39DD-4317-BEF9-5152AC918218}" sibTransId="{6BA5D8C6-4FC8-4527-B9EF-AB1EBBB18199}"/>
    <dgm:cxn modelId="{12731A94-03D5-44DE-9305-9AE80AB81CFD}" type="presOf" srcId="{CBC1E8BC-341E-4AC3-B464-A2723E9FF2C2}" destId="{CCB207BA-E9C1-47F8-9644-F408990D5FB1}" srcOrd="0" destOrd="0" presId="urn:microsoft.com/office/officeart/2009/3/layout/DescendingProcess"/>
    <dgm:cxn modelId="{DE0439A5-BDE0-40F5-923F-E80667F93414}" srcId="{6C2A9645-F60A-4855-AE9D-7118FA5C2FB6}" destId="{9286EA46-23D2-4EC5-B70D-60E2782AE7C3}" srcOrd="3" destOrd="0" parTransId="{803668F6-2DE6-45C4-82F1-7138A8BCB906}" sibTransId="{64E9567C-6BCF-476E-8E72-CC1819001A33}"/>
    <dgm:cxn modelId="{A0C8A3B4-2B63-4761-A16A-7E3EAD206913}" type="presOf" srcId="{FA7C501A-932C-4B0C-9AFF-1CF508BD3275}" destId="{7145D988-ECFD-457B-92E9-4B19BFBBEABF}" srcOrd="0" destOrd="0" presId="urn:microsoft.com/office/officeart/2009/3/layout/DescendingProcess"/>
    <dgm:cxn modelId="{E2D12CB6-F942-46C8-AC9E-AEA14207C526}" srcId="{6C2A9645-F60A-4855-AE9D-7118FA5C2FB6}" destId="{AA334D0C-D161-4C1F-8429-45B08D45A714}" srcOrd="4" destOrd="0" parTransId="{CCC75145-923E-47C9-A457-9B01A9DC8A04}" sibTransId="{CBC1E8BC-341E-4AC3-B464-A2723E9FF2C2}"/>
    <dgm:cxn modelId="{CAFAC1C9-0A87-4267-A398-EA184B163B8C}" type="presOf" srcId="{079EA1A7-14F5-4720-8A56-F93D7CA63049}" destId="{CDB7DF25-31B4-4B65-BDC7-734C776251F9}" srcOrd="0" destOrd="0" presId="urn:microsoft.com/office/officeart/2009/3/layout/DescendingProcess"/>
    <dgm:cxn modelId="{C079C1EB-C353-43C9-896F-6207AFB868D6}" type="presOf" srcId="{9286EA46-23D2-4EC5-B70D-60E2782AE7C3}" destId="{908F5D84-1BEE-493F-97E7-140A909D0E72}" srcOrd="0" destOrd="0" presId="urn:microsoft.com/office/officeart/2009/3/layout/DescendingProcess"/>
    <dgm:cxn modelId="{D33754ED-4F4E-4615-B854-B70A2D1EEF83}" type="presOf" srcId="{6BA5D8C6-4FC8-4527-B9EF-AB1EBBB18199}" destId="{5FAA425B-FA32-48E7-9363-CE5C2AF678B7}" srcOrd="0" destOrd="0" presId="urn:microsoft.com/office/officeart/2009/3/layout/DescendingProcess"/>
    <dgm:cxn modelId="{810D9FE5-EE99-4369-8441-0AEE85948C64}" type="presParOf" srcId="{46988578-137B-4098-82D9-909F2A2E0B49}" destId="{D613B9C0-D22B-4AA6-B5CE-0ECDDFB65B0D}" srcOrd="0" destOrd="0" presId="urn:microsoft.com/office/officeart/2009/3/layout/DescendingProcess"/>
    <dgm:cxn modelId="{F6FBE136-1799-4EAF-AD5E-26BB503D0D35}" type="presParOf" srcId="{46988578-137B-4098-82D9-909F2A2E0B49}" destId="{7145D988-ECFD-457B-92E9-4B19BFBBEABF}" srcOrd="1" destOrd="0" presId="urn:microsoft.com/office/officeart/2009/3/layout/DescendingProcess"/>
    <dgm:cxn modelId="{48C6B357-8B25-4558-A076-F0A33ADBD09E}" type="presParOf" srcId="{46988578-137B-4098-82D9-909F2A2E0B49}" destId="{CDB7DF25-31B4-4B65-BDC7-734C776251F9}" srcOrd="2" destOrd="0" presId="urn:microsoft.com/office/officeart/2009/3/layout/DescendingProcess"/>
    <dgm:cxn modelId="{EFB7313B-5804-40D4-8F0F-EA676D3DA621}" type="presParOf" srcId="{46988578-137B-4098-82D9-909F2A2E0B49}" destId="{E69E96D9-CA08-4827-BB9A-E303C869E08A}" srcOrd="3" destOrd="0" presId="urn:microsoft.com/office/officeart/2009/3/layout/DescendingProcess"/>
    <dgm:cxn modelId="{0EF4BD66-E3E1-42D5-81D4-306E53CD0148}" type="presParOf" srcId="{E69E96D9-CA08-4827-BB9A-E303C869E08A}" destId="{73B780AE-0C84-479B-A583-8FC24AB6E6D3}" srcOrd="0" destOrd="0" presId="urn:microsoft.com/office/officeart/2009/3/layout/DescendingProcess"/>
    <dgm:cxn modelId="{FE876D7F-7E91-4344-8069-ADE69A0BE05C}" type="presParOf" srcId="{46988578-137B-4098-82D9-909F2A2E0B49}" destId="{CBAD48A2-0F17-44DC-B200-B4CB6C5BC53C}" srcOrd="4" destOrd="0" presId="urn:microsoft.com/office/officeart/2009/3/layout/DescendingProcess"/>
    <dgm:cxn modelId="{399448A7-75E0-4950-9FFE-46E5B2B46A40}" type="presParOf" srcId="{46988578-137B-4098-82D9-909F2A2E0B49}" destId="{9D6E04F1-0E2B-4547-9C96-2C23CDC5C790}" srcOrd="5" destOrd="0" presId="urn:microsoft.com/office/officeart/2009/3/layout/DescendingProcess"/>
    <dgm:cxn modelId="{DB3CE69F-2D2A-4B4E-B0F3-E395A94D5527}" type="presParOf" srcId="{9D6E04F1-0E2B-4547-9C96-2C23CDC5C790}" destId="{5FAA425B-FA32-48E7-9363-CE5C2AF678B7}" srcOrd="0" destOrd="0" presId="urn:microsoft.com/office/officeart/2009/3/layout/DescendingProcess"/>
    <dgm:cxn modelId="{3FF26619-3215-40D4-B6E1-961FB3D7CEE1}" type="presParOf" srcId="{46988578-137B-4098-82D9-909F2A2E0B49}" destId="{908F5D84-1BEE-493F-97E7-140A909D0E72}" srcOrd="6" destOrd="0" presId="urn:microsoft.com/office/officeart/2009/3/layout/DescendingProcess"/>
    <dgm:cxn modelId="{51A0916D-2D8A-4038-B3CE-0F6302822305}" type="presParOf" srcId="{46988578-137B-4098-82D9-909F2A2E0B49}" destId="{BEA2071F-CA5F-4983-B9E9-F40525F5B42F}" srcOrd="7" destOrd="0" presId="urn:microsoft.com/office/officeart/2009/3/layout/DescendingProcess"/>
    <dgm:cxn modelId="{2D5C3555-9EBD-4A13-B9AD-9997A2DBA96B}" type="presParOf" srcId="{BEA2071F-CA5F-4983-B9E9-F40525F5B42F}" destId="{A5666C0B-D4CF-47A3-890A-7BC835174D96}" srcOrd="0" destOrd="0" presId="urn:microsoft.com/office/officeart/2009/3/layout/DescendingProcess"/>
    <dgm:cxn modelId="{8C2639F2-3102-4B6E-8EE7-C78B6E8FD2EF}" type="presParOf" srcId="{46988578-137B-4098-82D9-909F2A2E0B49}" destId="{14C1139E-3F3A-4AD9-922B-DADF48B2CAC1}" srcOrd="8" destOrd="0" presId="urn:microsoft.com/office/officeart/2009/3/layout/DescendingProcess"/>
    <dgm:cxn modelId="{42DCF09C-4429-4B48-A156-1613C0112692}" type="presParOf" srcId="{46988578-137B-4098-82D9-909F2A2E0B49}" destId="{410E82EA-EDFC-4180-A4AE-3073363B790D}" srcOrd="9" destOrd="0" presId="urn:microsoft.com/office/officeart/2009/3/layout/DescendingProcess"/>
    <dgm:cxn modelId="{FD5C4AEC-C97D-4F9D-BEE9-201B7B38F303}" type="presParOf" srcId="{410E82EA-EDFC-4180-A4AE-3073363B790D}" destId="{CCB207BA-E9C1-47F8-9644-F408990D5FB1}" srcOrd="0" destOrd="0" presId="urn:microsoft.com/office/officeart/2009/3/layout/DescendingProcess"/>
    <dgm:cxn modelId="{A37403A2-F1CE-464E-8837-142411DF337E}" type="presParOf" srcId="{46988578-137B-4098-82D9-909F2A2E0B49}" destId="{5022C0BC-C4A0-4AB4-B404-64FA73EF830D}" srcOrd="10"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63513A-95D2-4901-A8DA-C0AE0118D2D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l-GR"/>
        </a:p>
      </dgm:t>
    </dgm:pt>
    <dgm:pt modelId="{9FCD58B2-4AFF-4362-B952-D1FEE4B97B79}">
      <dgm:prSet phldrT="[Κείμενο]" custT="1"/>
      <dgm:spPr>
        <a:solidFill>
          <a:schemeClr val="accent6">
            <a:lumMod val="40000"/>
            <a:lumOff val="60000"/>
          </a:schemeClr>
        </a:solidFill>
      </dgm:spPr>
      <dgm:t>
        <a:bodyPr lIns="144000" tIns="540000" bIns="72000"/>
        <a:lstStyle/>
        <a:p>
          <a:pPr algn="l"/>
          <a:endParaRPr lang="el-GR" sz="1100" b="0" dirty="0">
            <a:solidFill>
              <a:sysClr val="windowText" lastClr="000000"/>
            </a:solidFill>
            <a:latin typeface="Aptos" panose="020B0004020202020204" pitchFamily="34" charset="0"/>
            <a:cs typeface="Calibri" panose="020F0502020204030204" pitchFamily="34" charset="0"/>
          </a:endParaRPr>
        </a:p>
        <a:p>
          <a:pPr algn="l"/>
          <a:r>
            <a:rPr lang="el-GR" sz="1100" b="0" dirty="0">
              <a:solidFill>
                <a:sysClr val="windowText" lastClr="000000"/>
              </a:solidFill>
              <a:latin typeface="Aptos" panose="020B0004020202020204" pitchFamily="34" charset="0"/>
              <a:cs typeface="Calibri" panose="020F0502020204030204" pitchFamily="34" charset="0"/>
            </a:rPr>
            <a:t>● Υφιστάμενη παραγωγική βάση με αναγνωρίσιμα τοπικά προϊόντα (τυριά, μέλι, κρασί, αγροτικά προϊόντα) και σύνδεση με τη γαστρονομία  (35% των ενεργών επιχειρήσεων στον πρωτογενή τομέα). </a:t>
          </a:r>
          <a:endParaRPr lang="en-US" sz="1100" b="0" dirty="0">
            <a:solidFill>
              <a:sysClr val="windowText" lastClr="000000"/>
            </a:solidFill>
            <a:latin typeface="Aptos" panose="020B0004020202020204" pitchFamily="34" charset="0"/>
            <a:cs typeface="Calibri" panose="020F0502020204030204" pitchFamily="34" charset="0"/>
          </a:endParaRPr>
        </a:p>
        <a:p>
          <a:r>
            <a:rPr lang="el-GR" sz="1100" b="0" dirty="0">
              <a:solidFill>
                <a:sysClr val="windowText" lastClr="000000"/>
              </a:solidFill>
              <a:latin typeface="Aptos" panose="020B0004020202020204" pitchFamily="34" charset="0"/>
              <a:cs typeface="Calibri" panose="020F0502020204030204" pitchFamily="34" charset="0"/>
            </a:rPr>
            <a:t>● Ισχυρή παρουσία επιχειρήσεων στον τουρισμό και τον τριτογενή τομέα (50% των επιχειρήσεων)</a:t>
          </a:r>
          <a:endParaRPr lang="en-US" sz="1100" b="0" dirty="0">
            <a:solidFill>
              <a:sysClr val="windowText" lastClr="000000"/>
            </a:solidFill>
            <a:latin typeface="Aptos" panose="020B0004020202020204" pitchFamily="34" charset="0"/>
            <a:cs typeface="Calibri" panose="020F0502020204030204" pitchFamily="34" charset="0"/>
          </a:endParaRPr>
        </a:p>
        <a:p>
          <a:r>
            <a:rPr lang="el-GR" sz="1100" b="0" dirty="0">
              <a:solidFill>
                <a:sysClr val="windowText" lastClr="000000"/>
              </a:solidFill>
              <a:latin typeface="Aptos" panose="020B0004020202020204" pitchFamily="34" charset="0"/>
              <a:cs typeface="Calibri" panose="020F0502020204030204" pitchFamily="34" charset="0"/>
            </a:rPr>
            <a:t>● Υφιστάμενες επιχειρήσεις εστίασης και καταλύματα που αξιοποιούν τοπικά προϊόντα και αρχές ποιότητας </a:t>
          </a:r>
        </a:p>
        <a:p>
          <a:r>
            <a:rPr lang="el-GR" sz="1100" b="0" dirty="0">
              <a:solidFill>
                <a:sysClr val="windowText" lastClr="000000"/>
              </a:solidFill>
              <a:latin typeface="Aptos" panose="020B0004020202020204" pitchFamily="34" charset="0"/>
              <a:cs typeface="Calibri" panose="020F0502020204030204" pitchFamily="34" charset="0"/>
            </a:rPr>
            <a:t>● Διοργάνωση δράσεων και εκδηλώσεων προβολής και προώθησης τοπικών προϊόντων (Φεστιβάλ Αγροτικών Προϊόντων Κέας, «</a:t>
          </a:r>
          <a:r>
            <a:rPr lang="el-GR" sz="1100" b="0" dirty="0" err="1">
              <a:solidFill>
                <a:sysClr val="windowText" lastClr="000000"/>
              </a:solidFill>
              <a:latin typeface="Aptos" panose="020B0004020202020204" pitchFamily="34" charset="0"/>
              <a:cs typeface="Calibri" panose="020F0502020204030204" pitchFamily="34" charset="0"/>
            </a:rPr>
            <a:t>Κείων</a:t>
          </a:r>
          <a:r>
            <a:rPr lang="el-GR" sz="1100" b="0" dirty="0">
              <a:solidFill>
                <a:sysClr val="windowText" lastClr="000000"/>
              </a:solidFill>
              <a:latin typeface="Aptos" panose="020B0004020202020204" pitchFamily="34" charset="0"/>
              <a:cs typeface="Calibri" panose="020F0502020204030204" pitchFamily="34" charset="0"/>
            </a:rPr>
            <a:t> Γεύσεις»)</a:t>
          </a:r>
        </a:p>
        <a:p>
          <a:r>
            <a:rPr lang="el-GR" sz="1100" b="0" dirty="0">
              <a:solidFill>
                <a:sysClr val="windowText" lastClr="000000"/>
              </a:solidFill>
              <a:latin typeface="Aptos" panose="020B0004020202020204" pitchFamily="34" charset="0"/>
              <a:cs typeface="Calibri" panose="020F0502020204030204" pitchFamily="34" charset="0"/>
            </a:rPr>
            <a:t>● Υφιστάμενη διασύνδεση παραγωγής – τουρισμού</a:t>
          </a:r>
        </a:p>
        <a:p>
          <a:r>
            <a:rPr lang="el-GR" sz="1100" b="0" dirty="0">
              <a:solidFill>
                <a:sysClr val="windowText" lastClr="000000"/>
              </a:solidFill>
              <a:latin typeface="Aptos" panose="020B0004020202020204" pitchFamily="34" charset="0"/>
              <a:cs typeface="Calibri" panose="020F0502020204030204" pitchFamily="34" charset="0"/>
            </a:rPr>
            <a:t>● Αυξανόμενο ενδιαφέρον για πιστοποιήσεις και βιώσιμες πρακτικές</a:t>
          </a:r>
          <a:endParaRPr lang="en-US" sz="1100" b="0" dirty="0">
            <a:solidFill>
              <a:sysClr val="windowText" lastClr="000000"/>
            </a:solidFill>
            <a:latin typeface="Aptos" panose="020B0004020202020204" pitchFamily="34" charset="0"/>
            <a:cs typeface="Calibri" panose="020F0502020204030204" pitchFamily="34" charset="0"/>
          </a:endParaRPr>
        </a:p>
      </dgm:t>
    </dgm:pt>
    <dgm:pt modelId="{596F1D45-8857-49A4-956D-62F8989BFC65}" type="par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48C36130-DA85-42D9-A062-20646BD36C63}" type="sib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9D14F24F-710D-4AF2-B6BA-36E4D374DF49}">
      <dgm:prSet phldrT="[Κείμενο]" custT="1"/>
      <dgm:spPr>
        <a:solidFill>
          <a:schemeClr val="accent4">
            <a:lumMod val="40000"/>
            <a:lumOff val="60000"/>
          </a:schemeClr>
        </a:solidFill>
      </dgm:spPr>
      <dgm:t>
        <a:bodyPr lIns="144000" tIns="324000"/>
        <a:lstStyle/>
        <a:p>
          <a:pPr algn="l"/>
          <a:r>
            <a:rPr lang="el-GR" sz="1100" dirty="0">
              <a:solidFill>
                <a:sysClr val="windowText" lastClr="000000"/>
              </a:solidFill>
              <a:latin typeface="Aptos" panose="020B0004020202020204" pitchFamily="34" charset="0"/>
              <a:cs typeface="Calibri" panose="020F0502020204030204" pitchFamily="34" charset="0"/>
            </a:rPr>
            <a:t>● Αυξημένο λειτουργικό και ενεργειακό κόστος για τις μικρές επιχειρήσεις</a:t>
          </a:r>
        </a:p>
        <a:p>
          <a:pPr algn="l"/>
          <a:r>
            <a:rPr lang="el-GR" sz="1100" dirty="0">
              <a:solidFill>
                <a:sysClr val="windowText" lastClr="000000"/>
              </a:solidFill>
              <a:latin typeface="Aptos" panose="020B0004020202020204" pitchFamily="34" charset="0"/>
              <a:cs typeface="Calibri" panose="020F0502020204030204" pitchFamily="34" charset="0"/>
            </a:rPr>
            <a:t>● Υψηλή εξάρτηση της τοπικής οικονομίας από τον τουρισμό και την παραθεριστική κατοικία</a:t>
          </a:r>
        </a:p>
        <a:p>
          <a:pPr algn="l"/>
          <a:r>
            <a:rPr lang="el-GR" sz="1100" dirty="0">
              <a:solidFill>
                <a:sysClr val="windowText" lastClr="000000"/>
              </a:solidFill>
              <a:latin typeface="Aptos" panose="020B0004020202020204" pitchFamily="34" charset="0"/>
              <a:cs typeface="Calibri" panose="020F0502020204030204" pitchFamily="34" charset="0"/>
            </a:rPr>
            <a:t>● Μικρό μέγεθος και οικογενειακός χαρακτήρας πολλών επιχειρήσεων, που περιορίζει τη δυνατότητα υιοθέτησης σύνθετων ή δαπανηρών πιστοποιήσεων</a:t>
          </a:r>
        </a:p>
        <a:p>
          <a:pPr algn="l"/>
          <a:r>
            <a:rPr lang="el-GR" sz="1100" dirty="0">
              <a:solidFill>
                <a:sysClr val="windowText" lastClr="000000"/>
              </a:solidFill>
              <a:latin typeface="Aptos" panose="020B0004020202020204" pitchFamily="34" charset="0"/>
              <a:cs typeface="Calibri" panose="020F0502020204030204" pitchFamily="34" charset="0"/>
            </a:rPr>
            <a:t>● Περιορισμένη οργανωμένη υποστήριξη επιχειρήσεων σε θέματα καινοτομίας, δικτύωσης και προσέλκυσης χρηματοδοτήσεων</a:t>
          </a:r>
        </a:p>
        <a:p>
          <a:pPr algn="l"/>
          <a:r>
            <a:rPr lang="el-GR" sz="1100" dirty="0">
              <a:solidFill>
                <a:sysClr val="windowText" lastClr="000000"/>
              </a:solidFill>
              <a:latin typeface="Aptos" panose="020B0004020202020204" pitchFamily="34" charset="0"/>
              <a:cs typeface="Calibri" panose="020F0502020204030204" pitchFamily="34" charset="0"/>
            </a:rPr>
            <a:t>● Έλλειψη εξειδικευμένου ανθρώπινου δυναμικού και δομών στήριξης για την προώθηση της πράσινης και γαλάζιας επιχειρηματικότητας.</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327A6F7-41C9-4D9B-9445-769A31E01EF1}" type="par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AFF6C31A-2001-44AB-9FC8-980D75349278}" type="sib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923C30CB-B5F0-416D-ABA1-4E0237A3AE9A}">
      <dgm:prSet phldrT="[Κείμενο]" custT="1"/>
      <dgm:spPr>
        <a:solidFill>
          <a:schemeClr val="accent5">
            <a:lumMod val="40000"/>
            <a:lumOff val="60000"/>
          </a:schemeClr>
        </a:solidFill>
      </dgm:spPr>
      <dgm:t>
        <a:bodyPr lIns="144000" bIns="612000"/>
        <a:lstStyle/>
        <a:p>
          <a:pPr algn="l"/>
          <a:r>
            <a:rPr lang="el-GR" sz="1100" dirty="0">
              <a:solidFill>
                <a:sysClr val="windowText" lastClr="000000"/>
              </a:solidFill>
              <a:latin typeface="Aptos" panose="020B0004020202020204" pitchFamily="34" charset="0"/>
              <a:cs typeface="Calibri" panose="020F0502020204030204" pitchFamily="34" charset="0"/>
            </a:rPr>
            <a:t>● Χρηματοδοτήσεις και επιδοτήσεις για υφιστάμενες και νέες επιχειρήσεις και καινοτομία (π.χ. ευρωπαϊκά προγράμματα)</a:t>
          </a:r>
        </a:p>
        <a:p>
          <a:pPr algn="l"/>
          <a:r>
            <a:rPr lang="el-GR" sz="1100" dirty="0">
              <a:solidFill>
                <a:sysClr val="windowText" lastClr="000000"/>
              </a:solidFill>
              <a:latin typeface="Aptos" panose="020B0004020202020204" pitchFamily="34" charset="0"/>
              <a:cs typeface="Calibri" panose="020F0502020204030204" pitchFamily="34" charset="0"/>
            </a:rPr>
            <a:t>● Ανάπτυξη συνεργασιών και συμμετοχή σε ερευνητικά/καινοτόμα σχήματα (π.χ. HORIZON EUROPE, NESOI, </a:t>
          </a:r>
          <a:r>
            <a:rPr lang="el-GR" sz="1100" dirty="0" err="1">
              <a:solidFill>
                <a:sysClr val="windowText" lastClr="000000"/>
              </a:solidFill>
              <a:latin typeface="Aptos" panose="020B0004020202020204" pitchFamily="34" charset="0"/>
              <a:cs typeface="Calibri" panose="020F0502020204030204" pitchFamily="34" charset="0"/>
            </a:rPr>
            <a:t>Clean</a:t>
          </a:r>
          <a:r>
            <a:rPr lang="el-GR" sz="1100" dirty="0">
              <a:solidFill>
                <a:sysClr val="windowText" lastClr="000000"/>
              </a:solidFill>
              <a:latin typeface="Aptos" panose="020B0004020202020204" pitchFamily="34" charset="0"/>
              <a:cs typeface="Calibri" panose="020F0502020204030204" pitchFamily="34" charset="0"/>
            </a:rPr>
            <a:t> energy for EU Islands)</a:t>
          </a:r>
        </a:p>
        <a:p>
          <a:pPr algn="l"/>
          <a:r>
            <a:rPr lang="el-GR" sz="1100" dirty="0">
              <a:solidFill>
                <a:sysClr val="windowText" lastClr="000000"/>
              </a:solidFill>
              <a:latin typeface="Aptos" panose="020B0004020202020204" pitchFamily="34" charset="0"/>
              <a:cs typeface="Calibri" panose="020F0502020204030204" pitchFamily="34" charset="0"/>
            </a:rPr>
            <a:t>● Προώθηση πιστοποιήσεων και ποιοτικής αναβάθμισης προϊόντων και υπηρεσιών</a:t>
          </a:r>
        </a:p>
        <a:p>
          <a:pPr algn="l"/>
          <a:r>
            <a:rPr lang="el-GR" sz="1100" dirty="0">
              <a:solidFill>
                <a:sysClr val="windowText" lastClr="000000"/>
              </a:solidFill>
              <a:latin typeface="Aptos" panose="020B0004020202020204" pitchFamily="34" charset="0"/>
              <a:cs typeface="Calibri" panose="020F0502020204030204" pitchFamily="34" charset="0"/>
            </a:rPr>
            <a:t>● Ενίσχυση αγροδιατροφής και μικρής μεταποίησης</a:t>
          </a:r>
        </a:p>
        <a:p>
          <a:pPr algn="l"/>
          <a:r>
            <a:rPr lang="el-GR" sz="1100" dirty="0">
              <a:solidFill>
                <a:sysClr val="windowText" lastClr="000000"/>
              </a:solidFill>
              <a:latin typeface="Aptos" panose="020B0004020202020204" pitchFamily="34" charset="0"/>
              <a:cs typeface="Calibri" panose="020F0502020204030204" pitchFamily="34" charset="0"/>
            </a:rPr>
            <a:t>● Σύνδεση αγροδιατροφής, μικρής μεταποίησης και τουρισμού μέσω τοπικών διοργανώσεων και δικτύων.</a:t>
          </a:r>
        </a:p>
        <a:p>
          <a:pPr algn="l"/>
          <a:r>
            <a:rPr lang="el-GR" sz="1100" dirty="0">
              <a:solidFill>
                <a:sysClr val="windowText" lastClr="000000"/>
              </a:solidFill>
              <a:latin typeface="Aptos" panose="020B0004020202020204" pitchFamily="34" charset="0"/>
              <a:cs typeface="Calibri" panose="020F0502020204030204" pitchFamily="34" charset="0"/>
            </a:rPr>
            <a:t>●  Προοπτικές ανάπτυξης πράσινης και γαλάζιας επιχειρηματικότητας μέσω βιώσιμων μορφών τουρισμού (π.χ. καταδυτικός τουρισμός/καταδυτικά πάρκα)</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93AB1AC-6BA8-4CF0-8FCF-7C27BA80F7F0}" type="par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D1E77868-7F9B-49F6-9836-0711ACBFA417}" type="sib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81042B60-5384-460A-B94A-1B53D46E72B3}">
      <dgm:prSet phldrT="[Κείμενο]" custT="1"/>
      <dgm:spPr>
        <a:solidFill>
          <a:schemeClr val="accent2">
            <a:lumMod val="40000"/>
            <a:lumOff val="60000"/>
          </a:schemeClr>
        </a:solidFill>
      </dgm:spPr>
      <dgm:t>
        <a:bodyPr lIns="144000" bIns="756000"/>
        <a:lstStyle/>
        <a:p>
          <a:pPr algn="l"/>
          <a:r>
            <a:rPr lang="el-GR" sz="1100" dirty="0">
              <a:solidFill>
                <a:sysClr val="windowText" lastClr="000000"/>
              </a:solidFill>
              <a:latin typeface="Aptos" panose="020B0004020202020204" pitchFamily="34" charset="0"/>
              <a:cs typeface="Calibri" panose="020F0502020204030204" pitchFamily="34" charset="0"/>
            </a:rPr>
            <a:t>● Κίνδυνος διατήρησης της μονοκαλλιέργειας του τουρισμού</a:t>
          </a:r>
        </a:p>
        <a:p>
          <a:pPr algn="l"/>
          <a:r>
            <a:rPr lang="el-GR" sz="1100" dirty="0">
              <a:solidFill>
                <a:sysClr val="windowText" lastClr="000000"/>
              </a:solidFill>
              <a:latin typeface="Aptos" panose="020B0004020202020204" pitchFamily="34" charset="0"/>
              <a:cs typeface="Calibri" panose="020F0502020204030204" pitchFamily="34" charset="0"/>
            </a:rPr>
            <a:t>● Δυσκολία εφαρμογής απαιτητικών προτύπων πιστοποίησης από πολύ μικρές ή οικογενειακές επιχειρήσεις</a:t>
          </a:r>
        </a:p>
        <a:p>
          <a:pPr algn="l"/>
          <a:r>
            <a:rPr lang="el-GR" sz="1100" dirty="0">
              <a:solidFill>
                <a:sysClr val="windowText" lastClr="000000"/>
              </a:solidFill>
              <a:latin typeface="Aptos" panose="020B0004020202020204" pitchFamily="34" charset="0"/>
              <a:cs typeface="Calibri" panose="020F0502020204030204" pitchFamily="34" charset="0"/>
            </a:rPr>
            <a:t>● Περιορισμένη πρόσβαση σε εξειδικευμένες υπηρεσίες υποστήριξης, τεχνική βοήθεια και χρηματοδοτικά εργαλεία</a:t>
          </a:r>
        </a:p>
        <a:p>
          <a:pPr algn="l"/>
          <a:r>
            <a:rPr lang="el-GR" sz="1100" dirty="0">
              <a:solidFill>
                <a:sysClr val="windowText" lastClr="000000"/>
              </a:solidFill>
              <a:latin typeface="Aptos" panose="020B0004020202020204" pitchFamily="34" charset="0"/>
              <a:cs typeface="Calibri" panose="020F0502020204030204" pitchFamily="34" charset="0"/>
            </a:rPr>
            <a:t>● Κίνδυνος αποσπασματικών δράσεων χωρίς συνέχεια και θεσμική υποστήριξη</a:t>
          </a:r>
        </a:p>
        <a:p>
          <a:pPr algn="l"/>
          <a:r>
            <a:rPr lang="el-GR" sz="1100" dirty="0">
              <a:solidFill>
                <a:sysClr val="windowText" lastClr="000000"/>
              </a:solidFill>
              <a:latin typeface="Aptos" panose="020B0004020202020204" pitchFamily="34" charset="0"/>
              <a:cs typeface="Calibri" panose="020F0502020204030204" pitchFamily="34" charset="0"/>
            </a:rPr>
            <a:t>● Χαμηλή διαφοροποίηση οικονομικής δραστηριότητας</a:t>
          </a:r>
          <a:endParaRPr lang="en-US" sz="1100" dirty="0">
            <a:solidFill>
              <a:sysClr val="windowText" lastClr="000000"/>
            </a:solidFill>
            <a:latin typeface="Aptos" panose="020B0004020202020204" pitchFamily="34" charset="0"/>
            <a:cs typeface="Calibri" panose="020F0502020204030204" pitchFamily="34" charset="0"/>
          </a:endParaRPr>
        </a:p>
      </dgm:t>
    </dgm:pt>
    <dgm:pt modelId="{2B6FD40E-6439-4952-9E54-5E3A9607F7EC}" type="par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04B8C1F8-A087-4EE5-BD9B-3D017D93B26D}" type="sib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EFE47001-DB1E-4C59-8A30-00E46D2E8EA3}">
      <dgm:prSet phldrT="[Κείμενο]" custT="1"/>
      <dgm:spPr>
        <a:solidFill>
          <a:schemeClr val="bg1">
            <a:lumMod val="95000"/>
          </a:schemeClr>
        </a:solidFill>
      </dgm:spPr>
      <dgm:t>
        <a:bodyPr/>
        <a:lstStyle/>
        <a:p>
          <a:pPr algn="ctr"/>
          <a:r>
            <a:rPr lang="el-GR" sz="1250" b="1" dirty="0">
              <a:solidFill>
                <a:sysClr val="windowText" lastClr="000000"/>
              </a:solidFill>
              <a:latin typeface="Aptos" panose="020B0004020202020204" pitchFamily="34" charset="0"/>
            </a:rPr>
            <a:t>(4α) Ενίσχυση της επιχειρηματικότητας και η προώθηση της καινοτομίας</a:t>
          </a:r>
          <a:endParaRPr lang="en-US" sz="1250" b="1" dirty="0">
            <a:solidFill>
              <a:sysClr val="windowText" lastClr="000000"/>
            </a:solidFill>
            <a:latin typeface="Aptos" panose="020B0004020202020204" pitchFamily="34" charset="0"/>
          </a:endParaRPr>
        </a:p>
      </dgm:t>
    </dgm:pt>
    <dgm:pt modelId="{3972FDC7-D08C-49A2-A8CF-A9695D69BB48}" type="sib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99CAD0FB-D35A-44E2-ADBE-705302F53D6B}" type="par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D6D1595F-39AA-498F-8FBD-F596EBDEC837}" type="pres">
      <dgm:prSet presAssocID="{4D63513A-95D2-4901-A8DA-C0AE0118D2DC}" presName="diagram" presStyleCnt="0">
        <dgm:presLayoutVars>
          <dgm:chMax val="1"/>
          <dgm:dir/>
          <dgm:animLvl val="ctr"/>
          <dgm:resizeHandles val="exact"/>
        </dgm:presLayoutVars>
      </dgm:prSet>
      <dgm:spPr/>
    </dgm:pt>
    <dgm:pt modelId="{0655E2CC-A8BE-4FBE-9885-3B13A7BD3F96}" type="pres">
      <dgm:prSet presAssocID="{4D63513A-95D2-4901-A8DA-C0AE0118D2DC}" presName="matrix" presStyleCnt="0"/>
      <dgm:spPr/>
    </dgm:pt>
    <dgm:pt modelId="{21991777-5314-4464-A1F9-F6E0E703DBAF}" type="pres">
      <dgm:prSet presAssocID="{4D63513A-95D2-4901-A8DA-C0AE0118D2DC}" presName="tile1" presStyleLbl="node1" presStyleIdx="0" presStyleCnt="4"/>
      <dgm:spPr/>
    </dgm:pt>
    <dgm:pt modelId="{5846F2E6-21B0-45F9-ACEE-B1FA982BD488}" type="pres">
      <dgm:prSet presAssocID="{4D63513A-95D2-4901-A8DA-C0AE0118D2DC}" presName="tile1text" presStyleLbl="node1" presStyleIdx="0" presStyleCnt="4">
        <dgm:presLayoutVars>
          <dgm:chMax val="0"/>
          <dgm:chPref val="0"/>
          <dgm:bulletEnabled val="1"/>
        </dgm:presLayoutVars>
      </dgm:prSet>
      <dgm:spPr/>
    </dgm:pt>
    <dgm:pt modelId="{9831825B-1CB5-486D-AFB3-91A894898844}" type="pres">
      <dgm:prSet presAssocID="{4D63513A-95D2-4901-A8DA-C0AE0118D2DC}" presName="tile2" presStyleLbl="node1" presStyleIdx="1" presStyleCnt="4"/>
      <dgm:spPr/>
    </dgm:pt>
    <dgm:pt modelId="{068B4AA6-24CE-4C9A-AB8F-5A48A2F2897F}" type="pres">
      <dgm:prSet presAssocID="{4D63513A-95D2-4901-A8DA-C0AE0118D2DC}" presName="tile2text" presStyleLbl="node1" presStyleIdx="1" presStyleCnt="4">
        <dgm:presLayoutVars>
          <dgm:chMax val="0"/>
          <dgm:chPref val="0"/>
          <dgm:bulletEnabled val="1"/>
        </dgm:presLayoutVars>
      </dgm:prSet>
      <dgm:spPr/>
    </dgm:pt>
    <dgm:pt modelId="{C2825AD5-33C0-419B-A4A3-3FD5BF772C95}" type="pres">
      <dgm:prSet presAssocID="{4D63513A-95D2-4901-A8DA-C0AE0118D2DC}" presName="tile3" presStyleLbl="node1" presStyleIdx="2" presStyleCnt="4"/>
      <dgm:spPr/>
    </dgm:pt>
    <dgm:pt modelId="{05FDFD90-3825-4D79-B2E0-EA7A35513CF1}" type="pres">
      <dgm:prSet presAssocID="{4D63513A-95D2-4901-A8DA-C0AE0118D2DC}" presName="tile3text" presStyleLbl="node1" presStyleIdx="2" presStyleCnt="4">
        <dgm:presLayoutVars>
          <dgm:chMax val="0"/>
          <dgm:chPref val="0"/>
          <dgm:bulletEnabled val="1"/>
        </dgm:presLayoutVars>
      </dgm:prSet>
      <dgm:spPr/>
    </dgm:pt>
    <dgm:pt modelId="{DA19D906-E124-4E0D-89A6-951BFFB52F0D}" type="pres">
      <dgm:prSet presAssocID="{4D63513A-95D2-4901-A8DA-C0AE0118D2DC}" presName="tile4" presStyleLbl="node1" presStyleIdx="3" presStyleCnt="4"/>
      <dgm:spPr/>
    </dgm:pt>
    <dgm:pt modelId="{7F39B08E-A4C7-47FD-919F-8CD8D1A91568}" type="pres">
      <dgm:prSet presAssocID="{4D63513A-95D2-4901-A8DA-C0AE0118D2DC}" presName="tile4text" presStyleLbl="node1" presStyleIdx="3" presStyleCnt="4">
        <dgm:presLayoutVars>
          <dgm:chMax val="0"/>
          <dgm:chPref val="0"/>
          <dgm:bulletEnabled val="1"/>
        </dgm:presLayoutVars>
      </dgm:prSet>
      <dgm:spPr/>
    </dgm:pt>
    <dgm:pt modelId="{7354F3D3-696B-4C22-B12A-F00C28465E2B}" type="pres">
      <dgm:prSet presAssocID="{4D63513A-95D2-4901-A8DA-C0AE0118D2DC}" presName="centerTile" presStyleLbl="fgShp" presStyleIdx="0" presStyleCnt="1" custScaleX="109586" custScaleY="38900">
        <dgm:presLayoutVars>
          <dgm:chMax val="0"/>
          <dgm:chPref val="0"/>
        </dgm:presLayoutVars>
      </dgm:prSet>
      <dgm:spPr/>
    </dgm:pt>
  </dgm:ptLst>
  <dgm:cxnLst>
    <dgm:cxn modelId="{67B94005-3D58-4FF1-9996-4F50BE411AF9}" srcId="{EFE47001-DB1E-4C59-8A30-00E46D2E8EA3}" destId="{9D14F24F-710D-4AF2-B6BA-36E4D374DF49}" srcOrd="1" destOrd="0" parTransId="{6327A6F7-41C9-4D9B-9445-769A31E01EF1}" sibTransId="{AFF6C31A-2001-44AB-9FC8-980D75349278}"/>
    <dgm:cxn modelId="{446E4717-5CEC-4218-BA59-7EFF4781DB69}" type="presOf" srcId="{EFE47001-DB1E-4C59-8A30-00E46D2E8EA3}" destId="{7354F3D3-696B-4C22-B12A-F00C28465E2B}" srcOrd="0" destOrd="0" presId="urn:microsoft.com/office/officeart/2005/8/layout/matrix1"/>
    <dgm:cxn modelId="{7FE89E1A-5F5D-4472-917B-1B79DA39E591}" type="presOf" srcId="{923C30CB-B5F0-416D-ABA1-4E0237A3AE9A}" destId="{05FDFD90-3825-4D79-B2E0-EA7A35513CF1}" srcOrd="1" destOrd="0" presId="urn:microsoft.com/office/officeart/2005/8/layout/matrix1"/>
    <dgm:cxn modelId="{93876D5F-B4A6-4293-B357-4EBFE202416B}" type="presOf" srcId="{9FCD58B2-4AFF-4362-B952-D1FEE4B97B79}" destId="{5846F2E6-21B0-45F9-ACEE-B1FA982BD488}" srcOrd="1" destOrd="0" presId="urn:microsoft.com/office/officeart/2005/8/layout/matrix1"/>
    <dgm:cxn modelId="{8D92EF4C-688B-40A9-BF0B-D8EE2687E868}" srcId="{EFE47001-DB1E-4C59-8A30-00E46D2E8EA3}" destId="{923C30CB-B5F0-416D-ABA1-4E0237A3AE9A}" srcOrd="2" destOrd="0" parTransId="{693AB1AC-6BA8-4CF0-8FCF-7C27BA80F7F0}" sibTransId="{D1E77868-7F9B-49F6-9836-0711ACBFA417}"/>
    <dgm:cxn modelId="{6424FA4F-8683-4AEB-B532-D7FA8BEF5018}" srcId="{EFE47001-DB1E-4C59-8A30-00E46D2E8EA3}" destId="{9FCD58B2-4AFF-4362-B952-D1FEE4B97B79}" srcOrd="0" destOrd="0" parTransId="{596F1D45-8857-49A4-956D-62F8989BFC65}" sibTransId="{48C36130-DA85-42D9-A062-20646BD36C63}"/>
    <dgm:cxn modelId="{66CDB452-5B17-4628-BD60-E26160490444}" type="presOf" srcId="{9FCD58B2-4AFF-4362-B952-D1FEE4B97B79}" destId="{21991777-5314-4464-A1F9-F6E0E703DBAF}" srcOrd="0" destOrd="0" presId="urn:microsoft.com/office/officeart/2005/8/layout/matrix1"/>
    <dgm:cxn modelId="{682D8653-EE65-4D28-83B7-DA70D3A4F4A7}" type="presOf" srcId="{4D63513A-95D2-4901-A8DA-C0AE0118D2DC}" destId="{D6D1595F-39AA-498F-8FBD-F596EBDEC837}" srcOrd="0" destOrd="0" presId="urn:microsoft.com/office/officeart/2005/8/layout/matrix1"/>
    <dgm:cxn modelId="{17F71755-1194-4F36-ACAC-6215533C7FE1}" type="presOf" srcId="{9D14F24F-710D-4AF2-B6BA-36E4D374DF49}" destId="{9831825B-1CB5-486D-AFB3-91A894898844}" srcOrd="0" destOrd="0" presId="urn:microsoft.com/office/officeart/2005/8/layout/matrix1"/>
    <dgm:cxn modelId="{90FDCF81-8CC1-44AF-BF81-1E9FB4F55E36}" type="presOf" srcId="{9D14F24F-710D-4AF2-B6BA-36E4D374DF49}" destId="{068B4AA6-24CE-4C9A-AB8F-5A48A2F2897F}" srcOrd="1" destOrd="0" presId="urn:microsoft.com/office/officeart/2005/8/layout/matrix1"/>
    <dgm:cxn modelId="{A35F0889-7E16-447E-A3B6-6F94C08A09B3}" srcId="{EFE47001-DB1E-4C59-8A30-00E46D2E8EA3}" destId="{81042B60-5384-460A-B94A-1B53D46E72B3}" srcOrd="3" destOrd="0" parTransId="{2B6FD40E-6439-4952-9E54-5E3A9607F7EC}" sibTransId="{04B8C1F8-A087-4EE5-BD9B-3D017D93B26D}"/>
    <dgm:cxn modelId="{5C314D9D-1CDA-42A7-94B4-6B18C46AA5C3}" type="presOf" srcId="{81042B60-5384-460A-B94A-1B53D46E72B3}" destId="{7F39B08E-A4C7-47FD-919F-8CD8D1A91568}" srcOrd="1" destOrd="0" presId="urn:microsoft.com/office/officeart/2005/8/layout/matrix1"/>
    <dgm:cxn modelId="{536206A9-73AF-4242-BA68-A156A92A3449}" type="presOf" srcId="{923C30CB-B5F0-416D-ABA1-4E0237A3AE9A}" destId="{C2825AD5-33C0-419B-A4A3-3FD5BF772C95}" srcOrd="0" destOrd="0" presId="urn:microsoft.com/office/officeart/2005/8/layout/matrix1"/>
    <dgm:cxn modelId="{01EA02B8-262A-433F-B4DD-9E1AB828C4A7}" type="presOf" srcId="{81042B60-5384-460A-B94A-1B53D46E72B3}" destId="{DA19D906-E124-4E0D-89A6-951BFFB52F0D}" srcOrd="0" destOrd="0" presId="urn:microsoft.com/office/officeart/2005/8/layout/matrix1"/>
    <dgm:cxn modelId="{1ACCE6E5-E4F1-4C3A-8ED8-BF678B896453}" srcId="{4D63513A-95D2-4901-A8DA-C0AE0118D2DC}" destId="{EFE47001-DB1E-4C59-8A30-00E46D2E8EA3}" srcOrd="0" destOrd="0" parTransId="{99CAD0FB-D35A-44E2-ADBE-705302F53D6B}" sibTransId="{3972FDC7-D08C-49A2-A8CF-A9695D69BB48}"/>
    <dgm:cxn modelId="{56367936-C090-4245-B8B1-F8EC88349A31}" type="presParOf" srcId="{D6D1595F-39AA-498F-8FBD-F596EBDEC837}" destId="{0655E2CC-A8BE-4FBE-9885-3B13A7BD3F96}" srcOrd="0" destOrd="0" presId="urn:microsoft.com/office/officeart/2005/8/layout/matrix1"/>
    <dgm:cxn modelId="{52AB94FC-3959-4349-83E6-21E5D20E88B4}" type="presParOf" srcId="{0655E2CC-A8BE-4FBE-9885-3B13A7BD3F96}" destId="{21991777-5314-4464-A1F9-F6E0E703DBAF}" srcOrd="0" destOrd="0" presId="urn:microsoft.com/office/officeart/2005/8/layout/matrix1"/>
    <dgm:cxn modelId="{6CDA725C-20B7-44D4-A93A-33FFA6FD547D}" type="presParOf" srcId="{0655E2CC-A8BE-4FBE-9885-3B13A7BD3F96}" destId="{5846F2E6-21B0-45F9-ACEE-B1FA982BD488}" srcOrd="1" destOrd="0" presId="urn:microsoft.com/office/officeart/2005/8/layout/matrix1"/>
    <dgm:cxn modelId="{3804B0FF-16B7-4094-AC9C-BC35A156ED27}" type="presParOf" srcId="{0655E2CC-A8BE-4FBE-9885-3B13A7BD3F96}" destId="{9831825B-1CB5-486D-AFB3-91A894898844}" srcOrd="2" destOrd="0" presId="urn:microsoft.com/office/officeart/2005/8/layout/matrix1"/>
    <dgm:cxn modelId="{320D9B48-4A01-42B5-AA31-98A8D376BB94}" type="presParOf" srcId="{0655E2CC-A8BE-4FBE-9885-3B13A7BD3F96}" destId="{068B4AA6-24CE-4C9A-AB8F-5A48A2F2897F}" srcOrd="3" destOrd="0" presId="urn:microsoft.com/office/officeart/2005/8/layout/matrix1"/>
    <dgm:cxn modelId="{7A876E51-5452-4837-BCEC-78DCF1C12EF1}" type="presParOf" srcId="{0655E2CC-A8BE-4FBE-9885-3B13A7BD3F96}" destId="{C2825AD5-33C0-419B-A4A3-3FD5BF772C95}" srcOrd="4" destOrd="0" presId="urn:microsoft.com/office/officeart/2005/8/layout/matrix1"/>
    <dgm:cxn modelId="{71FAF989-EB2A-4674-BA69-FECC66B5BC29}" type="presParOf" srcId="{0655E2CC-A8BE-4FBE-9885-3B13A7BD3F96}" destId="{05FDFD90-3825-4D79-B2E0-EA7A35513CF1}" srcOrd="5" destOrd="0" presId="urn:microsoft.com/office/officeart/2005/8/layout/matrix1"/>
    <dgm:cxn modelId="{362033D8-5822-4178-AE21-F4C9B3C1F183}" type="presParOf" srcId="{0655E2CC-A8BE-4FBE-9885-3B13A7BD3F96}" destId="{DA19D906-E124-4E0D-89A6-951BFFB52F0D}" srcOrd="6" destOrd="0" presId="urn:microsoft.com/office/officeart/2005/8/layout/matrix1"/>
    <dgm:cxn modelId="{82645AF5-5F62-49B7-B86F-719C378030A1}" type="presParOf" srcId="{0655E2CC-A8BE-4FBE-9885-3B13A7BD3F96}" destId="{7F39B08E-A4C7-47FD-919F-8CD8D1A91568}" srcOrd="7" destOrd="0" presId="urn:microsoft.com/office/officeart/2005/8/layout/matrix1"/>
    <dgm:cxn modelId="{80DB9EC5-FC20-4CC6-9FF7-91EDDC9E1F29}" type="presParOf" srcId="{D6D1595F-39AA-498F-8FBD-F596EBDEC837}" destId="{7354F3D3-696B-4C22-B12A-F00C28465E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4D63513A-95D2-4901-A8DA-C0AE0118D2D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l-GR"/>
        </a:p>
      </dgm:t>
    </dgm:pt>
    <dgm:pt modelId="{9FCD58B2-4AFF-4362-B952-D1FEE4B97B79}">
      <dgm:prSet phldrT="[Κείμενο]" custT="1"/>
      <dgm:spPr>
        <a:solidFill>
          <a:schemeClr val="accent6">
            <a:lumMod val="40000"/>
            <a:lumOff val="60000"/>
          </a:schemeClr>
        </a:solidFill>
      </dgm:spPr>
      <dgm:t>
        <a:bodyPr lIns="144000" tIns="540000" bIns="180000"/>
        <a:lstStyle/>
        <a:p>
          <a:pPr algn="l"/>
          <a:endParaRPr lang="el-GR" sz="1100" b="0" dirty="0">
            <a:solidFill>
              <a:sysClr val="windowText" lastClr="000000"/>
            </a:solidFill>
            <a:latin typeface="Aptos" panose="020B0004020202020204" pitchFamily="34" charset="0"/>
            <a:cs typeface="Calibri" panose="020F0502020204030204" pitchFamily="34" charset="0"/>
          </a:endParaRPr>
        </a:p>
        <a:p>
          <a:pPr algn="l"/>
          <a:r>
            <a:rPr lang="el-GR" sz="1100" b="0" dirty="0">
              <a:solidFill>
                <a:sysClr val="windowText" lastClr="000000"/>
              </a:solidFill>
              <a:latin typeface="Aptos" panose="020B0004020202020204" pitchFamily="34" charset="0"/>
              <a:cs typeface="Calibri" panose="020F0502020204030204" pitchFamily="34" charset="0"/>
            </a:rPr>
            <a:t>● Ικανοποιητική βασική κάλυψη κινητής τηλεφωνίας και δεδομένων στο μεγαλύτερο μέρος του νησιού.</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Υφιστάμενη λειτουργία σταθμού τηλεϊατρικής στο Πολυδύναμο Περιφερειακό Ιατρείο Κέας.</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Ψηφιακή ωριμότητα σε υπηρεσίες που σχετίζονται με τον τουρισμό, τις κρατήσεις, τις συναλλαγές και την καθημερινή λειτουργία επιχειρήσεων.</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Υλοποίηση δράσεων εξ αποστάσεως εκπαίδευσης (π.χ. πρόγραμμα εκμάθησης αγγλικών μέσω κοινωνικών προγραμμάτων) </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Οργανωμένη ψηφιακή παρουσία του Δήμου και χρήση εργαλείων επικοινωνίας και αναφοράς προβλημάτων (π.χ. </a:t>
          </a:r>
          <a:r>
            <a:rPr lang="el-GR" sz="1100" b="0" dirty="0" err="1">
              <a:solidFill>
                <a:sysClr val="windowText" lastClr="000000"/>
              </a:solidFill>
              <a:latin typeface="Aptos" panose="020B0004020202020204" pitchFamily="34" charset="0"/>
              <a:cs typeface="Calibri" panose="020F0502020204030204" pitchFamily="34" charset="0"/>
            </a:rPr>
            <a:t>Fix</a:t>
          </a:r>
          <a:r>
            <a:rPr lang="el-GR" sz="1100" b="0" dirty="0">
              <a:solidFill>
                <a:sysClr val="windowText" lastClr="000000"/>
              </a:solidFill>
              <a:latin typeface="Aptos" panose="020B0004020202020204" pitchFamily="34" charset="0"/>
              <a:cs typeface="Calibri" panose="020F0502020204030204" pitchFamily="34" charset="0"/>
            </a:rPr>
            <a:t> </a:t>
          </a:r>
          <a:r>
            <a:rPr lang="el-GR" sz="1100" b="0" dirty="0" err="1">
              <a:solidFill>
                <a:sysClr val="windowText" lastClr="000000"/>
              </a:solidFill>
              <a:latin typeface="Aptos" panose="020B0004020202020204" pitchFamily="34" charset="0"/>
              <a:cs typeface="Calibri" panose="020F0502020204030204" pitchFamily="34" charset="0"/>
            </a:rPr>
            <a:t>My</a:t>
          </a:r>
          <a:r>
            <a:rPr lang="el-GR" sz="1100" b="0" dirty="0">
              <a:solidFill>
                <a:sysClr val="windowText" lastClr="000000"/>
              </a:solidFill>
              <a:latin typeface="Aptos" panose="020B0004020202020204" pitchFamily="34" charset="0"/>
              <a:cs typeface="Calibri" panose="020F0502020204030204" pitchFamily="34" charset="0"/>
            </a:rPr>
            <a:t> </a:t>
          </a:r>
          <a:r>
            <a:rPr lang="el-GR" sz="1100" b="0" dirty="0" err="1">
              <a:solidFill>
                <a:sysClr val="windowText" lastClr="000000"/>
              </a:solidFill>
              <a:latin typeface="Aptos" panose="020B0004020202020204" pitchFamily="34" charset="0"/>
              <a:cs typeface="Calibri" panose="020F0502020204030204" pitchFamily="34" charset="0"/>
            </a:rPr>
            <a:t>City</a:t>
          </a:r>
          <a:r>
            <a:rPr lang="el-GR" sz="1100" b="0" dirty="0">
              <a:solidFill>
                <a:sysClr val="windowText" lastClr="000000"/>
              </a:solidFill>
              <a:latin typeface="Aptos" panose="020B0004020202020204" pitchFamily="34" charset="0"/>
              <a:cs typeface="Calibri" panose="020F0502020204030204" pitchFamily="34" charset="0"/>
            </a:rPr>
            <a:t>).</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Ώριμη πρόταση αξιοποίησης του κτιρίου «</a:t>
          </a:r>
          <a:r>
            <a:rPr lang="el-GR" sz="1100" b="0" dirty="0" err="1">
              <a:solidFill>
                <a:sysClr val="windowText" lastClr="000000"/>
              </a:solidFill>
              <a:latin typeface="Aptos" panose="020B0004020202020204" pitchFamily="34" charset="0"/>
              <a:cs typeface="Calibri" panose="020F0502020204030204" pitchFamily="34" charset="0"/>
            </a:rPr>
            <a:t>Ρεδιάδειο</a:t>
          </a:r>
          <a:r>
            <a:rPr lang="el-GR" sz="1100" b="0" dirty="0">
              <a:solidFill>
                <a:sysClr val="windowText" lastClr="000000"/>
              </a:solidFill>
              <a:latin typeface="Aptos" panose="020B0004020202020204" pitchFamily="34" charset="0"/>
              <a:cs typeface="Calibri" panose="020F0502020204030204" pitchFamily="34" charset="0"/>
            </a:rPr>
            <a:t>» ως πολυλειτουργικού χώρου για ψηφιακές και εκπαιδευτικές χρήσεις.</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Εφαρμογές τηλεμετρίας σε υποδομές (π.χ. ύδρευση) και δημοσιοποίηση δεδομένων (ποιότητας νερού).</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Σχετικά υψηλή εξοικείωση κατοίκων, επιχειρήσεων και επισκεπτών με ψηφιακές υπηρεσίες </a:t>
          </a:r>
          <a:endParaRPr lang="en-US" sz="1100" b="0" dirty="0">
            <a:solidFill>
              <a:sysClr val="windowText" lastClr="000000"/>
            </a:solidFill>
            <a:latin typeface="Aptos" panose="020B0004020202020204" pitchFamily="34" charset="0"/>
            <a:cs typeface="Calibri" panose="020F0502020204030204" pitchFamily="34" charset="0"/>
          </a:endParaRPr>
        </a:p>
      </dgm:t>
    </dgm:pt>
    <dgm:pt modelId="{596F1D45-8857-49A4-956D-62F8989BFC65}" type="par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48C36130-DA85-42D9-A062-20646BD36C63}" type="sib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9D14F24F-710D-4AF2-B6BA-36E4D374DF49}">
      <dgm:prSet phldrT="[Κείμενο]" custT="1"/>
      <dgm:spPr>
        <a:solidFill>
          <a:schemeClr val="accent4">
            <a:lumMod val="40000"/>
            <a:lumOff val="60000"/>
          </a:schemeClr>
        </a:solidFill>
      </dgm:spPr>
      <dgm:t>
        <a:bodyPr lIns="144000" tIns="324000"/>
        <a:lstStyle/>
        <a:p>
          <a:pPr algn="l"/>
          <a:r>
            <a:rPr lang="el-GR" sz="1100" dirty="0">
              <a:solidFill>
                <a:sysClr val="windowText" lastClr="000000"/>
              </a:solidFill>
              <a:latin typeface="Aptos" panose="020B0004020202020204" pitchFamily="34" charset="0"/>
              <a:cs typeface="Calibri" panose="020F0502020204030204" pitchFamily="34" charset="0"/>
            </a:rPr>
            <a:t>● Υποβάθμιση ποιότητας και αξιοπιστίας δικτύου σε περιόδους αιχμής
● Απουσία οργανωμένων και σταθερών τοπικών δομών για ψηφιακή εκπαιδευτική υποστήριξη (STEM, εξ αποστάσεως ενισχυτική διδασκαλία, ξένες γλώσσες).
● Έλλειψη συνεργατικών χώρων εργασίας (</a:t>
          </a:r>
          <a:r>
            <a:rPr lang="el-GR" sz="1100" dirty="0" err="1">
              <a:solidFill>
                <a:sysClr val="windowText" lastClr="000000"/>
              </a:solidFill>
              <a:latin typeface="Aptos" panose="020B0004020202020204" pitchFamily="34" charset="0"/>
              <a:cs typeface="Calibri" panose="020F0502020204030204" pitchFamily="34" charset="0"/>
            </a:rPr>
            <a:t>co-working</a:t>
          </a:r>
          <a:r>
            <a:rPr lang="el-GR" sz="1100" dirty="0">
              <a:solidFill>
                <a:sysClr val="windowText" lastClr="000000"/>
              </a:solidFill>
              <a:latin typeface="Aptos" panose="020B0004020202020204" pitchFamily="34" charset="0"/>
              <a:cs typeface="Calibri" panose="020F0502020204030204" pitchFamily="34" charset="0"/>
            </a:rPr>
            <a:t>).
● Εξάρτηση κρίσιμων εφαρμογών από εξωτερικές υποδομές και φορείς
● Ανάγκη περαιτέρω υποστήριξης εκπαιδευτικών και ενίσχυσης ψηφιακών δεξιοτήτων τοπικού πληθυσμού.</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327A6F7-41C9-4D9B-9445-769A31E01EF1}" type="par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AFF6C31A-2001-44AB-9FC8-980D75349278}" type="sib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923C30CB-B5F0-416D-ABA1-4E0237A3AE9A}">
      <dgm:prSet phldrT="[Κείμενο]" custT="1"/>
      <dgm:spPr>
        <a:solidFill>
          <a:schemeClr val="accent5">
            <a:lumMod val="40000"/>
            <a:lumOff val="60000"/>
          </a:schemeClr>
        </a:solidFill>
      </dgm:spPr>
      <dgm:t>
        <a:bodyPr lIns="144000" bIns="612000"/>
        <a:lstStyle/>
        <a:p>
          <a:pPr algn="l"/>
          <a:r>
            <a:rPr lang="el-GR" sz="1100" dirty="0">
              <a:solidFill>
                <a:sysClr val="windowText" lastClr="000000"/>
              </a:solidFill>
              <a:latin typeface="Aptos" panose="020B0004020202020204" pitchFamily="34" charset="0"/>
              <a:cs typeface="Calibri" panose="020F0502020204030204" pitchFamily="34" charset="0"/>
            </a:rPr>
            <a:t>● Ενίσχυση εφαρμογών τηλεϊατρικής και ψηφιακών υπηρεσιών υγείας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Ενίσχυση ψηφιακής εκπαίδευσης (STEM, εξ αποστάσεως μάθηση, υποστήριξη εκπαιδευτικών)</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Υλοποίηση λύσεων “Smart </a:t>
          </a:r>
          <a:r>
            <a:rPr lang="el-GR" sz="1100" dirty="0" err="1">
              <a:solidFill>
                <a:sysClr val="windowText" lastClr="000000"/>
              </a:solidFill>
              <a:latin typeface="Aptos" panose="020B0004020202020204" pitchFamily="34" charset="0"/>
              <a:cs typeface="Calibri" panose="020F0502020204030204" pitchFamily="34" charset="0"/>
            </a:rPr>
            <a:t>Island</a:t>
          </a:r>
          <a:r>
            <a:rPr lang="el-GR" sz="1100" dirty="0">
              <a:solidFill>
                <a:sysClr val="windowText" lastClr="000000"/>
              </a:solidFill>
              <a:latin typeface="Aptos" panose="020B0004020202020204" pitchFamily="34" charset="0"/>
              <a:cs typeface="Calibri" panose="020F0502020204030204" pitchFamily="34" charset="0"/>
            </a:rPr>
            <a:t>” για διαχείριση υποδομών και υπηρεσιών</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Αναβάθμιση ψηφιακών υποδομών για στήριξη τηλεργασίας, επιχειρηματικότητας και τουρισμού</a:t>
          </a:r>
        </a:p>
        <a:p>
          <a:r>
            <a:rPr lang="el-GR" sz="1100" dirty="0">
              <a:solidFill>
                <a:sysClr val="windowText" lastClr="000000"/>
              </a:solidFill>
              <a:latin typeface="Aptos" panose="020B0004020202020204" pitchFamily="34" charset="0"/>
              <a:cs typeface="Calibri" panose="020F0502020204030204" pitchFamily="34" charset="0"/>
            </a:rPr>
            <a:t>● Δυνατότητα αξιοποίησης εθνικών και ευρωπαϊκών προγραμμάτων για ψηφιακές υπηρεσίες, εκπαίδευση και “έξυπνα” συστήματα.</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Διασύνδεση ψηφιακών εφαρμογών με άλλους τομείς (νερό, κινητικότητα, επιχειρηματικότητα).</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93AB1AC-6BA8-4CF0-8FCF-7C27BA80F7F0}" type="par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D1E77868-7F9B-49F6-9836-0711ACBFA417}" type="sib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81042B60-5384-460A-B94A-1B53D46E72B3}">
      <dgm:prSet phldrT="[Κείμενο]" custT="1"/>
      <dgm:spPr>
        <a:solidFill>
          <a:schemeClr val="accent2">
            <a:lumMod val="40000"/>
            <a:lumOff val="60000"/>
          </a:schemeClr>
        </a:solidFill>
      </dgm:spPr>
      <dgm:t>
        <a:bodyPr lIns="144000" bIns="756000"/>
        <a:lstStyle/>
        <a:p>
          <a:pPr algn="l"/>
          <a:r>
            <a:rPr lang="el-GR" sz="1100" dirty="0">
              <a:solidFill>
                <a:sysClr val="windowText" lastClr="000000"/>
              </a:solidFill>
              <a:latin typeface="Aptos" panose="020B0004020202020204" pitchFamily="34" charset="0"/>
              <a:cs typeface="Calibri" panose="020F0502020204030204" pitchFamily="34" charset="0"/>
            </a:rPr>
            <a:t>●Επιβάρυνση δικτύων λόγω τουριστικής αιχμής, τηλεργασίας και εποχικής αύξησης πληθυσμού</a:t>
          </a:r>
        </a:p>
        <a:p>
          <a:pPr algn="l"/>
          <a:r>
            <a:rPr lang="el-GR" sz="1100" dirty="0">
              <a:solidFill>
                <a:sysClr val="windowText" lastClr="000000"/>
              </a:solidFill>
              <a:latin typeface="Aptos" panose="020B0004020202020204" pitchFamily="34" charset="0"/>
              <a:cs typeface="Calibri" panose="020F0502020204030204" pitchFamily="34" charset="0"/>
            </a:rPr>
            <a:t>● Κίνδυνος άνισης πρόσβασης σε ψηφιακές υπηρεσίες μεταξύ περιοχών και ομάδων χρηστών</a:t>
          </a:r>
        </a:p>
        <a:p>
          <a:pPr algn="l"/>
          <a:r>
            <a:rPr lang="el-GR" sz="1100" dirty="0">
              <a:solidFill>
                <a:sysClr val="windowText" lastClr="000000"/>
              </a:solidFill>
              <a:latin typeface="Aptos" panose="020B0004020202020204" pitchFamily="34" charset="0"/>
              <a:cs typeface="Calibri" panose="020F0502020204030204" pitchFamily="34" charset="0"/>
            </a:rPr>
            <a:t>● Εξάρτηση κρίσιμων υπηρεσιών (υγεία, εκπαίδευση, διοίκηση, ύδρευση) από την αξιοπιστία συνδεσιμότητας</a:t>
          </a:r>
        </a:p>
        <a:p>
          <a:pPr algn="l"/>
          <a:r>
            <a:rPr lang="el-GR" sz="1100" dirty="0">
              <a:solidFill>
                <a:sysClr val="windowText" lastClr="000000"/>
              </a:solidFill>
              <a:latin typeface="Aptos" panose="020B0004020202020204" pitchFamily="34" charset="0"/>
              <a:cs typeface="Calibri" panose="020F0502020204030204" pitchFamily="34" charset="0"/>
            </a:rPr>
            <a:t>● Καθυστέρηση υλοποίησης ψηφιακών εφαρμογών λόγω περιορισμένων διοικητικών και τεχνικών πόρων.</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Αυξανόμενες απαιτήσεις σε </a:t>
          </a:r>
          <a:r>
            <a:rPr lang="el-GR" sz="1100" dirty="0" err="1">
              <a:solidFill>
                <a:sysClr val="windowText" lastClr="000000"/>
              </a:solidFill>
              <a:latin typeface="Aptos" panose="020B0004020202020204" pitchFamily="34" charset="0"/>
              <a:cs typeface="Calibri" panose="020F0502020204030204" pitchFamily="34" charset="0"/>
            </a:rPr>
            <a:t>κυβερνοασφάλεια</a:t>
          </a:r>
          <a:r>
            <a:rPr lang="el-GR" sz="1100" dirty="0">
              <a:solidFill>
                <a:sysClr val="windowText" lastClr="000000"/>
              </a:solidFill>
              <a:latin typeface="Aptos" panose="020B0004020202020204" pitchFamily="34" charset="0"/>
              <a:cs typeface="Calibri" panose="020F0502020204030204" pitchFamily="34" charset="0"/>
            </a:rPr>
            <a:t>, </a:t>
          </a:r>
          <a:r>
            <a:rPr lang="el-GR" sz="1100" dirty="0" err="1">
              <a:solidFill>
                <a:sysClr val="windowText" lastClr="000000"/>
              </a:solidFill>
              <a:latin typeface="Aptos" panose="020B0004020202020204" pitchFamily="34" charset="0"/>
              <a:cs typeface="Calibri" panose="020F0502020204030204" pitchFamily="34" charset="0"/>
            </a:rPr>
            <a:t>διαλειτουργικότητα</a:t>
          </a:r>
          <a:r>
            <a:rPr lang="el-GR" sz="1100" dirty="0">
              <a:solidFill>
                <a:sysClr val="windowText" lastClr="000000"/>
              </a:solidFill>
              <a:latin typeface="Aptos" panose="020B0004020202020204" pitchFamily="34" charset="0"/>
              <a:cs typeface="Calibri" panose="020F0502020204030204" pitchFamily="34" charset="0"/>
            </a:rPr>
            <a:t> και προστασία δεδομένων.</a:t>
          </a:r>
        </a:p>
        <a:p>
          <a:r>
            <a:rPr lang="el-GR" sz="1100" dirty="0">
              <a:solidFill>
                <a:sysClr val="windowText" lastClr="000000"/>
              </a:solidFill>
              <a:latin typeface="Aptos" panose="020B0004020202020204" pitchFamily="34" charset="0"/>
              <a:cs typeface="Calibri" panose="020F0502020204030204" pitchFamily="34" charset="0"/>
            </a:rPr>
            <a:t>● Κίνδυνος αποσπασματικής ανάπτυξης ψηφιακών εργαλείων χωρίς ενιαίο σχεδιασμό και διασύνδεση.</a:t>
          </a:r>
          <a:endParaRPr lang="en-US" sz="1100" dirty="0">
            <a:solidFill>
              <a:sysClr val="windowText" lastClr="000000"/>
            </a:solidFill>
            <a:latin typeface="Aptos" panose="020B0004020202020204" pitchFamily="34" charset="0"/>
            <a:cs typeface="Calibri" panose="020F0502020204030204" pitchFamily="34" charset="0"/>
          </a:endParaRPr>
        </a:p>
      </dgm:t>
    </dgm:pt>
    <dgm:pt modelId="{2B6FD40E-6439-4952-9E54-5E3A9607F7EC}" type="par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04B8C1F8-A087-4EE5-BD9B-3D017D93B26D}" type="sib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EFE47001-DB1E-4C59-8A30-00E46D2E8EA3}">
      <dgm:prSet phldrT="[Κείμενο]" custT="1"/>
      <dgm:spPr>
        <a:solidFill>
          <a:schemeClr val="bg1">
            <a:lumMod val="95000"/>
          </a:schemeClr>
        </a:solidFill>
      </dgm:spPr>
      <dgm:t>
        <a:bodyPr/>
        <a:lstStyle/>
        <a:p>
          <a:pPr algn="ctr"/>
          <a:r>
            <a:rPr lang="el-GR" sz="1250" b="1" dirty="0">
              <a:solidFill>
                <a:sysClr val="windowText" lastClr="000000"/>
              </a:solidFill>
              <a:latin typeface="Aptos" panose="020B0004020202020204" pitchFamily="34" charset="0"/>
            </a:rPr>
            <a:t>(5α) Ανάπτυξη ψηφιακών λειτουργιών και υποδομών</a:t>
          </a:r>
          <a:endParaRPr lang="en-US" sz="1250" b="1" dirty="0">
            <a:solidFill>
              <a:sysClr val="windowText" lastClr="000000"/>
            </a:solidFill>
            <a:latin typeface="Aptos" panose="020B0004020202020204" pitchFamily="34" charset="0"/>
          </a:endParaRPr>
        </a:p>
      </dgm:t>
    </dgm:pt>
    <dgm:pt modelId="{3972FDC7-D08C-49A2-A8CF-A9695D69BB48}" type="sib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99CAD0FB-D35A-44E2-ADBE-705302F53D6B}" type="par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D6D1595F-39AA-498F-8FBD-F596EBDEC837}" type="pres">
      <dgm:prSet presAssocID="{4D63513A-95D2-4901-A8DA-C0AE0118D2DC}" presName="diagram" presStyleCnt="0">
        <dgm:presLayoutVars>
          <dgm:chMax val="1"/>
          <dgm:dir/>
          <dgm:animLvl val="ctr"/>
          <dgm:resizeHandles val="exact"/>
        </dgm:presLayoutVars>
      </dgm:prSet>
      <dgm:spPr/>
    </dgm:pt>
    <dgm:pt modelId="{0655E2CC-A8BE-4FBE-9885-3B13A7BD3F96}" type="pres">
      <dgm:prSet presAssocID="{4D63513A-95D2-4901-A8DA-C0AE0118D2DC}" presName="matrix" presStyleCnt="0"/>
      <dgm:spPr/>
    </dgm:pt>
    <dgm:pt modelId="{21991777-5314-4464-A1F9-F6E0E703DBAF}" type="pres">
      <dgm:prSet presAssocID="{4D63513A-95D2-4901-A8DA-C0AE0118D2DC}" presName="tile1" presStyleLbl="node1" presStyleIdx="0" presStyleCnt="4"/>
      <dgm:spPr/>
    </dgm:pt>
    <dgm:pt modelId="{5846F2E6-21B0-45F9-ACEE-B1FA982BD488}" type="pres">
      <dgm:prSet presAssocID="{4D63513A-95D2-4901-A8DA-C0AE0118D2DC}" presName="tile1text" presStyleLbl="node1" presStyleIdx="0" presStyleCnt="4">
        <dgm:presLayoutVars>
          <dgm:chMax val="0"/>
          <dgm:chPref val="0"/>
          <dgm:bulletEnabled val="1"/>
        </dgm:presLayoutVars>
      </dgm:prSet>
      <dgm:spPr/>
    </dgm:pt>
    <dgm:pt modelId="{9831825B-1CB5-486D-AFB3-91A894898844}" type="pres">
      <dgm:prSet presAssocID="{4D63513A-95D2-4901-A8DA-C0AE0118D2DC}" presName="tile2" presStyleLbl="node1" presStyleIdx="1" presStyleCnt="4"/>
      <dgm:spPr/>
    </dgm:pt>
    <dgm:pt modelId="{068B4AA6-24CE-4C9A-AB8F-5A48A2F2897F}" type="pres">
      <dgm:prSet presAssocID="{4D63513A-95D2-4901-A8DA-C0AE0118D2DC}" presName="tile2text" presStyleLbl="node1" presStyleIdx="1" presStyleCnt="4">
        <dgm:presLayoutVars>
          <dgm:chMax val="0"/>
          <dgm:chPref val="0"/>
          <dgm:bulletEnabled val="1"/>
        </dgm:presLayoutVars>
      </dgm:prSet>
      <dgm:spPr/>
    </dgm:pt>
    <dgm:pt modelId="{C2825AD5-33C0-419B-A4A3-3FD5BF772C95}" type="pres">
      <dgm:prSet presAssocID="{4D63513A-95D2-4901-A8DA-C0AE0118D2DC}" presName="tile3" presStyleLbl="node1" presStyleIdx="2" presStyleCnt="4"/>
      <dgm:spPr/>
    </dgm:pt>
    <dgm:pt modelId="{05FDFD90-3825-4D79-B2E0-EA7A35513CF1}" type="pres">
      <dgm:prSet presAssocID="{4D63513A-95D2-4901-A8DA-C0AE0118D2DC}" presName="tile3text" presStyleLbl="node1" presStyleIdx="2" presStyleCnt="4">
        <dgm:presLayoutVars>
          <dgm:chMax val="0"/>
          <dgm:chPref val="0"/>
          <dgm:bulletEnabled val="1"/>
        </dgm:presLayoutVars>
      </dgm:prSet>
      <dgm:spPr/>
    </dgm:pt>
    <dgm:pt modelId="{DA19D906-E124-4E0D-89A6-951BFFB52F0D}" type="pres">
      <dgm:prSet presAssocID="{4D63513A-95D2-4901-A8DA-C0AE0118D2DC}" presName="tile4" presStyleLbl="node1" presStyleIdx="3" presStyleCnt="4"/>
      <dgm:spPr/>
    </dgm:pt>
    <dgm:pt modelId="{7F39B08E-A4C7-47FD-919F-8CD8D1A91568}" type="pres">
      <dgm:prSet presAssocID="{4D63513A-95D2-4901-A8DA-C0AE0118D2DC}" presName="tile4text" presStyleLbl="node1" presStyleIdx="3" presStyleCnt="4">
        <dgm:presLayoutVars>
          <dgm:chMax val="0"/>
          <dgm:chPref val="0"/>
          <dgm:bulletEnabled val="1"/>
        </dgm:presLayoutVars>
      </dgm:prSet>
      <dgm:spPr/>
    </dgm:pt>
    <dgm:pt modelId="{7354F3D3-696B-4C22-B12A-F00C28465E2B}" type="pres">
      <dgm:prSet presAssocID="{4D63513A-95D2-4901-A8DA-C0AE0118D2DC}" presName="centerTile" presStyleLbl="fgShp" presStyleIdx="0" presStyleCnt="1" custScaleX="93852" custScaleY="32818">
        <dgm:presLayoutVars>
          <dgm:chMax val="0"/>
          <dgm:chPref val="0"/>
        </dgm:presLayoutVars>
      </dgm:prSet>
      <dgm:spPr/>
    </dgm:pt>
  </dgm:ptLst>
  <dgm:cxnLst>
    <dgm:cxn modelId="{67B94005-3D58-4FF1-9996-4F50BE411AF9}" srcId="{EFE47001-DB1E-4C59-8A30-00E46D2E8EA3}" destId="{9D14F24F-710D-4AF2-B6BA-36E4D374DF49}" srcOrd="1" destOrd="0" parTransId="{6327A6F7-41C9-4D9B-9445-769A31E01EF1}" sibTransId="{AFF6C31A-2001-44AB-9FC8-980D75349278}"/>
    <dgm:cxn modelId="{446E4717-5CEC-4218-BA59-7EFF4781DB69}" type="presOf" srcId="{EFE47001-DB1E-4C59-8A30-00E46D2E8EA3}" destId="{7354F3D3-696B-4C22-B12A-F00C28465E2B}" srcOrd="0" destOrd="0" presId="urn:microsoft.com/office/officeart/2005/8/layout/matrix1"/>
    <dgm:cxn modelId="{7FE89E1A-5F5D-4472-917B-1B79DA39E591}" type="presOf" srcId="{923C30CB-B5F0-416D-ABA1-4E0237A3AE9A}" destId="{05FDFD90-3825-4D79-B2E0-EA7A35513CF1}" srcOrd="1" destOrd="0" presId="urn:microsoft.com/office/officeart/2005/8/layout/matrix1"/>
    <dgm:cxn modelId="{93876D5F-B4A6-4293-B357-4EBFE202416B}" type="presOf" srcId="{9FCD58B2-4AFF-4362-B952-D1FEE4B97B79}" destId="{5846F2E6-21B0-45F9-ACEE-B1FA982BD488}" srcOrd="1" destOrd="0" presId="urn:microsoft.com/office/officeart/2005/8/layout/matrix1"/>
    <dgm:cxn modelId="{8D92EF4C-688B-40A9-BF0B-D8EE2687E868}" srcId="{EFE47001-DB1E-4C59-8A30-00E46D2E8EA3}" destId="{923C30CB-B5F0-416D-ABA1-4E0237A3AE9A}" srcOrd="2" destOrd="0" parTransId="{693AB1AC-6BA8-4CF0-8FCF-7C27BA80F7F0}" sibTransId="{D1E77868-7F9B-49F6-9836-0711ACBFA417}"/>
    <dgm:cxn modelId="{6424FA4F-8683-4AEB-B532-D7FA8BEF5018}" srcId="{EFE47001-DB1E-4C59-8A30-00E46D2E8EA3}" destId="{9FCD58B2-4AFF-4362-B952-D1FEE4B97B79}" srcOrd="0" destOrd="0" parTransId="{596F1D45-8857-49A4-956D-62F8989BFC65}" sibTransId="{48C36130-DA85-42D9-A062-20646BD36C63}"/>
    <dgm:cxn modelId="{66CDB452-5B17-4628-BD60-E26160490444}" type="presOf" srcId="{9FCD58B2-4AFF-4362-B952-D1FEE4B97B79}" destId="{21991777-5314-4464-A1F9-F6E0E703DBAF}" srcOrd="0" destOrd="0" presId="urn:microsoft.com/office/officeart/2005/8/layout/matrix1"/>
    <dgm:cxn modelId="{682D8653-EE65-4D28-83B7-DA70D3A4F4A7}" type="presOf" srcId="{4D63513A-95D2-4901-A8DA-C0AE0118D2DC}" destId="{D6D1595F-39AA-498F-8FBD-F596EBDEC837}" srcOrd="0" destOrd="0" presId="urn:microsoft.com/office/officeart/2005/8/layout/matrix1"/>
    <dgm:cxn modelId="{17F71755-1194-4F36-ACAC-6215533C7FE1}" type="presOf" srcId="{9D14F24F-710D-4AF2-B6BA-36E4D374DF49}" destId="{9831825B-1CB5-486D-AFB3-91A894898844}" srcOrd="0" destOrd="0" presId="urn:microsoft.com/office/officeart/2005/8/layout/matrix1"/>
    <dgm:cxn modelId="{90FDCF81-8CC1-44AF-BF81-1E9FB4F55E36}" type="presOf" srcId="{9D14F24F-710D-4AF2-B6BA-36E4D374DF49}" destId="{068B4AA6-24CE-4C9A-AB8F-5A48A2F2897F}" srcOrd="1" destOrd="0" presId="urn:microsoft.com/office/officeart/2005/8/layout/matrix1"/>
    <dgm:cxn modelId="{A35F0889-7E16-447E-A3B6-6F94C08A09B3}" srcId="{EFE47001-DB1E-4C59-8A30-00E46D2E8EA3}" destId="{81042B60-5384-460A-B94A-1B53D46E72B3}" srcOrd="3" destOrd="0" parTransId="{2B6FD40E-6439-4952-9E54-5E3A9607F7EC}" sibTransId="{04B8C1F8-A087-4EE5-BD9B-3D017D93B26D}"/>
    <dgm:cxn modelId="{5C314D9D-1CDA-42A7-94B4-6B18C46AA5C3}" type="presOf" srcId="{81042B60-5384-460A-B94A-1B53D46E72B3}" destId="{7F39B08E-A4C7-47FD-919F-8CD8D1A91568}" srcOrd="1" destOrd="0" presId="urn:microsoft.com/office/officeart/2005/8/layout/matrix1"/>
    <dgm:cxn modelId="{536206A9-73AF-4242-BA68-A156A92A3449}" type="presOf" srcId="{923C30CB-B5F0-416D-ABA1-4E0237A3AE9A}" destId="{C2825AD5-33C0-419B-A4A3-3FD5BF772C95}" srcOrd="0" destOrd="0" presId="urn:microsoft.com/office/officeart/2005/8/layout/matrix1"/>
    <dgm:cxn modelId="{01EA02B8-262A-433F-B4DD-9E1AB828C4A7}" type="presOf" srcId="{81042B60-5384-460A-B94A-1B53D46E72B3}" destId="{DA19D906-E124-4E0D-89A6-951BFFB52F0D}" srcOrd="0" destOrd="0" presId="urn:microsoft.com/office/officeart/2005/8/layout/matrix1"/>
    <dgm:cxn modelId="{1ACCE6E5-E4F1-4C3A-8ED8-BF678B896453}" srcId="{4D63513A-95D2-4901-A8DA-C0AE0118D2DC}" destId="{EFE47001-DB1E-4C59-8A30-00E46D2E8EA3}" srcOrd="0" destOrd="0" parTransId="{99CAD0FB-D35A-44E2-ADBE-705302F53D6B}" sibTransId="{3972FDC7-D08C-49A2-A8CF-A9695D69BB48}"/>
    <dgm:cxn modelId="{56367936-C090-4245-B8B1-F8EC88349A31}" type="presParOf" srcId="{D6D1595F-39AA-498F-8FBD-F596EBDEC837}" destId="{0655E2CC-A8BE-4FBE-9885-3B13A7BD3F96}" srcOrd="0" destOrd="0" presId="urn:microsoft.com/office/officeart/2005/8/layout/matrix1"/>
    <dgm:cxn modelId="{52AB94FC-3959-4349-83E6-21E5D20E88B4}" type="presParOf" srcId="{0655E2CC-A8BE-4FBE-9885-3B13A7BD3F96}" destId="{21991777-5314-4464-A1F9-F6E0E703DBAF}" srcOrd="0" destOrd="0" presId="urn:microsoft.com/office/officeart/2005/8/layout/matrix1"/>
    <dgm:cxn modelId="{6CDA725C-20B7-44D4-A93A-33FFA6FD547D}" type="presParOf" srcId="{0655E2CC-A8BE-4FBE-9885-3B13A7BD3F96}" destId="{5846F2E6-21B0-45F9-ACEE-B1FA982BD488}" srcOrd="1" destOrd="0" presId="urn:microsoft.com/office/officeart/2005/8/layout/matrix1"/>
    <dgm:cxn modelId="{3804B0FF-16B7-4094-AC9C-BC35A156ED27}" type="presParOf" srcId="{0655E2CC-A8BE-4FBE-9885-3B13A7BD3F96}" destId="{9831825B-1CB5-486D-AFB3-91A894898844}" srcOrd="2" destOrd="0" presId="urn:microsoft.com/office/officeart/2005/8/layout/matrix1"/>
    <dgm:cxn modelId="{320D9B48-4A01-42B5-AA31-98A8D376BB94}" type="presParOf" srcId="{0655E2CC-A8BE-4FBE-9885-3B13A7BD3F96}" destId="{068B4AA6-24CE-4C9A-AB8F-5A48A2F2897F}" srcOrd="3" destOrd="0" presId="urn:microsoft.com/office/officeart/2005/8/layout/matrix1"/>
    <dgm:cxn modelId="{7A876E51-5452-4837-BCEC-78DCF1C12EF1}" type="presParOf" srcId="{0655E2CC-A8BE-4FBE-9885-3B13A7BD3F96}" destId="{C2825AD5-33C0-419B-A4A3-3FD5BF772C95}" srcOrd="4" destOrd="0" presId="urn:microsoft.com/office/officeart/2005/8/layout/matrix1"/>
    <dgm:cxn modelId="{71FAF989-EB2A-4674-BA69-FECC66B5BC29}" type="presParOf" srcId="{0655E2CC-A8BE-4FBE-9885-3B13A7BD3F96}" destId="{05FDFD90-3825-4D79-B2E0-EA7A35513CF1}" srcOrd="5" destOrd="0" presId="urn:microsoft.com/office/officeart/2005/8/layout/matrix1"/>
    <dgm:cxn modelId="{362033D8-5822-4178-AE21-F4C9B3C1F183}" type="presParOf" srcId="{0655E2CC-A8BE-4FBE-9885-3B13A7BD3F96}" destId="{DA19D906-E124-4E0D-89A6-951BFFB52F0D}" srcOrd="6" destOrd="0" presId="urn:microsoft.com/office/officeart/2005/8/layout/matrix1"/>
    <dgm:cxn modelId="{82645AF5-5F62-49B7-B86F-719C378030A1}" type="presParOf" srcId="{0655E2CC-A8BE-4FBE-9885-3B13A7BD3F96}" destId="{7F39B08E-A4C7-47FD-919F-8CD8D1A91568}" srcOrd="7" destOrd="0" presId="urn:microsoft.com/office/officeart/2005/8/layout/matrix1"/>
    <dgm:cxn modelId="{80DB9EC5-FC20-4CC6-9FF7-91EDDC9E1F29}" type="presParOf" srcId="{D6D1595F-39AA-498F-8FBD-F596EBDEC837}" destId="{7354F3D3-696B-4C22-B12A-F00C28465E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4D63513A-95D2-4901-A8DA-C0AE0118D2D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l-GR"/>
        </a:p>
      </dgm:t>
    </dgm:pt>
    <dgm:pt modelId="{9FCD58B2-4AFF-4362-B952-D1FEE4B97B79}">
      <dgm:prSet phldrT="[Κείμενο]" custT="1"/>
      <dgm:spPr>
        <a:solidFill>
          <a:schemeClr val="accent6">
            <a:lumMod val="40000"/>
            <a:lumOff val="60000"/>
          </a:schemeClr>
        </a:solidFill>
      </dgm:spPr>
      <dgm:t>
        <a:bodyPr lIns="144000" tIns="540000" bIns="72000"/>
        <a:lstStyle/>
        <a:p>
          <a:pPr algn="l"/>
          <a:endParaRPr lang="el-GR" sz="1100" b="0" dirty="0">
            <a:solidFill>
              <a:sysClr val="windowText" lastClr="000000"/>
            </a:solidFill>
            <a:latin typeface="Aptos" panose="020B0004020202020204" pitchFamily="34" charset="0"/>
            <a:cs typeface="Calibri" panose="020F0502020204030204" pitchFamily="34" charset="0"/>
          </a:endParaRPr>
        </a:p>
        <a:p>
          <a:pPr algn="l"/>
          <a:r>
            <a:rPr lang="el-GR" sz="1100" b="0" dirty="0">
              <a:solidFill>
                <a:sysClr val="windowText" lastClr="000000"/>
              </a:solidFill>
              <a:latin typeface="Aptos" panose="020B0004020202020204" pitchFamily="34" charset="0"/>
              <a:cs typeface="Calibri" panose="020F0502020204030204" pitchFamily="34" charset="0"/>
            </a:rPr>
            <a:t>●  Υπάρχει ήδη δημοτική πρόβλεψη για ενίσχυση της προσέλκυσης και παραμονής κρίσιμου προσωπικού μέσω αξιοποίησης ακινήτου («Η Τζια μας») για στέγαση δημοσίων λειτουργών.</a:t>
          </a:r>
          <a:endParaRPr lang="en-US" sz="1100" b="0" dirty="0">
            <a:solidFill>
              <a:sysClr val="windowText" lastClr="000000"/>
            </a:solidFill>
            <a:latin typeface="Aptos" panose="020B0004020202020204" pitchFamily="34" charset="0"/>
            <a:cs typeface="Calibri" panose="020F0502020204030204" pitchFamily="34" charset="0"/>
          </a:endParaRPr>
        </a:p>
        <a:p>
          <a:r>
            <a:rPr lang="el-GR" sz="1100" b="0" dirty="0">
              <a:solidFill>
                <a:sysClr val="windowText" lastClr="000000"/>
              </a:solidFill>
              <a:latin typeface="Aptos" panose="020B0004020202020204" pitchFamily="34" charset="0"/>
              <a:cs typeface="Calibri" panose="020F0502020204030204" pitchFamily="34" charset="0"/>
            </a:rPr>
            <a:t>● Εμπειρία Δήμου σε συνεργασίες με τοπικούς φορείς, σχολεία και συλλογικές πρωτοβουλίες.</a:t>
          </a:r>
          <a:endParaRPr lang="en-US" sz="1100" b="0" dirty="0">
            <a:solidFill>
              <a:sysClr val="windowText" lastClr="000000"/>
            </a:solidFill>
            <a:latin typeface="Aptos" panose="020B0004020202020204" pitchFamily="34" charset="0"/>
            <a:cs typeface="Calibri" panose="020F0502020204030204" pitchFamily="34" charset="0"/>
          </a:endParaRPr>
        </a:p>
        <a:p>
          <a:r>
            <a:rPr lang="el-GR" sz="1100" b="0" dirty="0">
              <a:solidFill>
                <a:sysClr val="windowText" lastClr="000000"/>
              </a:solidFill>
              <a:latin typeface="Aptos" panose="020B0004020202020204" pitchFamily="34" charset="0"/>
              <a:cs typeface="Calibri" panose="020F0502020204030204" pitchFamily="34" charset="0"/>
            </a:rPr>
            <a:t>●Υλοποίηση δράσεων ενημέρωσης και ευαισθητοποίησης (περιβάλλον, τοπική παραγωγή, συμμετοχή πολιτών.</a:t>
          </a:r>
          <a:endParaRPr lang="en-US" sz="1100" b="0" dirty="0">
            <a:solidFill>
              <a:sysClr val="windowText" lastClr="000000"/>
            </a:solidFill>
            <a:latin typeface="Aptos" panose="020B0004020202020204" pitchFamily="34" charset="0"/>
            <a:cs typeface="Calibri" panose="020F0502020204030204" pitchFamily="34" charset="0"/>
          </a:endParaRPr>
        </a:p>
        <a:p>
          <a:r>
            <a:rPr lang="el-GR" sz="1100" b="0" dirty="0">
              <a:solidFill>
                <a:sysClr val="windowText" lastClr="000000"/>
              </a:solidFill>
              <a:latin typeface="Aptos" panose="020B0004020202020204" pitchFamily="34" charset="0"/>
              <a:cs typeface="Calibri" panose="020F0502020204030204" pitchFamily="34" charset="0"/>
            </a:rPr>
            <a:t>● Θετική βάση για ανάπτυξη προγραμμάτων κατάρτισης σε θεματικές πράσινης μετάβασης, βιώσιμου τουρισμού και επιχειρηματικότητας.</a:t>
          </a:r>
          <a:endParaRPr lang="en-US" sz="1100" b="0" dirty="0">
            <a:solidFill>
              <a:sysClr val="windowText" lastClr="000000"/>
            </a:solidFill>
            <a:latin typeface="Aptos" panose="020B0004020202020204" pitchFamily="34" charset="0"/>
            <a:cs typeface="Calibri" panose="020F0502020204030204" pitchFamily="34" charset="0"/>
          </a:endParaRPr>
        </a:p>
        <a:p>
          <a:r>
            <a:rPr lang="el-GR" sz="1100" b="0" dirty="0">
              <a:solidFill>
                <a:sysClr val="windowText" lastClr="000000"/>
              </a:solidFill>
              <a:latin typeface="Aptos" panose="020B0004020202020204" pitchFamily="34" charset="0"/>
              <a:cs typeface="Calibri" panose="020F0502020204030204" pitchFamily="34" charset="0"/>
            </a:rPr>
            <a:t>● Υψηλή προθυμία συμμετοχής της τοπικής κοινωνίας σε δράσεις κατάρτισης και ενίσχυσης δεξιοτήτων.</a:t>
          </a:r>
          <a:endParaRPr lang="en-US" sz="1100" b="0" dirty="0">
            <a:solidFill>
              <a:sysClr val="windowText" lastClr="000000"/>
            </a:solidFill>
            <a:latin typeface="Aptos" panose="020B0004020202020204" pitchFamily="34" charset="0"/>
            <a:cs typeface="Calibri" panose="020F0502020204030204" pitchFamily="34" charset="0"/>
          </a:endParaRPr>
        </a:p>
      </dgm:t>
    </dgm:pt>
    <dgm:pt modelId="{596F1D45-8857-49A4-956D-62F8989BFC65}" type="par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48C36130-DA85-42D9-A062-20646BD36C63}" type="sib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9D14F24F-710D-4AF2-B6BA-36E4D374DF49}">
      <dgm:prSet phldrT="[Κείμενο]" custT="1"/>
      <dgm:spPr>
        <a:solidFill>
          <a:schemeClr val="accent4">
            <a:lumMod val="40000"/>
            <a:lumOff val="60000"/>
          </a:schemeClr>
        </a:solidFill>
      </dgm:spPr>
      <dgm:t>
        <a:bodyPr lIns="144000" tIns="324000"/>
        <a:lstStyle/>
        <a:p>
          <a:pPr algn="l"/>
          <a:r>
            <a:rPr lang="el-GR" sz="1100" dirty="0">
              <a:solidFill>
                <a:sysClr val="windowText" lastClr="000000"/>
              </a:solidFill>
              <a:latin typeface="Aptos" panose="020B0004020202020204" pitchFamily="34" charset="0"/>
              <a:cs typeface="Calibri" panose="020F0502020204030204" pitchFamily="34" charset="0"/>
            </a:rPr>
            <a:t>● </a:t>
          </a:r>
          <a:r>
            <a:rPr lang="el-GR" sz="1100" dirty="0" err="1">
              <a:solidFill>
                <a:sysClr val="windowText" lastClr="000000"/>
              </a:solidFill>
              <a:latin typeface="Aptos" panose="020B0004020202020204" pitchFamily="34" charset="0"/>
              <a:cs typeface="Calibri" panose="020F0502020204030204" pitchFamily="34" charset="0"/>
            </a:rPr>
            <a:t>Υποστελέχωση</a:t>
          </a:r>
          <a:r>
            <a:rPr lang="el-GR" sz="1100" dirty="0">
              <a:solidFill>
                <a:sysClr val="windowText" lastClr="000000"/>
              </a:solidFill>
              <a:latin typeface="Aptos" panose="020B0004020202020204" pitchFamily="34" charset="0"/>
              <a:cs typeface="Calibri" panose="020F0502020204030204" pitchFamily="34" charset="0"/>
            </a:rPr>
            <a:t> βασικών υπηρεσιών και περιορισμένη διοικητική ικανότητα του Δήμου</a:t>
          </a:r>
        </a:p>
        <a:p>
          <a:r>
            <a:rPr lang="el-GR" sz="1100" dirty="0">
              <a:solidFill>
                <a:sysClr val="windowText" lastClr="000000"/>
              </a:solidFill>
              <a:latin typeface="Aptos" panose="020B0004020202020204" pitchFamily="34" charset="0"/>
              <a:cs typeface="Calibri" panose="020F0502020204030204" pitchFamily="34" charset="0"/>
            </a:rPr>
            <a:t>● Δυσκολία προσέλκυσης και διατήρησης εξειδικευμένου προσωπικού.</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Περιορισμένη επάρκεια βασικών υπηρεσιών υγείας, εκπαίδευσης και πρόνοιας.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Απουσία οργανωμένου και σταθερού πλαισίου επαγγελματικής κατάρτισης και </a:t>
          </a:r>
          <a:r>
            <a:rPr lang="el-GR" sz="1100" dirty="0" err="1">
              <a:solidFill>
                <a:sysClr val="windowText" lastClr="000000"/>
              </a:solidFill>
              <a:latin typeface="Aptos" panose="020B0004020202020204" pitchFamily="34" charset="0"/>
              <a:cs typeface="Calibri" panose="020F0502020204030204" pitchFamily="34" charset="0"/>
            </a:rPr>
            <a:t>επανειδίκευσης</a:t>
          </a:r>
          <a:endParaRPr lang="el-GR"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Εξάρτηση από εξωτερικούς </a:t>
          </a:r>
          <a:r>
            <a:rPr lang="el-GR" sz="1100" dirty="0" err="1">
              <a:solidFill>
                <a:sysClr val="windowText" lastClr="000000"/>
              </a:solidFill>
              <a:latin typeface="Aptos" panose="020B0004020202020204" pitchFamily="34" charset="0"/>
              <a:cs typeface="Calibri" panose="020F0502020204030204" pitchFamily="34" charset="0"/>
            </a:rPr>
            <a:t>παρόχους</a:t>
          </a:r>
          <a:r>
            <a:rPr lang="el-GR" sz="1100" dirty="0">
              <a:solidFill>
                <a:sysClr val="windowText" lastClr="000000"/>
              </a:solidFill>
              <a:latin typeface="Aptos" panose="020B0004020202020204" pitchFamily="34" charset="0"/>
              <a:cs typeface="Calibri" panose="020F0502020204030204" pitchFamily="34" charset="0"/>
            </a:rPr>
            <a:t> για εξειδικευμένες υπηρεσίες και δράσεις.</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327A6F7-41C9-4D9B-9445-769A31E01EF1}" type="par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AFF6C31A-2001-44AB-9FC8-980D75349278}" type="sib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923C30CB-B5F0-416D-ABA1-4E0237A3AE9A}">
      <dgm:prSet phldrT="[Κείμενο]" custT="1"/>
      <dgm:spPr>
        <a:solidFill>
          <a:schemeClr val="accent5">
            <a:lumMod val="40000"/>
            <a:lumOff val="60000"/>
          </a:schemeClr>
        </a:solidFill>
      </dgm:spPr>
      <dgm:t>
        <a:bodyPr lIns="144000" bIns="612000"/>
        <a:lstStyle/>
        <a:p>
          <a:pPr algn="l"/>
          <a:r>
            <a:rPr lang="el-GR" sz="1100" dirty="0">
              <a:solidFill>
                <a:sysClr val="windowText" lastClr="000000"/>
              </a:solidFill>
              <a:latin typeface="Aptos" panose="020B0004020202020204" pitchFamily="34" charset="0"/>
              <a:cs typeface="Calibri" panose="020F0502020204030204" pitchFamily="34" charset="0"/>
            </a:rPr>
            <a:t>● Αναβάθμιση των δεξιοτήτων των κατοίκων, των επαγγελματιών και των επιχειρήσεων σε θεματικές πράσινης και ψηφιακής μετάβασης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Ενίσχυση ικανοτήτων και λειτουργίας δημοτικών υπηρεσιών μέσω </a:t>
          </a:r>
          <a:r>
            <a:rPr lang="el-GR" sz="1100" dirty="0" err="1">
              <a:solidFill>
                <a:sysClr val="windowText" lastClr="000000"/>
              </a:solidFill>
              <a:latin typeface="Aptos" panose="020B0004020202020204" pitchFamily="34" charset="0"/>
              <a:cs typeface="Calibri" panose="020F0502020204030204" pitchFamily="34" charset="0"/>
            </a:rPr>
            <a:t>στοχευμένης</a:t>
          </a:r>
          <a:r>
            <a:rPr lang="el-GR" sz="1100" dirty="0">
              <a:solidFill>
                <a:sysClr val="windowText" lastClr="000000"/>
              </a:solidFill>
              <a:latin typeface="Aptos" panose="020B0004020202020204" pitchFamily="34" charset="0"/>
              <a:cs typeface="Calibri" panose="020F0502020204030204" pitchFamily="34" charset="0"/>
            </a:rPr>
            <a:t> κατάρτισης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Δημιουργία κινήτρων για προσέλκυση νέων οικογενειών και κρίσιμου προσωπικού.</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Ανάπτυξη συνεργασιών με πανεπιστήμια και φορείς κατάρτισης.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Αξιοποίηση τοπικών δράσεων και θεσμών ως καναλιών ενημέρωσης και κοινωνικής ενεργοποίησης</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93AB1AC-6BA8-4CF0-8FCF-7C27BA80F7F0}" type="par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D1E77868-7F9B-49F6-9836-0711ACBFA417}" type="sib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81042B60-5384-460A-B94A-1B53D46E72B3}">
      <dgm:prSet phldrT="[Κείμενο]" custT="1"/>
      <dgm:spPr>
        <a:solidFill>
          <a:schemeClr val="accent2">
            <a:lumMod val="40000"/>
            <a:lumOff val="60000"/>
          </a:schemeClr>
        </a:solidFill>
      </dgm:spPr>
      <dgm:t>
        <a:bodyPr lIns="144000" bIns="756000"/>
        <a:lstStyle/>
        <a:p>
          <a:pPr algn="l"/>
          <a:r>
            <a:rPr lang="el-GR" sz="1100" dirty="0">
              <a:solidFill>
                <a:sysClr val="windowText" lastClr="000000"/>
              </a:solidFill>
              <a:latin typeface="Aptos" panose="020B0004020202020204" pitchFamily="34" charset="0"/>
              <a:cs typeface="Calibri" panose="020F0502020204030204" pitchFamily="34" charset="0"/>
            </a:rPr>
            <a:t>● Επιδείνωση της δυσκολίας προσέλκυσης και παραμονής εξειδικευμένου προσωπικού στο νησί.</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Περαιτέρω επιβάρυνση βασικών υπηρεσιών λόγω εποχικής αιχμής και αυξημένων αναγκών κατοίκων και επισκεπτών.</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Κίνδυνος καθυστέρησης υλοποίησης των δράσεων της Πρωτοβουλίας λόγω περιορισμένης διοικητικής και τεχνικής ικανότητας.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Τάση αποχώρησης νέων από το νησί λόγω περιορισμένων προοπτικών, κόστους ζωής και αδυναμίας πρόσβασης σε υπηρεσίες.</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Κίνδυνος αποσπασματικής κατάρτισης και ενημέρωσης χωρίς μόνιμη συνέχεια, θεσμική υποστήριξη και σύνδεση με τις πραγματικές ανάγκες του νησιού.</a:t>
          </a:r>
          <a:endParaRPr lang="en-US" sz="1100" dirty="0">
            <a:solidFill>
              <a:sysClr val="windowText" lastClr="000000"/>
            </a:solidFill>
            <a:latin typeface="Aptos" panose="020B0004020202020204" pitchFamily="34" charset="0"/>
            <a:cs typeface="Calibri" panose="020F0502020204030204" pitchFamily="34" charset="0"/>
          </a:endParaRPr>
        </a:p>
      </dgm:t>
    </dgm:pt>
    <dgm:pt modelId="{2B6FD40E-6439-4952-9E54-5E3A9607F7EC}" type="par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04B8C1F8-A087-4EE5-BD9B-3D017D93B26D}" type="sib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EFE47001-DB1E-4C59-8A30-00E46D2E8EA3}">
      <dgm:prSet phldrT="[Κείμενο]" custT="1"/>
      <dgm:spPr>
        <a:solidFill>
          <a:schemeClr val="bg1">
            <a:lumMod val="95000"/>
          </a:schemeClr>
        </a:solidFill>
      </dgm:spPr>
      <dgm:t>
        <a:bodyPr/>
        <a:lstStyle/>
        <a:p>
          <a:pPr algn="ctr"/>
          <a:r>
            <a:rPr lang="el-GR" sz="1250" b="1" dirty="0">
              <a:solidFill>
                <a:sysClr val="windowText" lastClr="000000"/>
              </a:solidFill>
              <a:latin typeface="Aptos" panose="020B0004020202020204" pitchFamily="34" charset="0"/>
            </a:rPr>
            <a:t>(6α) Ενίσχυση του ανθρώπινου δυναμικού και η κάλυψη κρίσιμων αναγκών σε υπηρεσίες</a:t>
          </a:r>
          <a:endParaRPr lang="en-US" sz="1250" b="1" dirty="0">
            <a:solidFill>
              <a:sysClr val="windowText" lastClr="000000"/>
            </a:solidFill>
            <a:latin typeface="Aptos" panose="020B0004020202020204" pitchFamily="34" charset="0"/>
          </a:endParaRPr>
        </a:p>
      </dgm:t>
    </dgm:pt>
    <dgm:pt modelId="{3972FDC7-D08C-49A2-A8CF-A9695D69BB48}" type="sib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99CAD0FB-D35A-44E2-ADBE-705302F53D6B}" type="par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D6D1595F-39AA-498F-8FBD-F596EBDEC837}" type="pres">
      <dgm:prSet presAssocID="{4D63513A-95D2-4901-A8DA-C0AE0118D2DC}" presName="diagram" presStyleCnt="0">
        <dgm:presLayoutVars>
          <dgm:chMax val="1"/>
          <dgm:dir/>
          <dgm:animLvl val="ctr"/>
          <dgm:resizeHandles val="exact"/>
        </dgm:presLayoutVars>
      </dgm:prSet>
      <dgm:spPr/>
    </dgm:pt>
    <dgm:pt modelId="{0655E2CC-A8BE-4FBE-9885-3B13A7BD3F96}" type="pres">
      <dgm:prSet presAssocID="{4D63513A-95D2-4901-A8DA-C0AE0118D2DC}" presName="matrix" presStyleCnt="0"/>
      <dgm:spPr/>
    </dgm:pt>
    <dgm:pt modelId="{21991777-5314-4464-A1F9-F6E0E703DBAF}" type="pres">
      <dgm:prSet presAssocID="{4D63513A-95D2-4901-A8DA-C0AE0118D2DC}" presName="tile1" presStyleLbl="node1" presStyleIdx="0" presStyleCnt="4"/>
      <dgm:spPr/>
    </dgm:pt>
    <dgm:pt modelId="{5846F2E6-21B0-45F9-ACEE-B1FA982BD488}" type="pres">
      <dgm:prSet presAssocID="{4D63513A-95D2-4901-A8DA-C0AE0118D2DC}" presName="tile1text" presStyleLbl="node1" presStyleIdx="0" presStyleCnt="4">
        <dgm:presLayoutVars>
          <dgm:chMax val="0"/>
          <dgm:chPref val="0"/>
          <dgm:bulletEnabled val="1"/>
        </dgm:presLayoutVars>
      </dgm:prSet>
      <dgm:spPr/>
    </dgm:pt>
    <dgm:pt modelId="{9831825B-1CB5-486D-AFB3-91A894898844}" type="pres">
      <dgm:prSet presAssocID="{4D63513A-95D2-4901-A8DA-C0AE0118D2DC}" presName="tile2" presStyleLbl="node1" presStyleIdx="1" presStyleCnt="4"/>
      <dgm:spPr/>
    </dgm:pt>
    <dgm:pt modelId="{068B4AA6-24CE-4C9A-AB8F-5A48A2F2897F}" type="pres">
      <dgm:prSet presAssocID="{4D63513A-95D2-4901-A8DA-C0AE0118D2DC}" presName="tile2text" presStyleLbl="node1" presStyleIdx="1" presStyleCnt="4">
        <dgm:presLayoutVars>
          <dgm:chMax val="0"/>
          <dgm:chPref val="0"/>
          <dgm:bulletEnabled val="1"/>
        </dgm:presLayoutVars>
      </dgm:prSet>
      <dgm:spPr/>
    </dgm:pt>
    <dgm:pt modelId="{C2825AD5-33C0-419B-A4A3-3FD5BF772C95}" type="pres">
      <dgm:prSet presAssocID="{4D63513A-95D2-4901-A8DA-C0AE0118D2DC}" presName="tile3" presStyleLbl="node1" presStyleIdx="2" presStyleCnt="4"/>
      <dgm:spPr/>
    </dgm:pt>
    <dgm:pt modelId="{05FDFD90-3825-4D79-B2E0-EA7A35513CF1}" type="pres">
      <dgm:prSet presAssocID="{4D63513A-95D2-4901-A8DA-C0AE0118D2DC}" presName="tile3text" presStyleLbl="node1" presStyleIdx="2" presStyleCnt="4">
        <dgm:presLayoutVars>
          <dgm:chMax val="0"/>
          <dgm:chPref val="0"/>
          <dgm:bulletEnabled val="1"/>
        </dgm:presLayoutVars>
      </dgm:prSet>
      <dgm:spPr/>
    </dgm:pt>
    <dgm:pt modelId="{DA19D906-E124-4E0D-89A6-951BFFB52F0D}" type="pres">
      <dgm:prSet presAssocID="{4D63513A-95D2-4901-A8DA-C0AE0118D2DC}" presName="tile4" presStyleLbl="node1" presStyleIdx="3" presStyleCnt="4"/>
      <dgm:spPr/>
    </dgm:pt>
    <dgm:pt modelId="{7F39B08E-A4C7-47FD-919F-8CD8D1A91568}" type="pres">
      <dgm:prSet presAssocID="{4D63513A-95D2-4901-A8DA-C0AE0118D2DC}" presName="tile4text" presStyleLbl="node1" presStyleIdx="3" presStyleCnt="4">
        <dgm:presLayoutVars>
          <dgm:chMax val="0"/>
          <dgm:chPref val="0"/>
          <dgm:bulletEnabled val="1"/>
        </dgm:presLayoutVars>
      </dgm:prSet>
      <dgm:spPr/>
    </dgm:pt>
    <dgm:pt modelId="{7354F3D3-696B-4C22-B12A-F00C28465E2B}" type="pres">
      <dgm:prSet presAssocID="{4D63513A-95D2-4901-A8DA-C0AE0118D2DC}" presName="centerTile" presStyleLbl="fgShp" presStyleIdx="0" presStyleCnt="1" custScaleX="116955" custScaleY="38900">
        <dgm:presLayoutVars>
          <dgm:chMax val="0"/>
          <dgm:chPref val="0"/>
        </dgm:presLayoutVars>
      </dgm:prSet>
      <dgm:spPr/>
    </dgm:pt>
  </dgm:ptLst>
  <dgm:cxnLst>
    <dgm:cxn modelId="{67B94005-3D58-4FF1-9996-4F50BE411AF9}" srcId="{EFE47001-DB1E-4C59-8A30-00E46D2E8EA3}" destId="{9D14F24F-710D-4AF2-B6BA-36E4D374DF49}" srcOrd="1" destOrd="0" parTransId="{6327A6F7-41C9-4D9B-9445-769A31E01EF1}" sibTransId="{AFF6C31A-2001-44AB-9FC8-980D75349278}"/>
    <dgm:cxn modelId="{446E4717-5CEC-4218-BA59-7EFF4781DB69}" type="presOf" srcId="{EFE47001-DB1E-4C59-8A30-00E46D2E8EA3}" destId="{7354F3D3-696B-4C22-B12A-F00C28465E2B}" srcOrd="0" destOrd="0" presId="urn:microsoft.com/office/officeart/2005/8/layout/matrix1"/>
    <dgm:cxn modelId="{7FE89E1A-5F5D-4472-917B-1B79DA39E591}" type="presOf" srcId="{923C30CB-B5F0-416D-ABA1-4E0237A3AE9A}" destId="{05FDFD90-3825-4D79-B2E0-EA7A35513CF1}" srcOrd="1" destOrd="0" presId="urn:microsoft.com/office/officeart/2005/8/layout/matrix1"/>
    <dgm:cxn modelId="{93876D5F-B4A6-4293-B357-4EBFE202416B}" type="presOf" srcId="{9FCD58B2-4AFF-4362-B952-D1FEE4B97B79}" destId="{5846F2E6-21B0-45F9-ACEE-B1FA982BD488}" srcOrd="1" destOrd="0" presId="urn:microsoft.com/office/officeart/2005/8/layout/matrix1"/>
    <dgm:cxn modelId="{8D92EF4C-688B-40A9-BF0B-D8EE2687E868}" srcId="{EFE47001-DB1E-4C59-8A30-00E46D2E8EA3}" destId="{923C30CB-B5F0-416D-ABA1-4E0237A3AE9A}" srcOrd="2" destOrd="0" parTransId="{693AB1AC-6BA8-4CF0-8FCF-7C27BA80F7F0}" sibTransId="{D1E77868-7F9B-49F6-9836-0711ACBFA417}"/>
    <dgm:cxn modelId="{6424FA4F-8683-4AEB-B532-D7FA8BEF5018}" srcId="{EFE47001-DB1E-4C59-8A30-00E46D2E8EA3}" destId="{9FCD58B2-4AFF-4362-B952-D1FEE4B97B79}" srcOrd="0" destOrd="0" parTransId="{596F1D45-8857-49A4-956D-62F8989BFC65}" sibTransId="{48C36130-DA85-42D9-A062-20646BD36C63}"/>
    <dgm:cxn modelId="{66CDB452-5B17-4628-BD60-E26160490444}" type="presOf" srcId="{9FCD58B2-4AFF-4362-B952-D1FEE4B97B79}" destId="{21991777-5314-4464-A1F9-F6E0E703DBAF}" srcOrd="0" destOrd="0" presId="urn:microsoft.com/office/officeart/2005/8/layout/matrix1"/>
    <dgm:cxn modelId="{682D8653-EE65-4D28-83B7-DA70D3A4F4A7}" type="presOf" srcId="{4D63513A-95D2-4901-A8DA-C0AE0118D2DC}" destId="{D6D1595F-39AA-498F-8FBD-F596EBDEC837}" srcOrd="0" destOrd="0" presId="urn:microsoft.com/office/officeart/2005/8/layout/matrix1"/>
    <dgm:cxn modelId="{17F71755-1194-4F36-ACAC-6215533C7FE1}" type="presOf" srcId="{9D14F24F-710D-4AF2-B6BA-36E4D374DF49}" destId="{9831825B-1CB5-486D-AFB3-91A894898844}" srcOrd="0" destOrd="0" presId="urn:microsoft.com/office/officeart/2005/8/layout/matrix1"/>
    <dgm:cxn modelId="{90FDCF81-8CC1-44AF-BF81-1E9FB4F55E36}" type="presOf" srcId="{9D14F24F-710D-4AF2-B6BA-36E4D374DF49}" destId="{068B4AA6-24CE-4C9A-AB8F-5A48A2F2897F}" srcOrd="1" destOrd="0" presId="urn:microsoft.com/office/officeart/2005/8/layout/matrix1"/>
    <dgm:cxn modelId="{A35F0889-7E16-447E-A3B6-6F94C08A09B3}" srcId="{EFE47001-DB1E-4C59-8A30-00E46D2E8EA3}" destId="{81042B60-5384-460A-B94A-1B53D46E72B3}" srcOrd="3" destOrd="0" parTransId="{2B6FD40E-6439-4952-9E54-5E3A9607F7EC}" sibTransId="{04B8C1F8-A087-4EE5-BD9B-3D017D93B26D}"/>
    <dgm:cxn modelId="{5C314D9D-1CDA-42A7-94B4-6B18C46AA5C3}" type="presOf" srcId="{81042B60-5384-460A-B94A-1B53D46E72B3}" destId="{7F39B08E-A4C7-47FD-919F-8CD8D1A91568}" srcOrd="1" destOrd="0" presId="urn:microsoft.com/office/officeart/2005/8/layout/matrix1"/>
    <dgm:cxn modelId="{536206A9-73AF-4242-BA68-A156A92A3449}" type="presOf" srcId="{923C30CB-B5F0-416D-ABA1-4E0237A3AE9A}" destId="{C2825AD5-33C0-419B-A4A3-3FD5BF772C95}" srcOrd="0" destOrd="0" presId="urn:microsoft.com/office/officeart/2005/8/layout/matrix1"/>
    <dgm:cxn modelId="{01EA02B8-262A-433F-B4DD-9E1AB828C4A7}" type="presOf" srcId="{81042B60-5384-460A-B94A-1B53D46E72B3}" destId="{DA19D906-E124-4E0D-89A6-951BFFB52F0D}" srcOrd="0" destOrd="0" presId="urn:microsoft.com/office/officeart/2005/8/layout/matrix1"/>
    <dgm:cxn modelId="{1ACCE6E5-E4F1-4C3A-8ED8-BF678B896453}" srcId="{4D63513A-95D2-4901-A8DA-C0AE0118D2DC}" destId="{EFE47001-DB1E-4C59-8A30-00E46D2E8EA3}" srcOrd="0" destOrd="0" parTransId="{99CAD0FB-D35A-44E2-ADBE-705302F53D6B}" sibTransId="{3972FDC7-D08C-49A2-A8CF-A9695D69BB48}"/>
    <dgm:cxn modelId="{56367936-C090-4245-B8B1-F8EC88349A31}" type="presParOf" srcId="{D6D1595F-39AA-498F-8FBD-F596EBDEC837}" destId="{0655E2CC-A8BE-4FBE-9885-3B13A7BD3F96}" srcOrd="0" destOrd="0" presId="urn:microsoft.com/office/officeart/2005/8/layout/matrix1"/>
    <dgm:cxn modelId="{52AB94FC-3959-4349-83E6-21E5D20E88B4}" type="presParOf" srcId="{0655E2CC-A8BE-4FBE-9885-3B13A7BD3F96}" destId="{21991777-5314-4464-A1F9-F6E0E703DBAF}" srcOrd="0" destOrd="0" presId="urn:microsoft.com/office/officeart/2005/8/layout/matrix1"/>
    <dgm:cxn modelId="{6CDA725C-20B7-44D4-A93A-33FFA6FD547D}" type="presParOf" srcId="{0655E2CC-A8BE-4FBE-9885-3B13A7BD3F96}" destId="{5846F2E6-21B0-45F9-ACEE-B1FA982BD488}" srcOrd="1" destOrd="0" presId="urn:microsoft.com/office/officeart/2005/8/layout/matrix1"/>
    <dgm:cxn modelId="{3804B0FF-16B7-4094-AC9C-BC35A156ED27}" type="presParOf" srcId="{0655E2CC-A8BE-4FBE-9885-3B13A7BD3F96}" destId="{9831825B-1CB5-486D-AFB3-91A894898844}" srcOrd="2" destOrd="0" presId="urn:microsoft.com/office/officeart/2005/8/layout/matrix1"/>
    <dgm:cxn modelId="{320D9B48-4A01-42B5-AA31-98A8D376BB94}" type="presParOf" srcId="{0655E2CC-A8BE-4FBE-9885-3B13A7BD3F96}" destId="{068B4AA6-24CE-4C9A-AB8F-5A48A2F2897F}" srcOrd="3" destOrd="0" presId="urn:microsoft.com/office/officeart/2005/8/layout/matrix1"/>
    <dgm:cxn modelId="{7A876E51-5452-4837-BCEC-78DCF1C12EF1}" type="presParOf" srcId="{0655E2CC-A8BE-4FBE-9885-3B13A7BD3F96}" destId="{C2825AD5-33C0-419B-A4A3-3FD5BF772C95}" srcOrd="4" destOrd="0" presId="urn:microsoft.com/office/officeart/2005/8/layout/matrix1"/>
    <dgm:cxn modelId="{71FAF989-EB2A-4674-BA69-FECC66B5BC29}" type="presParOf" srcId="{0655E2CC-A8BE-4FBE-9885-3B13A7BD3F96}" destId="{05FDFD90-3825-4D79-B2E0-EA7A35513CF1}" srcOrd="5" destOrd="0" presId="urn:microsoft.com/office/officeart/2005/8/layout/matrix1"/>
    <dgm:cxn modelId="{362033D8-5822-4178-AE21-F4C9B3C1F183}" type="presParOf" srcId="{0655E2CC-A8BE-4FBE-9885-3B13A7BD3F96}" destId="{DA19D906-E124-4E0D-89A6-951BFFB52F0D}" srcOrd="6" destOrd="0" presId="urn:microsoft.com/office/officeart/2005/8/layout/matrix1"/>
    <dgm:cxn modelId="{82645AF5-5F62-49B7-B86F-719C378030A1}" type="presParOf" srcId="{0655E2CC-A8BE-4FBE-9885-3B13A7BD3F96}" destId="{7F39B08E-A4C7-47FD-919F-8CD8D1A91568}" srcOrd="7" destOrd="0" presId="urn:microsoft.com/office/officeart/2005/8/layout/matrix1"/>
    <dgm:cxn modelId="{80DB9EC5-FC20-4CC6-9FF7-91EDDC9E1F29}" type="presParOf" srcId="{D6D1595F-39AA-498F-8FBD-F596EBDEC837}" destId="{7354F3D3-696B-4C22-B12A-F00C28465E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738BB13-F7E1-4CAC-AC2A-3E6DDC01DD3C}"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1A7D92D5-1BBA-4160-B4CA-D34F0220F03C}">
      <dgm:prSet phldrT="[Text]" custT="1"/>
      <dgm:spPr/>
      <dgm:t>
        <a:bodyPr/>
        <a:lstStyle/>
        <a:p>
          <a:r>
            <a:rPr lang="el-GR" sz="2000" b="1">
              <a:solidFill>
                <a:schemeClr val="tx1"/>
              </a:solidFill>
              <a:latin typeface="Aptos" panose="020B0004020202020204" pitchFamily="34" charset="0"/>
            </a:rPr>
            <a:t>Οικονομικό</a:t>
          </a:r>
          <a:endParaRPr lang="en-US" sz="2000" dirty="0">
            <a:solidFill>
              <a:schemeClr val="tx1"/>
            </a:solidFill>
            <a:latin typeface="Aptos" panose="020B0004020202020204" pitchFamily="34" charset="0"/>
          </a:endParaRPr>
        </a:p>
      </dgm:t>
    </dgm:pt>
    <dgm:pt modelId="{BEF29415-B9E5-4B9A-A2AC-7D02C54CC8D8}" type="parTrans" cxnId="{67CC7F5B-6272-4F80-B2A4-9404A31826FF}">
      <dgm:prSet/>
      <dgm:spPr/>
      <dgm:t>
        <a:bodyPr/>
        <a:lstStyle/>
        <a:p>
          <a:endParaRPr lang="en-US" sz="2000">
            <a:solidFill>
              <a:schemeClr val="tx1"/>
            </a:solidFill>
            <a:latin typeface="Aptos" panose="020B0004020202020204" pitchFamily="34" charset="0"/>
          </a:endParaRPr>
        </a:p>
      </dgm:t>
    </dgm:pt>
    <dgm:pt modelId="{DD237E44-19C3-45D4-90C2-0DAD5771F07B}" type="sibTrans" cxnId="{67CC7F5B-6272-4F80-B2A4-9404A31826FF}">
      <dgm:prSet/>
      <dgm:spPr/>
      <dgm:t>
        <a:bodyPr/>
        <a:lstStyle/>
        <a:p>
          <a:endParaRPr lang="en-US" sz="2000">
            <a:solidFill>
              <a:schemeClr val="tx1"/>
            </a:solidFill>
            <a:latin typeface="Aptos" panose="020B0004020202020204" pitchFamily="34" charset="0"/>
          </a:endParaRPr>
        </a:p>
      </dgm:t>
    </dgm:pt>
    <dgm:pt modelId="{5699EA8A-5343-4674-AFD3-D60856370CF5}">
      <dgm:prSet custT="1"/>
      <dgm:spPr/>
      <dgm:t>
        <a:bodyPr/>
        <a:lstStyle/>
        <a:p>
          <a:r>
            <a:rPr lang="el-GR" sz="2000" b="1" dirty="0">
              <a:solidFill>
                <a:schemeClr val="tx1"/>
              </a:solidFill>
              <a:latin typeface="Aptos" panose="020B0004020202020204" pitchFamily="34" charset="0"/>
            </a:rPr>
            <a:t>Κοινωνικό</a:t>
          </a:r>
          <a:endParaRPr lang="en-US" sz="2000" dirty="0">
            <a:solidFill>
              <a:schemeClr val="tx1"/>
            </a:solidFill>
            <a:latin typeface="Aptos" panose="020B0004020202020204" pitchFamily="34" charset="0"/>
          </a:endParaRPr>
        </a:p>
      </dgm:t>
    </dgm:pt>
    <dgm:pt modelId="{7F28C70D-AB38-4232-A862-E5A014532FC7}" type="parTrans" cxnId="{E64F3310-5221-41AD-8135-DEB902232563}">
      <dgm:prSet/>
      <dgm:spPr/>
      <dgm:t>
        <a:bodyPr/>
        <a:lstStyle/>
        <a:p>
          <a:endParaRPr lang="en-US" sz="2000">
            <a:solidFill>
              <a:schemeClr val="tx1"/>
            </a:solidFill>
            <a:latin typeface="Aptos" panose="020B0004020202020204" pitchFamily="34" charset="0"/>
          </a:endParaRPr>
        </a:p>
      </dgm:t>
    </dgm:pt>
    <dgm:pt modelId="{3B4150E1-9A0B-4FE0-865E-1C832B0561D4}" type="sibTrans" cxnId="{E64F3310-5221-41AD-8135-DEB902232563}">
      <dgm:prSet/>
      <dgm:spPr/>
      <dgm:t>
        <a:bodyPr/>
        <a:lstStyle/>
        <a:p>
          <a:endParaRPr lang="en-US" sz="2000">
            <a:solidFill>
              <a:schemeClr val="tx1"/>
            </a:solidFill>
            <a:latin typeface="Aptos" panose="020B0004020202020204" pitchFamily="34" charset="0"/>
          </a:endParaRPr>
        </a:p>
      </dgm:t>
    </dgm:pt>
    <dgm:pt modelId="{94437787-9C0B-4861-A4E3-EF13268072A0}">
      <dgm:prSet custT="1"/>
      <dgm:spPr/>
      <dgm:t>
        <a:bodyPr/>
        <a:lstStyle/>
        <a:p>
          <a:r>
            <a:rPr lang="el-GR" sz="2000" b="1" dirty="0">
              <a:solidFill>
                <a:schemeClr val="tx1"/>
              </a:solidFill>
              <a:latin typeface="Aptos" panose="020B0004020202020204" pitchFamily="34" charset="0"/>
            </a:rPr>
            <a:t>Θεσμικό/ ρυθμιστικό</a:t>
          </a:r>
          <a:endParaRPr lang="en-US" sz="2000" b="1" dirty="0">
            <a:solidFill>
              <a:schemeClr val="tx1"/>
            </a:solidFill>
            <a:latin typeface="Aptos" panose="020B0004020202020204" pitchFamily="34" charset="0"/>
          </a:endParaRPr>
        </a:p>
      </dgm:t>
    </dgm:pt>
    <dgm:pt modelId="{1D581C01-ED60-41B2-8995-24A3C6A5C093}" type="parTrans" cxnId="{CA6BADA2-7717-4248-A654-849EE87F12A9}">
      <dgm:prSet/>
      <dgm:spPr/>
      <dgm:t>
        <a:bodyPr/>
        <a:lstStyle/>
        <a:p>
          <a:endParaRPr lang="en-US" sz="2000">
            <a:solidFill>
              <a:schemeClr val="tx1"/>
            </a:solidFill>
            <a:latin typeface="Aptos" panose="020B0004020202020204" pitchFamily="34" charset="0"/>
          </a:endParaRPr>
        </a:p>
      </dgm:t>
    </dgm:pt>
    <dgm:pt modelId="{E96F3E57-6A50-48E7-95C3-1DD72E04DFDD}" type="sibTrans" cxnId="{CA6BADA2-7717-4248-A654-849EE87F12A9}">
      <dgm:prSet/>
      <dgm:spPr/>
      <dgm:t>
        <a:bodyPr/>
        <a:lstStyle/>
        <a:p>
          <a:endParaRPr lang="en-US" sz="2000">
            <a:solidFill>
              <a:schemeClr val="tx1"/>
            </a:solidFill>
            <a:latin typeface="Aptos" panose="020B0004020202020204" pitchFamily="34" charset="0"/>
          </a:endParaRPr>
        </a:p>
      </dgm:t>
    </dgm:pt>
    <dgm:pt modelId="{EF2D3678-BD84-4A36-ABAB-5FA1E940D663}">
      <dgm:prSet custT="1"/>
      <dgm:spPr/>
      <dgm:t>
        <a:bodyPr/>
        <a:lstStyle/>
        <a:p>
          <a:pPr>
            <a:lnSpc>
              <a:spcPct val="150000"/>
            </a:lnSpc>
          </a:pPr>
          <a:r>
            <a:rPr lang="el-GR" sz="1600" b="0" dirty="0">
              <a:solidFill>
                <a:schemeClr val="tx1"/>
              </a:solidFill>
              <a:latin typeface="Aptos" panose="020B0004020202020204" pitchFamily="34" charset="0"/>
            </a:rPr>
            <a:t>Ύπαρξη ευνοϊκού θεσμικού/ρυθμιστικού πλαισίου</a:t>
          </a:r>
          <a:endParaRPr lang="en-US" sz="1600" b="0" dirty="0">
            <a:solidFill>
              <a:schemeClr val="tx1"/>
            </a:solidFill>
            <a:latin typeface="Aptos" panose="020B0004020202020204" pitchFamily="34" charset="0"/>
          </a:endParaRPr>
        </a:p>
      </dgm:t>
    </dgm:pt>
    <dgm:pt modelId="{52657779-0B34-4DF9-900B-F5CF35C9C532}" type="parTrans" cxnId="{8191FFF6-C1E9-4BE2-8B7E-8162809B6B4B}">
      <dgm:prSet/>
      <dgm:spPr/>
      <dgm:t>
        <a:bodyPr/>
        <a:lstStyle/>
        <a:p>
          <a:endParaRPr lang="en-US"/>
        </a:p>
      </dgm:t>
    </dgm:pt>
    <dgm:pt modelId="{E82A583B-46F2-4731-811A-171734477923}" type="sibTrans" cxnId="{8191FFF6-C1E9-4BE2-8B7E-8162809B6B4B}">
      <dgm:prSet/>
      <dgm:spPr/>
      <dgm:t>
        <a:bodyPr/>
        <a:lstStyle/>
        <a:p>
          <a:endParaRPr lang="en-US"/>
        </a:p>
      </dgm:t>
    </dgm:pt>
    <dgm:pt modelId="{73922E36-865B-4F80-8511-A417E3510952}">
      <dgm:prSet custT="1"/>
      <dgm:spPr/>
      <dgm:t>
        <a:bodyPr/>
        <a:lstStyle/>
        <a:p>
          <a:r>
            <a:rPr lang="el-GR" sz="2000" b="1" dirty="0">
              <a:solidFill>
                <a:schemeClr val="tx1"/>
              </a:solidFill>
              <a:latin typeface="Aptos" panose="020B0004020202020204" pitchFamily="34" charset="0"/>
            </a:rPr>
            <a:t>Τεχνικό</a:t>
          </a:r>
          <a:endParaRPr lang="en-US" sz="2000" b="1" dirty="0">
            <a:solidFill>
              <a:schemeClr val="tx1"/>
            </a:solidFill>
            <a:latin typeface="Aptos" panose="020B0004020202020204" pitchFamily="34" charset="0"/>
          </a:endParaRPr>
        </a:p>
      </dgm:t>
    </dgm:pt>
    <dgm:pt modelId="{17D328D4-CB00-48BA-B568-6A70023B04CE}" type="parTrans" cxnId="{48606DB8-4086-468B-B0BB-459C465D485B}">
      <dgm:prSet/>
      <dgm:spPr/>
      <dgm:t>
        <a:bodyPr/>
        <a:lstStyle/>
        <a:p>
          <a:endParaRPr lang="en-US"/>
        </a:p>
      </dgm:t>
    </dgm:pt>
    <dgm:pt modelId="{E302710F-ADA7-4292-A282-1D084682D38B}" type="sibTrans" cxnId="{48606DB8-4086-468B-B0BB-459C465D485B}">
      <dgm:prSet/>
      <dgm:spPr/>
      <dgm:t>
        <a:bodyPr/>
        <a:lstStyle/>
        <a:p>
          <a:endParaRPr lang="en-US"/>
        </a:p>
      </dgm:t>
    </dgm:pt>
    <dgm:pt modelId="{0859EFCC-E0CF-4BFF-9591-26E76F71EC87}">
      <dgm:prSet phldrT="[Text]" custT="1"/>
      <dgm:spPr/>
      <dgm:t>
        <a:bodyPr/>
        <a:lstStyle/>
        <a:p>
          <a:r>
            <a:rPr lang="el-GR" sz="1600" kern="1200" dirty="0">
              <a:latin typeface="Aptos" panose="020B0004020202020204" pitchFamily="34" charset="0"/>
            </a:rPr>
            <a:t>Κόστος υλοποίησης,  υλοποίησης δράσεων, παρακολούθησης, μελέτης και εφαρμογής                                                              </a:t>
          </a:r>
          <a:r>
            <a:rPr lang="el-GR" sz="1600" b="1" kern="1200" dirty="0">
              <a:latin typeface="Aptos" panose="020B0004020202020204" pitchFamily="34" charset="0"/>
            </a:rPr>
            <a:t>ή</a:t>
          </a:r>
          <a:endParaRPr lang="en-US" sz="2000" b="1" kern="1200" dirty="0">
            <a:solidFill>
              <a:schemeClr val="tx1"/>
            </a:solidFill>
            <a:latin typeface="Aptos" panose="020B0004020202020204" pitchFamily="34" charset="0"/>
          </a:endParaRPr>
        </a:p>
      </dgm:t>
    </dgm:pt>
    <dgm:pt modelId="{7531C3C9-1889-4449-B831-D57B3D0E5713}" type="parTrans" cxnId="{8BADD56A-DA44-4008-8D0C-D902B967B463}">
      <dgm:prSet/>
      <dgm:spPr/>
      <dgm:t>
        <a:bodyPr/>
        <a:lstStyle/>
        <a:p>
          <a:endParaRPr lang="en-US"/>
        </a:p>
      </dgm:t>
    </dgm:pt>
    <dgm:pt modelId="{A603931D-775D-49D3-A192-71E9C88FF13F}" type="sibTrans" cxnId="{8BADD56A-DA44-4008-8D0C-D902B967B463}">
      <dgm:prSet/>
      <dgm:spPr/>
      <dgm:t>
        <a:bodyPr/>
        <a:lstStyle/>
        <a:p>
          <a:endParaRPr lang="en-US"/>
        </a:p>
      </dgm:t>
    </dgm:pt>
    <dgm:pt modelId="{01192824-0F07-4BD8-8163-E8F66B159AB7}">
      <dgm:prSet phldrT="[Text]" custT="1"/>
      <dgm:spPr/>
      <dgm:t>
        <a:bodyPr/>
        <a:lstStyle/>
        <a:p>
          <a:r>
            <a:rPr lang="el-GR" sz="1600" kern="1200" dirty="0">
              <a:latin typeface="Aptos" panose="020B0004020202020204" pitchFamily="34" charset="0"/>
            </a:rPr>
            <a:t>Ε</a:t>
          </a:r>
          <a:r>
            <a:rPr lang="el-GR" sz="1600" kern="1200" dirty="0">
              <a:solidFill>
                <a:prstClr val="black">
                  <a:hueOff val="0"/>
                  <a:satOff val="0"/>
                  <a:lumOff val="0"/>
                  <a:alphaOff val="0"/>
                </a:prstClr>
              </a:solidFill>
              <a:latin typeface="Aptos" panose="020B0004020202020204" pitchFamily="34" charset="0"/>
              <a:ea typeface="+mn-ea"/>
              <a:cs typeface="+mn-cs"/>
            </a:rPr>
            <a:t>ξοικονόμηση ενέργειας / εξοικονόμηση κόστους, μείωση κόστους ενέργειας στον καταναλωτή, μείωση της κατανάλωση πρώτων υλών και μείωσης κόστους απόκτησης του υλικού</a:t>
          </a:r>
          <a:endParaRPr lang="en-US" sz="2000" kern="1200" dirty="0">
            <a:solidFill>
              <a:schemeClr val="tx1"/>
            </a:solidFill>
            <a:latin typeface="Aptos" panose="020B0004020202020204" pitchFamily="34" charset="0"/>
          </a:endParaRPr>
        </a:p>
      </dgm:t>
    </dgm:pt>
    <dgm:pt modelId="{A2F74E37-2931-48E2-9302-1ED0D211CF0F}" type="parTrans" cxnId="{8CA67FAC-A259-4380-A695-459735B726DF}">
      <dgm:prSet/>
      <dgm:spPr/>
      <dgm:t>
        <a:bodyPr/>
        <a:lstStyle/>
        <a:p>
          <a:endParaRPr lang="en-US"/>
        </a:p>
      </dgm:t>
    </dgm:pt>
    <dgm:pt modelId="{3A84964C-0FC5-43A1-A8FD-3AEDA8945F0C}" type="sibTrans" cxnId="{8CA67FAC-A259-4380-A695-459735B726DF}">
      <dgm:prSet/>
      <dgm:spPr/>
      <dgm:t>
        <a:bodyPr/>
        <a:lstStyle/>
        <a:p>
          <a:endParaRPr lang="en-US"/>
        </a:p>
      </dgm:t>
    </dgm:pt>
    <dgm:pt modelId="{94AD33F3-AB51-478E-ADFD-723E0ADCDD58}">
      <dgm:prSet custT="1"/>
      <dgm:spPr/>
      <dgm:t>
        <a:bodyPr/>
        <a:lstStyle/>
        <a:p>
          <a:r>
            <a:rPr lang="el-GR" sz="2000" b="1">
              <a:solidFill>
                <a:schemeClr val="tx1"/>
              </a:solidFill>
              <a:latin typeface="Aptos" panose="020B0004020202020204" pitchFamily="34" charset="0"/>
            </a:rPr>
            <a:t>Περιβαλλοντικό</a:t>
          </a:r>
          <a:endParaRPr lang="en-US" sz="2000" b="1" dirty="0">
            <a:solidFill>
              <a:schemeClr val="tx1"/>
            </a:solidFill>
            <a:latin typeface="Aptos" panose="020B0004020202020204" pitchFamily="34" charset="0"/>
          </a:endParaRPr>
        </a:p>
      </dgm:t>
    </dgm:pt>
    <dgm:pt modelId="{FF920DDD-7A0E-405F-BACF-1B769DA9DF79}" type="parTrans" cxnId="{038E0224-1321-4CFF-80E9-5E9AAA4B214D}">
      <dgm:prSet/>
      <dgm:spPr/>
      <dgm:t>
        <a:bodyPr/>
        <a:lstStyle/>
        <a:p>
          <a:endParaRPr lang="en-US"/>
        </a:p>
      </dgm:t>
    </dgm:pt>
    <dgm:pt modelId="{238FB478-E59C-4773-B052-3172C5623327}" type="sibTrans" cxnId="{038E0224-1321-4CFF-80E9-5E9AAA4B214D}">
      <dgm:prSet/>
      <dgm:spPr/>
      <dgm:t>
        <a:bodyPr/>
        <a:lstStyle/>
        <a:p>
          <a:endParaRPr lang="en-US"/>
        </a:p>
      </dgm:t>
    </dgm:pt>
    <dgm:pt modelId="{6C344284-DFEB-4DAE-8819-57B5649872A0}">
      <dgm:prSet custT="1"/>
      <dgm:spPr/>
      <dgm:t>
        <a:bodyPr/>
        <a:lstStyle/>
        <a:p>
          <a:r>
            <a:rPr lang="el-GR" sz="1600" b="0" kern="1200" dirty="0">
              <a:solidFill>
                <a:prstClr val="black"/>
              </a:solidFill>
              <a:latin typeface="Aptos" panose="020B0004020202020204" pitchFamily="34" charset="0"/>
              <a:ea typeface="+mn-ea"/>
              <a:cs typeface="+mn-cs"/>
            </a:rPr>
            <a:t>Μείωση</a:t>
          </a:r>
          <a:r>
            <a:rPr lang="en-US" sz="1600" b="0" kern="1200" dirty="0">
              <a:solidFill>
                <a:prstClr val="black"/>
              </a:solidFill>
              <a:latin typeface="Aptos" panose="020B0004020202020204" pitchFamily="34" charset="0"/>
              <a:ea typeface="+mn-ea"/>
              <a:cs typeface="+mn-cs"/>
            </a:rPr>
            <a:t> CO</a:t>
          </a:r>
          <a:r>
            <a:rPr lang="en-US" sz="1600" b="0" kern="1200" baseline="-25000" dirty="0">
              <a:solidFill>
                <a:prstClr val="black"/>
              </a:solidFill>
              <a:latin typeface="Aptos" panose="020B0004020202020204" pitchFamily="34" charset="0"/>
              <a:ea typeface="+mn-ea"/>
              <a:cs typeface="+mn-cs"/>
            </a:rPr>
            <a:t>2</a:t>
          </a:r>
          <a:r>
            <a:rPr lang="el-GR" sz="1600" b="0" kern="1200" dirty="0">
              <a:solidFill>
                <a:prstClr val="black"/>
              </a:solidFill>
              <a:latin typeface="Aptos" panose="020B0004020202020204" pitchFamily="34" charset="0"/>
              <a:ea typeface="+mn-ea"/>
              <a:cs typeface="+mn-cs"/>
            </a:rPr>
            <a:t>, Οπτική όχληση</a:t>
          </a:r>
          <a:r>
            <a:rPr lang="en-US" sz="1600" b="0" kern="1200" dirty="0">
              <a:solidFill>
                <a:prstClr val="black"/>
              </a:solidFill>
              <a:latin typeface="Aptos" panose="020B0004020202020204" pitchFamily="34" charset="0"/>
              <a:ea typeface="+mn-ea"/>
              <a:cs typeface="+mn-cs"/>
            </a:rPr>
            <a:t> (</a:t>
          </a:r>
          <a:r>
            <a:rPr lang="el-GR" sz="1600" b="0" kern="1200" dirty="0">
              <a:solidFill>
                <a:prstClr val="black"/>
              </a:solidFill>
              <a:latin typeface="Aptos" panose="020B0004020202020204" pitchFamily="34" charset="0"/>
              <a:ea typeface="+mn-ea"/>
              <a:cs typeface="+mn-cs"/>
            </a:rPr>
            <a:t>περιορισμός</a:t>
          </a:r>
          <a:r>
            <a:rPr lang="en-US" sz="1600" b="0" kern="1200" dirty="0">
              <a:solidFill>
                <a:prstClr val="black"/>
              </a:solidFill>
              <a:latin typeface="Aptos" panose="020B0004020202020204" pitchFamily="34" charset="0"/>
              <a:ea typeface="+mn-ea"/>
              <a:cs typeface="+mn-cs"/>
            </a:rPr>
            <a:t>)</a:t>
          </a:r>
          <a:r>
            <a:rPr lang="el-GR" sz="1600" b="0" kern="1200" dirty="0">
              <a:solidFill>
                <a:prstClr val="black"/>
              </a:solidFill>
              <a:latin typeface="Aptos" panose="020B0004020202020204" pitchFamily="34" charset="0"/>
              <a:ea typeface="+mn-ea"/>
              <a:cs typeface="+mn-cs"/>
            </a:rPr>
            <a:t>, Μείωση ρυπαντών / εξοικονόμηση υδάτινων πόρων, Εξοικονόμηση φυσικών πόρων, Προστασία</a:t>
          </a:r>
          <a:r>
            <a:rPr lang="en-US" sz="1600" b="0" kern="1200" dirty="0">
              <a:solidFill>
                <a:prstClr val="black"/>
              </a:solidFill>
              <a:latin typeface="Aptos" panose="020B0004020202020204" pitchFamily="34" charset="0"/>
              <a:ea typeface="+mn-ea"/>
              <a:cs typeface="+mn-cs"/>
            </a:rPr>
            <a:t> φυσικού περιβάλλοντος</a:t>
          </a:r>
          <a:r>
            <a:rPr lang="el-GR" sz="1600" b="0" kern="1200" dirty="0">
              <a:solidFill>
                <a:prstClr val="black"/>
              </a:solidFill>
              <a:latin typeface="Aptos" panose="020B0004020202020204" pitchFamily="34" charset="0"/>
              <a:ea typeface="+mn-ea"/>
              <a:cs typeface="+mn-cs"/>
            </a:rPr>
            <a:t>, φέρουσας ικανότητας , νησιωτικού πολιτισμού και τοπικής οικονομίας που ενισχύουν το περιβάλλον </a:t>
          </a:r>
          <a:endParaRPr lang="en-US" sz="2000" b="1" dirty="0">
            <a:solidFill>
              <a:schemeClr val="tx1"/>
            </a:solidFill>
            <a:latin typeface="Aptos" panose="020B0004020202020204" pitchFamily="34" charset="0"/>
          </a:endParaRPr>
        </a:p>
      </dgm:t>
    </dgm:pt>
    <dgm:pt modelId="{C26AE2D9-0E68-4E08-8A3C-A5EC8A3D4214}" type="parTrans" cxnId="{2EE2BBB2-E401-4057-8CAD-6555CE5980B9}">
      <dgm:prSet/>
      <dgm:spPr/>
      <dgm:t>
        <a:bodyPr/>
        <a:lstStyle/>
        <a:p>
          <a:endParaRPr lang="en-US"/>
        </a:p>
      </dgm:t>
    </dgm:pt>
    <dgm:pt modelId="{8DFDF994-E310-4035-9F59-FF414D0E938E}" type="sibTrans" cxnId="{2EE2BBB2-E401-4057-8CAD-6555CE5980B9}">
      <dgm:prSet/>
      <dgm:spPr/>
      <dgm:t>
        <a:bodyPr/>
        <a:lstStyle/>
        <a:p>
          <a:endParaRPr lang="en-US"/>
        </a:p>
      </dgm:t>
    </dgm:pt>
    <dgm:pt modelId="{FC7DCA47-BBBD-4110-A6F4-EE478D965AA7}">
      <dgm:prSet custT="1"/>
      <dgm:spPr/>
      <dgm:t>
        <a:bodyPr/>
        <a:lstStyle/>
        <a:p>
          <a:pPr>
            <a:lnSpc>
              <a:spcPct val="100000"/>
            </a:lnSpc>
          </a:pPr>
          <a:r>
            <a:rPr lang="el-GR" sz="1600" b="0" kern="1200" dirty="0">
              <a:solidFill>
                <a:prstClr val="black"/>
              </a:solidFill>
              <a:latin typeface="Aptos" panose="020B0004020202020204" pitchFamily="34" charset="0"/>
              <a:ea typeface="+mn-ea"/>
              <a:cs typeface="+mn-cs"/>
            </a:rPr>
            <a:t>Αναβάθμιση</a:t>
          </a:r>
          <a:r>
            <a:rPr lang="en-US" sz="1600" b="0" kern="1200" dirty="0">
              <a:solidFill>
                <a:prstClr val="black"/>
              </a:solidFill>
              <a:latin typeface="Aptos" panose="020B0004020202020204" pitchFamily="34" charset="0"/>
              <a:ea typeface="+mn-ea"/>
              <a:cs typeface="+mn-cs"/>
            </a:rPr>
            <a:t> τεχνικών υπηρεσιών</a:t>
          </a:r>
          <a:r>
            <a:rPr lang="el-GR" sz="1600" b="0" kern="1200" dirty="0">
              <a:solidFill>
                <a:prstClr val="black"/>
              </a:solidFill>
              <a:latin typeface="Aptos" panose="020B0004020202020204" pitchFamily="34" charset="0"/>
              <a:ea typeface="+mn-ea"/>
              <a:cs typeface="+mn-cs"/>
            </a:rPr>
            <a:t>, Αναβάθμιση</a:t>
          </a:r>
          <a:r>
            <a:rPr lang="en-US" sz="1600" b="0" kern="1200" dirty="0">
              <a:solidFill>
                <a:prstClr val="black"/>
              </a:solidFill>
              <a:latin typeface="Aptos" panose="020B0004020202020204" pitchFamily="34" charset="0"/>
              <a:ea typeface="+mn-ea"/>
              <a:cs typeface="+mn-cs"/>
            </a:rPr>
            <a:t> δεξιοτήτων</a:t>
          </a:r>
          <a:r>
            <a:rPr lang="el-GR" sz="1600" b="0" kern="1200" dirty="0">
              <a:solidFill>
                <a:prstClr val="black"/>
              </a:solidFill>
              <a:latin typeface="Aptos" panose="020B0004020202020204" pitchFamily="34" charset="0"/>
              <a:ea typeface="+mn-ea"/>
              <a:cs typeface="+mn-cs"/>
            </a:rPr>
            <a:t>, Αναβάθμιση</a:t>
          </a:r>
          <a:r>
            <a:rPr lang="en-US" sz="1600" b="0" kern="1200" dirty="0">
              <a:solidFill>
                <a:prstClr val="black"/>
              </a:solidFill>
              <a:latin typeface="Aptos" panose="020B0004020202020204" pitchFamily="34" charset="0"/>
              <a:ea typeface="+mn-ea"/>
              <a:cs typeface="+mn-cs"/>
            </a:rPr>
            <a:t> εγκαταστάσεων / υποδομών</a:t>
          </a:r>
          <a:r>
            <a:rPr lang="el-GR" sz="1600" b="0" kern="1200" dirty="0">
              <a:solidFill>
                <a:prstClr val="black"/>
              </a:solidFill>
              <a:latin typeface="Aptos" panose="020B0004020202020204" pitchFamily="34" charset="0"/>
              <a:ea typeface="+mn-ea"/>
              <a:cs typeface="+mn-cs"/>
            </a:rPr>
            <a:t>, Αναβάθμιση</a:t>
          </a:r>
          <a:r>
            <a:rPr lang="en-US" sz="1600" b="0" kern="1200" dirty="0">
              <a:solidFill>
                <a:prstClr val="black"/>
              </a:solidFill>
              <a:latin typeface="Aptos" panose="020B0004020202020204" pitchFamily="34" charset="0"/>
              <a:ea typeface="+mn-ea"/>
              <a:cs typeface="+mn-cs"/>
            </a:rPr>
            <a:t> τεχνικής επάρκειας προσωπικού</a:t>
          </a:r>
          <a:endParaRPr lang="en-US" sz="2000" b="1" dirty="0">
            <a:solidFill>
              <a:schemeClr val="tx1"/>
            </a:solidFill>
            <a:latin typeface="Aptos" panose="020B0004020202020204" pitchFamily="34" charset="0"/>
          </a:endParaRPr>
        </a:p>
      </dgm:t>
    </dgm:pt>
    <dgm:pt modelId="{6363B547-31C8-4D6A-84B5-5F45D23D1919}" type="parTrans" cxnId="{F0675AD8-3603-46F5-AB5F-90A682F1371B}">
      <dgm:prSet/>
      <dgm:spPr/>
      <dgm:t>
        <a:bodyPr/>
        <a:lstStyle/>
        <a:p>
          <a:endParaRPr lang="en-US"/>
        </a:p>
      </dgm:t>
    </dgm:pt>
    <dgm:pt modelId="{62EEEB70-8521-4DCF-8C4C-3ED28DE9B40E}" type="sibTrans" cxnId="{F0675AD8-3603-46F5-AB5F-90A682F1371B}">
      <dgm:prSet/>
      <dgm:spPr/>
      <dgm:t>
        <a:bodyPr/>
        <a:lstStyle/>
        <a:p>
          <a:endParaRPr lang="en-US"/>
        </a:p>
      </dgm:t>
    </dgm:pt>
    <dgm:pt modelId="{45353E5A-5199-4E8C-9890-54CF4B4A0EDF}">
      <dgm:prSet custT="1"/>
      <dgm:spPr/>
      <dgm:t>
        <a:bodyPr/>
        <a:lstStyle/>
        <a:p>
          <a:pPr>
            <a:lnSpc>
              <a:spcPct val="150000"/>
            </a:lnSpc>
          </a:pPr>
          <a:r>
            <a:rPr lang="el-GR" sz="1600" b="0" kern="1200" dirty="0">
              <a:solidFill>
                <a:prstClr val="black"/>
              </a:solidFill>
              <a:latin typeface="Aptos" panose="020B0004020202020204" pitchFamily="34" charset="0"/>
              <a:ea typeface="+mn-ea"/>
              <a:cs typeface="+mn-cs"/>
            </a:rPr>
            <a:t>Κοινωνική αποδοχή, Ποιότητα</a:t>
          </a:r>
          <a:r>
            <a:rPr lang="en-US" sz="1600" b="0" kern="1200" dirty="0">
              <a:solidFill>
                <a:prstClr val="black"/>
              </a:solidFill>
              <a:latin typeface="Aptos" panose="020B0004020202020204" pitchFamily="34" charset="0"/>
              <a:ea typeface="+mn-ea"/>
              <a:cs typeface="+mn-cs"/>
            </a:rPr>
            <a:t> ζωής</a:t>
          </a:r>
          <a:r>
            <a:rPr lang="el-GR" sz="1600" b="0" kern="1200" dirty="0">
              <a:solidFill>
                <a:prstClr val="black"/>
              </a:solidFill>
              <a:latin typeface="Aptos" panose="020B0004020202020204" pitchFamily="34" charset="0"/>
              <a:ea typeface="+mn-ea"/>
              <a:cs typeface="+mn-cs"/>
            </a:rPr>
            <a:t> και ανάπτυξη νησιωτικής οικονομίας</a:t>
          </a:r>
          <a:endParaRPr lang="en-US" sz="1600" b="0" kern="1200" dirty="0">
            <a:solidFill>
              <a:prstClr val="black"/>
            </a:solidFill>
            <a:latin typeface="Aptos" panose="020B0004020202020204" pitchFamily="34" charset="0"/>
            <a:ea typeface="+mn-ea"/>
            <a:cs typeface="+mn-cs"/>
          </a:endParaRPr>
        </a:p>
      </dgm:t>
    </dgm:pt>
    <dgm:pt modelId="{D41D6DAB-C574-4AA1-BC40-8BA1FB09A475}" type="parTrans" cxnId="{292C6992-5489-4855-8F41-09E8CB7754FD}">
      <dgm:prSet/>
      <dgm:spPr/>
      <dgm:t>
        <a:bodyPr/>
        <a:lstStyle/>
        <a:p>
          <a:endParaRPr lang="en-US"/>
        </a:p>
      </dgm:t>
    </dgm:pt>
    <dgm:pt modelId="{46870204-7AF0-4E40-ADF8-F90CAEAD0BCE}" type="sibTrans" cxnId="{292C6992-5489-4855-8F41-09E8CB7754FD}">
      <dgm:prSet/>
      <dgm:spPr/>
      <dgm:t>
        <a:bodyPr/>
        <a:lstStyle/>
        <a:p>
          <a:endParaRPr lang="en-US"/>
        </a:p>
      </dgm:t>
    </dgm:pt>
    <dgm:pt modelId="{097609B9-D9D8-42CD-97E0-9D4D535BD4C3}" type="pres">
      <dgm:prSet presAssocID="{8738BB13-F7E1-4CAC-AC2A-3E6DDC01DD3C}" presName="Name0" presStyleCnt="0">
        <dgm:presLayoutVars>
          <dgm:dir/>
          <dgm:animLvl val="lvl"/>
          <dgm:resizeHandles/>
        </dgm:presLayoutVars>
      </dgm:prSet>
      <dgm:spPr/>
    </dgm:pt>
    <dgm:pt modelId="{A890F774-AE22-4B8A-BDA0-F73F63DA416B}" type="pres">
      <dgm:prSet presAssocID="{1A7D92D5-1BBA-4160-B4CA-D34F0220F03C}" presName="linNode" presStyleCnt="0"/>
      <dgm:spPr/>
    </dgm:pt>
    <dgm:pt modelId="{CCACC639-5791-48D7-8BEA-02B753BBDBF3}" type="pres">
      <dgm:prSet presAssocID="{1A7D92D5-1BBA-4160-B4CA-D34F0220F03C}" presName="parentShp" presStyleLbl="node1" presStyleIdx="0" presStyleCnt="5" custScaleX="81750" custScaleY="168455" custLinFactNeighborX="-4987" custLinFactNeighborY="984">
        <dgm:presLayoutVars>
          <dgm:bulletEnabled val="1"/>
        </dgm:presLayoutVars>
      </dgm:prSet>
      <dgm:spPr/>
    </dgm:pt>
    <dgm:pt modelId="{2FE1866B-C75B-4436-BEA7-5673F26E1BA9}" type="pres">
      <dgm:prSet presAssocID="{1A7D92D5-1BBA-4160-B4CA-D34F0220F03C}" presName="childShp" presStyleLbl="bgAccFollowNode1" presStyleIdx="0" presStyleCnt="5" custScaleX="118152" custScaleY="203186" custLinFactNeighborX="301" custLinFactNeighborY="-185">
        <dgm:presLayoutVars>
          <dgm:bulletEnabled val="1"/>
        </dgm:presLayoutVars>
      </dgm:prSet>
      <dgm:spPr/>
    </dgm:pt>
    <dgm:pt modelId="{FF8DB2FA-73E7-4524-8BDE-4299ED419564}" type="pres">
      <dgm:prSet presAssocID="{DD237E44-19C3-45D4-90C2-0DAD5771F07B}" presName="spacing" presStyleCnt="0"/>
      <dgm:spPr/>
    </dgm:pt>
    <dgm:pt modelId="{34A3F8A9-EEFA-4BEE-B497-E90DFA037828}" type="pres">
      <dgm:prSet presAssocID="{94437787-9C0B-4861-A4E3-EF13268072A0}" presName="linNode" presStyleCnt="0"/>
      <dgm:spPr/>
    </dgm:pt>
    <dgm:pt modelId="{59E887EA-61D6-4D2A-9353-64D3261B44B1}" type="pres">
      <dgm:prSet presAssocID="{94437787-9C0B-4861-A4E3-EF13268072A0}" presName="parentShp" presStyleLbl="node1" presStyleIdx="1" presStyleCnt="5" custScaleX="79675" custScaleY="86047" custLinFactNeighborX="-6649" custLinFactNeighborY="983">
        <dgm:presLayoutVars>
          <dgm:bulletEnabled val="1"/>
        </dgm:presLayoutVars>
      </dgm:prSet>
      <dgm:spPr/>
    </dgm:pt>
    <dgm:pt modelId="{1A09462B-B607-499C-B5E8-BE5947D849D5}" type="pres">
      <dgm:prSet presAssocID="{94437787-9C0B-4861-A4E3-EF13268072A0}" presName="childShp" presStyleLbl="bgAccFollowNode1" presStyleIdx="1" presStyleCnt="5" custScaleX="113937" custScaleY="75843">
        <dgm:presLayoutVars>
          <dgm:bulletEnabled val="1"/>
        </dgm:presLayoutVars>
      </dgm:prSet>
      <dgm:spPr/>
    </dgm:pt>
    <dgm:pt modelId="{F9CD6A2E-672C-423F-9BE3-F1044200A67B}" type="pres">
      <dgm:prSet presAssocID="{E96F3E57-6A50-48E7-95C3-1DD72E04DFDD}" presName="spacing" presStyleCnt="0"/>
      <dgm:spPr/>
    </dgm:pt>
    <dgm:pt modelId="{9F9F099E-7517-49E7-9422-4E450B2B7C9F}" type="pres">
      <dgm:prSet presAssocID="{94AD33F3-AB51-478E-ADFD-723E0ADCDD58}" presName="linNode" presStyleCnt="0"/>
      <dgm:spPr/>
    </dgm:pt>
    <dgm:pt modelId="{90C1B685-CD8D-410F-B568-61D3BC7D78F1}" type="pres">
      <dgm:prSet presAssocID="{94AD33F3-AB51-478E-ADFD-723E0ADCDD58}" presName="parentShp" presStyleLbl="node1" presStyleIdx="2" presStyleCnt="5" custScaleX="79675" custScaleY="132725" custLinFactNeighborX="-6649" custLinFactNeighborY="2514">
        <dgm:presLayoutVars>
          <dgm:bulletEnabled val="1"/>
        </dgm:presLayoutVars>
      </dgm:prSet>
      <dgm:spPr/>
    </dgm:pt>
    <dgm:pt modelId="{3E7214CB-5E86-4420-A21D-E9160A6DA76F}" type="pres">
      <dgm:prSet presAssocID="{94AD33F3-AB51-478E-ADFD-723E0ADCDD58}" presName="childShp" presStyleLbl="bgAccFollowNode1" presStyleIdx="2" presStyleCnt="5" custScaleX="114341" custScaleY="159028">
        <dgm:presLayoutVars>
          <dgm:bulletEnabled val="1"/>
        </dgm:presLayoutVars>
      </dgm:prSet>
      <dgm:spPr/>
    </dgm:pt>
    <dgm:pt modelId="{E3D95D86-3DB4-4C71-B566-CD1FF01A4D3D}" type="pres">
      <dgm:prSet presAssocID="{238FB478-E59C-4773-B052-3172C5623327}" presName="spacing" presStyleCnt="0"/>
      <dgm:spPr/>
    </dgm:pt>
    <dgm:pt modelId="{A7951F93-5154-4C7D-8643-C1980411926C}" type="pres">
      <dgm:prSet presAssocID="{73922E36-865B-4F80-8511-A417E3510952}" presName="linNode" presStyleCnt="0"/>
      <dgm:spPr/>
    </dgm:pt>
    <dgm:pt modelId="{EE6525E2-2C83-4CE6-A588-EBCB7D430CFB}" type="pres">
      <dgm:prSet presAssocID="{73922E36-865B-4F80-8511-A417E3510952}" presName="parentShp" presStyleLbl="node1" presStyleIdx="3" presStyleCnt="5" custScaleX="79675" custScaleY="85323" custLinFactNeighborX="-6624">
        <dgm:presLayoutVars>
          <dgm:bulletEnabled val="1"/>
        </dgm:presLayoutVars>
      </dgm:prSet>
      <dgm:spPr/>
    </dgm:pt>
    <dgm:pt modelId="{24803191-F47C-47AE-9242-9DF835A3DC54}" type="pres">
      <dgm:prSet presAssocID="{73922E36-865B-4F80-8511-A417E3510952}" presName="childShp" presStyleLbl="bgAccFollowNode1" presStyleIdx="3" presStyleCnt="5" custScaleX="114341">
        <dgm:presLayoutVars>
          <dgm:bulletEnabled val="1"/>
        </dgm:presLayoutVars>
      </dgm:prSet>
      <dgm:spPr/>
    </dgm:pt>
    <dgm:pt modelId="{54A1DCB8-0DBA-48CD-AA6C-72BB725CB5BC}" type="pres">
      <dgm:prSet presAssocID="{E302710F-ADA7-4292-A282-1D084682D38B}" presName="spacing" presStyleCnt="0"/>
      <dgm:spPr/>
    </dgm:pt>
    <dgm:pt modelId="{06F48F24-6ECF-4B15-B2EB-7A45E25BBBB2}" type="pres">
      <dgm:prSet presAssocID="{5699EA8A-5343-4674-AFD3-D60856370CF5}" presName="linNode" presStyleCnt="0"/>
      <dgm:spPr/>
    </dgm:pt>
    <dgm:pt modelId="{5C04A61A-7405-4C25-AB72-046DF98D2EB1}" type="pres">
      <dgm:prSet presAssocID="{5699EA8A-5343-4674-AFD3-D60856370CF5}" presName="parentShp" presStyleLbl="node1" presStyleIdx="4" presStyleCnt="5" custScaleX="79675" custScaleY="85323" custLinFactNeighborX="-6624">
        <dgm:presLayoutVars>
          <dgm:bulletEnabled val="1"/>
        </dgm:presLayoutVars>
      </dgm:prSet>
      <dgm:spPr/>
    </dgm:pt>
    <dgm:pt modelId="{606F1443-5B76-420F-AE35-DD5C97C970C2}" type="pres">
      <dgm:prSet presAssocID="{5699EA8A-5343-4674-AFD3-D60856370CF5}" presName="childShp" presStyleLbl="bgAccFollowNode1" presStyleIdx="4" presStyleCnt="5" custScaleX="114789">
        <dgm:presLayoutVars>
          <dgm:bulletEnabled val="1"/>
        </dgm:presLayoutVars>
      </dgm:prSet>
      <dgm:spPr/>
    </dgm:pt>
  </dgm:ptLst>
  <dgm:cxnLst>
    <dgm:cxn modelId="{E64F3310-5221-41AD-8135-DEB902232563}" srcId="{8738BB13-F7E1-4CAC-AC2A-3E6DDC01DD3C}" destId="{5699EA8A-5343-4674-AFD3-D60856370CF5}" srcOrd="4" destOrd="0" parTransId="{7F28C70D-AB38-4232-A862-E5A014532FC7}" sibTransId="{3B4150E1-9A0B-4FE0-865E-1C832B0561D4}"/>
    <dgm:cxn modelId="{8DA5AA1F-C04F-46BE-8ED9-C6A5AADB2F8B}" type="presOf" srcId="{5699EA8A-5343-4674-AFD3-D60856370CF5}" destId="{5C04A61A-7405-4C25-AB72-046DF98D2EB1}" srcOrd="0" destOrd="0" presId="urn:microsoft.com/office/officeart/2005/8/layout/vList6"/>
    <dgm:cxn modelId="{038E0224-1321-4CFF-80E9-5E9AAA4B214D}" srcId="{8738BB13-F7E1-4CAC-AC2A-3E6DDC01DD3C}" destId="{94AD33F3-AB51-478E-ADFD-723E0ADCDD58}" srcOrd="2" destOrd="0" parTransId="{FF920DDD-7A0E-405F-BACF-1B769DA9DF79}" sibTransId="{238FB478-E59C-4773-B052-3172C5623327}"/>
    <dgm:cxn modelId="{86482929-9C6C-4B4B-88CD-24BEF5091809}" type="presOf" srcId="{1A7D92D5-1BBA-4160-B4CA-D34F0220F03C}" destId="{CCACC639-5791-48D7-8BEA-02B753BBDBF3}" srcOrd="0" destOrd="0" presId="urn:microsoft.com/office/officeart/2005/8/layout/vList6"/>
    <dgm:cxn modelId="{67CC7F5B-6272-4F80-B2A4-9404A31826FF}" srcId="{8738BB13-F7E1-4CAC-AC2A-3E6DDC01DD3C}" destId="{1A7D92D5-1BBA-4160-B4CA-D34F0220F03C}" srcOrd="0" destOrd="0" parTransId="{BEF29415-B9E5-4B9A-A2AC-7D02C54CC8D8}" sibTransId="{DD237E44-19C3-45D4-90C2-0DAD5771F07B}"/>
    <dgm:cxn modelId="{ECE85F5C-F70E-4730-86C6-3FB0E1EB5F8C}" type="presOf" srcId="{94AD33F3-AB51-478E-ADFD-723E0ADCDD58}" destId="{90C1B685-CD8D-410F-B568-61D3BC7D78F1}" srcOrd="0" destOrd="0" presId="urn:microsoft.com/office/officeart/2005/8/layout/vList6"/>
    <dgm:cxn modelId="{8BADD56A-DA44-4008-8D0C-D902B967B463}" srcId="{1A7D92D5-1BBA-4160-B4CA-D34F0220F03C}" destId="{0859EFCC-E0CF-4BFF-9591-26E76F71EC87}" srcOrd="0" destOrd="0" parTransId="{7531C3C9-1889-4449-B831-D57B3D0E5713}" sibTransId="{A603931D-775D-49D3-A192-71E9C88FF13F}"/>
    <dgm:cxn modelId="{195B684F-72E0-4FFA-AEEF-33BCF26AECC9}" type="presOf" srcId="{0859EFCC-E0CF-4BFF-9591-26E76F71EC87}" destId="{2FE1866B-C75B-4436-BEA7-5673F26E1BA9}" srcOrd="0" destOrd="0" presId="urn:microsoft.com/office/officeart/2005/8/layout/vList6"/>
    <dgm:cxn modelId="{B1B20458-1B22-43F4-8094-71A5DF5F81AC}" type="presOf" srcId="{94437787-9C0B-4861-A4E3-EF13268072A0}" destId="{59E887EA-61D6-4D2A-9353-64D3261B44B1}" srcOrd="0" destOrd="0" presId="urn:microsoft.com/office/officeart/2005/8/layout/vList6"/>
    <dgm:cxn modelId="{4E75EE84-207E-44E4-A91F-B5C664FDAD5D}" type="presOf" srcId="{6C344284-DFEB-4DAE-8819-57B5649872A0}" destId="{3E7214CB-5E86-4420-A21D-E9160A6DA76F}" srcOrd="0" destOrd="0" presId="urn:microsoft.com/office/officeart/2005/8/layout/vList6"/>
    <dgm:cxn modelId="{292C6992-5489-4855-8F41-09E8CB7754FD}" srcId="{5699EA8A-5343-4674-AFD3-D60856370CF5}" destId="{45353E5A-5199-4E8C-9890-54CF4B4A0EDF}" srcOrd="0" destOrd="0" parTransId="{D41D6DAB-C574-4AA1-BC40-8BA1FB09A475}" sibTransId="{46870204-7AF0-4E40-ADF8-F90CAEAD0BCE}"/>
    <dgm:cxn modelId="{058F7598-73A7-4DCF-8BB4-350470AD347E}" type="presOf" srcId="{45353E5A-5199-4E8C-9890-54CF4B4A0EDF}" destId="{606F1443-5B76-420F-AE35-DD5C97C970C2}" srcOrd="0" destOrd="0" presId="urn:microsoft.com/office/officeart/2005/8/layout/vList6"/>
    <dgm:cxn modelId="{CA6BADA2-7717-4248-A654-849EE87F12A9}" srcId="{8738BB13-F7E1-4CAC-AC2A-3E6DDC01DD3C}" destId="{94437787-9C0B-4861-A4E3-EF13268072A0}" srcOrd="1" destOrd="0" parTransId="{1D581C01-ED60-41B2-8995-24A3C6A5C093}" sibTransId="{E96F3E57-6A50-48E7-95C3-1DD72E04DFDD}"/>
    <dgm:cxn modelId="{8CA67FAC-A259-4380-A695-459735B726DF}" srcId="{1A7D92D5-1BBA-4160-B4CA-D34F0220F03C}" destId="{01192824-0F07-4BD8-8163-E8F66B159AB7}" srcOrd="1" destOrd="0" parTransId="{A2F74E37-2931-48E2-9302-1ED0D211CF0F}" sibTransId="{3A84964C-0FC5-43A1-A8FD-3AEDA8945F0C}"/>
    <dgm:cxn modelId="{2EE2BBB2-E401-4057-8CAD-6555CE5980B9}" srcId="{94AD33F3-AB51-478E-ADFD-723E0ADCDD58}" destId="{6C344284-DFEB-4DAE-8819-57B5649872A0}" srcOrd="0" destOrd="0" parTransId="{C26AE2D9-0E68-4E08-8A3C-A5EC8A3D4214}" sibTransId="{8DFDF994-E310-4035-9F59-FF414D0E938E}"/>
    <dgm:cxn modelId="{EC2CDEB2-A1BC-4486-8D99-D9F05C7E31CC}" type="presOf" srcId="{8738BB13-F7E1-4CAC-AC2A-3E6DDC01DD3C}" destId="{097609B9-D9D8-42CD-97E0-9D4D535BD4C3}" srcOrd="0" destOrd="0" presId="urn:microsoft.com/office/officeart/2005/8/layout/vList6"/>
    <dgm:cxn modelId="{48606DB8-4086-468B-B0BB-459C465D485B}" srcId="{8738BB13-F7E1-4CAC-AC2A-3E6DDC01DD3C}" destId="{73922E36-865B-4F80-8511-A417E3510952}" srcOrd="3" destOrd="0" parTransId="{17D328D4-CB00-48BA-B568-6A70023B04CE}" sibTransId="{E302710F-ADA7-4292-A282-1D084682D38B}"/>
    <dgm:cxn modelId="{AA4232BB-7BF8-4172-85B5-6B8DEBFAF66A}" type="presOf" srcId="{73922E36-865B-4F80-8511-A417E3510952}" destId="{EE6525E2-2C83-4CE6-A588-EBCB7D430CFB}" srcOrd="0" destOrd="0" presId="urn:microsoft.com/office/officeart/2005/8/layout/vList6"/>
    <dgm:cxn modelId="{5FF2E8D2-50F5-4563-AAF5-7ED5E9C36749}" type="presOf" srcId="{FC7DCA47-BBBD-4110-A6F4-EE478D965AA7}" destId="{24803191-F47C-47AE-9242-9DF835A3DC54}" srcOrd="0" destOrd="0" presId="urn:microsoft.com/office/officeart/2005/8/layout/vList6"/>
    <dgm:cxn modelId="{F0675AD8-3603-46F5-AB5F-90A682F1371B}" srcId="{73922E36-865B-4F80-8511-A417E3510952}" destId="{FC7DCA47-BBBD-4110-A6F4-EE478D965AA7}" srcOrd="0" destOrd="0" parTransId="{6363B547-31C8-4D6A-84B5-5F45D23D1919}" sibTransId="{62EEEB70-8521-4DCF-8C4C-3ED28DE9B40E}"/>
    <dgm:cxn modelId="{8789EEE1-8753-4EE5-BE61-ADBAFB6F5C7D}" type="presOf" srcId="{EF2D3678-BD84-4A36-ABAB-5FA1E940D663}" destId="{1A09462B-B607-499C-B5E8-BE5947D849D5}" srcOrd="0" destOrd="0" presId="urn:microsoft.com/office/officeart/2005/8/layout/vList6"/>
    <dgm:cxn modelId="{1BBA23F6-F090-49E3-BC39-57E8FF5B3CD9}" type="presOf" srcId="{01192824-0F07-4BD8-8163-E8F66B159AB7}" destId="{2FE1866B-C75B-4436-BEA7-5673F26E1BA9}" srcOrd="0" destOrd="1" presId="urn:microsoft.com/office/officeart/2005/8/layout/vList6"/>
    <dgm:cxn modelId="{8191FFF6-C1E9-4BE2-8B7E-8162809B6B4B}" srcId="{94437787-9C0B-4861-A4E3-EF13268072A0}" destId="{EF2D3678-BD84-4A36-ABAB-5FA1E940D663}" srcOrd="0" destOrd="0" parTransId="{52657779-0B34-4DF9-900B-F5CF35C9C532}" sibTransId="{E82A583B-46F2-4731-811A-171734477923}"/>
    <dgm:cxn modelId="{4034F3A0-6DF1-4385-BF40-85F11DEEFD2C}" type="presParOf" srcId="{097609B9-D9D8-42CD-97E0-9D4D535BD4C3}" destId="{A890F774-AE22-4B8A-BDA0-F73F63DA416B}" srcOrd="0" destOrd="0" presId="urn:microsoft.com/office/officeart/2005/8/layout/vList6"/>
    <dgm:cxn modelId="{78B35C41-9A27-4A11-BCA6-95860F6BF343}" type="presParOf" srcId="{A890F774-AE22-4B8A-BDA0-F73F63DA416B}" destId="{CCACC639-5791-48D7-8BEA-02B753BBDBF3}" srcOrd="0" destOrd="0" presId="urn:microsoft.com/office/officeart/2005/8/layout/vList6"/>
    <dgm:cxn modelId="{4B9E2077-8B68-49CB-AB58-DBAA278F6C29}" type="presParOf" srcId="{A890F774-AE22-4B8A-BDA0-F73F63DA416B}" destId="{2FE1866B-C75B-4436-BEA7-5673F26E1BA9}" srcOrd="1" destOrd="0" presId="urn:microsoft.com/office/officeart/2005/8/layout/vList6"/>
    <dgm:cxn modelId="{BECC2FA4-E87E-4216-A0A1-6CA6CC467999}" type="presParOf" srcId="{097609B9-D9D8-42CD-97E0-9D4D535BD4C3}" destId="{FF8DB2FA-73E7-4524-8BDE-4299ED419564}" srcOrd="1" destOrd="0" presId="urn:microsoft.com/office/officeart/2005/8/layout/vList6"/>
    <dgm:cxn modelId="{E627DA3C-2A5A-478A-9C61-69CA04D231B1}" type="presParOf" srcId="{097609B9-D9D8-42CD-97E0-9D4D535BD4C3}" destId="{34A3F8A9-EEFA-4BEE-B497-E90DFA037828}" srcOrd="2" destOrd="0" presId="urn:microsoft.com/office/officeart/2005/8/layout/vList6"/>
    <dgm:cxn modelId="{257492DF-AD5C-466D-9CD7-A42D2F8C4503}" type="presParOf" srcId="{34A3F8A9-EEFA-4BEE-B497-E90DFA037828}" destId="{59E887EA-61D6-4D2A-9353-64D3261B44B1}" srcOrd="0" destOrd="0" presId="urn:microsoft.com/office/officeart/2005/8/layout/vList6"/>
    <dgm:cxn modelId="{DE2863E2-6999-4175-9942-15091B795B99}" type="presParOf" srcId="{34A3F8A9-EEFA-4BEE-B497-E90DFA037828}" destId="{1A09462B-B607-499C-B5E8-BE5947D849D5}" srcOrd="1" destOrd="0" presId="urn:microsoft.com/office/officeart/2005/8/layout/vList6"/>
    <dgm:cxn modelId="{B31F2F0E-933C-4941-8AA4-02789DAFE987}" type="presParOf" srcId="{097609B9-D9D8-42CD-97E0-9D4D535BD4C3}" destId="{F9CD6A2E-672C-423F-9BE3-F1044200A67B}" srcOrd="3" destOrd="0" presId="urn:microsoft.com/office/officeart/2005/8/layout/vList6"/>
    <dgm:cxn modelId="{93835E9D-F814-4027-8EC3-1B0812C54540}" type="presParOf" srcId="{097609B9-D9D8-42CD-97E0-9D4D535BD4C3}" destId="{9F9F099E-7517-49E7-9422-4E450B2B7C9F}" srcOrd="4" destOrd="0" presId="urn:microsoft.com/office/officeart/2005/8/layout/vList6"/>
    <dgm:cxn modelId="{A6826110-649A-4C73-9485-FDC52DBEC931}" type="presParOf" srcId="{9F9F099E-7517-49E7-9422-4E450B2B7C9F}" destId="{90C1B685-CD8D-410F-B568-61D3BC7D78F1}" srcOrd="0" destOrd="0" presId="urn:microsoft.com/office/officeart/2005/8/layout/vList6"/>
    <dgm:cxn modelId="{910FF55C-03A3-4D6C-9DD4-19517C0565F1}" type="presParOf" srcId="{9F9F099E-7517-49E7-9422-4E450B2B7C9F}" destId="{3E7214CB-5E86-4420-A21D-E9160A6DA76F}" srcOrd="1" destOrd="0" presId="urn:microsoft.com/office/officeart/2005/8/layout/vList6"/>
    <dgm:cxn modelId="{4F337D4B-254E-4F21-B8CD-46DE860792FE}" type="presParOf" srcId="{097609B9-D9D8-42CD-97E0-9D4D535BD4C3}" destId="{E3D95D86-3DB4-4C71-B566-CD1FF01A4D3D}" srcOrd="5" destOrd="0" presId="urn:microsoft.com/office/officeart/2005/8/layout/vList6"/>
    <dgm:cxn modelId="{145DD159-F34D-4F5C-867A-FAB67B7E1C9F}" type="presParOf" srcId="{097609B9-D9D8-42CD-97E0-9D4D535BD4C3}" destId="{A7951F93-5154-4C7D-8643-C1980411926C}" srcOrd="6" destOrd="0" presId="urn:microsoft.com/office/officeart/2005/8/layout/vList6"/>
    <dgm:cxn modelId="{9037F5C9-FD84-4FCC-8132-246F4593A196}" type="presParOf" srcId="{A7951F93-5154-4C7D-8643-C1980411926C}" destId="{EE6525E2-2C83-4CE6-A588-EBCB7D430CFB}" srcOrd="0" destOrd="0" presId="urn:microsoft.com/office/officeart/2005/8/layout/vList6"/>
    <dgm:cxn modelId="{C54A837B-9FE0-43B0-A6FB-B698B4721A8E}" type="presParOf" srcId="{A7951F93-5154-4C7D-8643-C1980411926C}" destId="{24803191-F47C-47AE-9242-9DF835A3DC54}" srcOrd="1" destOrd="0" presId="urn:microsoft.com/office/officeart/2005/8/layout/vList6"/>
    <dgm:cxn modelId="{67930721-07FC-4642-89A9-E302D85D74DE}" type="presParOf" srcId="{097609B9-D9D8-42CD-97E0-9D4D535BD4C3}" destId="{54A1DCB8-0DBA-48CD-AA6C-72BB725CB5BC}" srcOrd="7" destOrd="0" presId="urn:microsoft.com/office/officeart/2005/8/layout/vList6"/>
    <dgm:cxn modelId="{B8D280FD-344A-49C8-9434-2435330E5CDA}" type="presParOf" srcId="{097609B9-D9D8-42CD-97E0-9D4D535BD4C3}" destId="{06F48F24-6ECF-4B15-B2EB-7A45E25BBBB2}" srcOrd="8" destOrd="0" presId="urn:microsoft.com/office/officeart/2005/8/layout/vList6"/>
    <dgm:cxn modelId="{42F7E4D7-AB52-4039-AF61-C572398408B6}" type="presParOf" srcId="{06F48F24-6ECF-4B15-B2EB-7A45E25BBBB2}" destId="{5C04A61A-7405-4C25-AB72-046DF98D2EB1}" srcOrd="0" destOrd="0" presId="urn:microsoft.com/office/officeart/2005/8/layout/vList6"/>
    <dgm:cxn modelId="{3CAC4C18-269C-4E1F-B30F-152BB68C566A}" type="presParOf" srcId="{06F48F24-6ECF-4B15-B2EB-7A45E25BBBB2}" destId="{606F1443-5B76-420F-AE35-DD5C97C970C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37A418-F43B-4B15-A1D8-D15F281697EF}"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63F15494-C0AA-4EF6-9813-B1ADD8D1DC78}">
      <dgm:prSet phldrT="[Text]" custT="1"/>
      <dgm:spPr/>
      <dgm:t>
        <a:bodyPr/>
        <a:lstStyle/>
        <a:p>
          <a:r>
            <a:rPr lang="el-GR" sz="1400" b="1" dirty="0">
              <a:latin typeface="Aptos" panose="020B0004020202020204" pitchFamily="34" charset="0"/>
            </a:rPr>
            <a:t>Κλίμακα 1-5 (όφελος) </a:t>
          </a:r>
          <a:r>
            <a:rPr lang="el-GR" sz="1400" dirty="0">
              <a:latin typeface="Aptos" panose="020B0004020202020204" pitchFamily="34" charset="0"/>
            </a:rPr>
            <a:t>: καθόλου σημαντική μείωση / λίγο σημαντική / ουδέτερη / σημαντική / πολύ σημαντική μείωση</a:t>
          </a:r>
          <a:endParaRPr lang="en-US" sz="1400" dirty="0">
            <a:latin typeface="Aptos" panose="020B0004020202020204" pitchFamily="34" charset="0"/>
          </a:endParaRPr>
        </a:p>
      </dgm:t>
    </dgm:pt>
    <dgm:pt modelId="{80E575B7-8F53-4F79-8275-595D1CAA38A4}" type="parTrans" cxnId="{354CA837-F419-4F2F-95A3-FDB936A383B1}">
      <dgm:prSet/>
      <dgm:spPr/>
      <dgm:t>
        <a:bodyPr/>
        <a:lstStyle/>
        <a:p>
          <a:endParaRPr lang="en-US" sz="1000">
            <a:latin typeface="Aptos" panose="020B0004020202020204" pitchFamily="34" charset="0"/>
          </a:endParaRPr>
        </a:p>
      </dgm:t>
    </dgm:pt>
    <dgm:pt modelId="{37BD68B7-4AAE-4FFE-805C-53B333382BFA}" type="sibTrans" cxnId="{354CA837-F419-4F2F-95A3-FDB936A383B1}">
      <dgm:prSet/>
      <dgm:spPr/>
      <dgm:t>
        <a:bodyPr/>
        <a:lstStyle/>
        <a:p>
          <a:endParaRPr lang="en-US" sz="1000">
            <a:latin typeface="Aptos" panose="020B0004020202020204" pitchFamily="34" charset="0"/>
          </a:endParaRPr>
        </a:p>
      </dgm:t>
    </dgm:pt>
    <dgm:pt modelId="{1AE7DED0-2A8F-4DDE-96F4-A22BB8F03BF5}">
      <dgm:prSet phldrT="[Text]" custT="1"/>
      <dgm:spPr/>
      <dgm:t>
        <a:bodyPr/>
        <a:lstStyle/>
        <a:p>
          <a:r>
            <a:rPr lang="el-GR" sz="1400" b="1" dirty="0">
              <a:latin typeface="Aptos" panose="020B0004020202020204" pitchFamily="34" charset="0"/>
            </a:rPr>
            <a:t>Κλίμακα 1-5 (κόστος) </a:t>
          </a:r>
          <a:r>
            <a:rPr lang="el-GR" sz="1400" dirty="0">
              <a:latin typeface="Aptos" panose="020B0004020202020204" pitchFamily="34" charset="0"/>
            </a:rPr>
            <a:t>: πολύ σημαντικό κόστος / σημαντικό / ουδέτερο /  λίγο σημαντικό / καθόλου σημαντικό κόστος</a:t>
          </a:r>
          <a:endParaRPr lang="en-US" sz="1400" dirty="0">
            <a:latin typeface="Aptos" panose="020B0004020202020204" pitchFamily="34" charset="0"/>
          </a:endParaRPr>
        </a:p>
      </dgm:t>
    </dgm:pt>
    <dgm:pt modelId="{90AC9F63-1230-4996-A98C-51B66964936D}" type="parTrans" cxnId="{017AC9A2-D34A-47DB-AF5A-3A78B83A6BB1}">
      <dgm:prSet/>
      <dgm:spPr/>
      <dgm:t>
        <a:bodyPr/>
        <a:lstStyle/>
        <a:p>
          <a:endParaRPr lang="en-US" sz="1000">
            <a:latin typeface="Aptos" panose="020B0004020202020204" pitchFamily="34" charset="0"/>
          </a:endParaRPr>
        </a:p>
      </dgm:t>
    </dgm:pt>
    <dgm:pt modelId="{64D5663F-2184-463C-B16C-81F3CD38E73D}" type="sibTrans" cxnId="{017AC9A2-D34A-47DB-AF5A-3A78B83A6BB1}">
      <dgm:prSet/>
      <dgm:spPr/>
      <dgm:t>
        <a:bodyPr/>
        <a:lstStyle/>
        <a:p>
          <a:endParaRPr lang="en-US" sz="1000">
            <a:latin typeface="Aptos" panose="020B0004020202020204" pitchFamily="34" charset="0"/>
          </a:endParaRPr>
        </a:p>
      </dgm:t>
    </dgm:pt>
    <dgm:pt modelId="{D0F4DBDD-75EB-4586-BA67-5CA65515AB96}" type="pres">
      <dgm:prSet presAssocID="{A037A418-F43B-4B15-A1D8-D15F281697EF}" presName="compositeShape" presStyleCnt="0">
        <dgm:presLayoutVars>
          <dgm:chMax val="2"/>
          <dgm:dir/>
          <dgm:resizeHandles val="exact"/>
        </dgm:presLayoutVars>
      </dgm:prSet>
      <dgm:spPr/>
    </dgm:pt>
    <dgm:pt modelId="{DF2E82FA-807E-454C-A4D5-63FE98116C9C}" type="pres">
      <dgm:prSet presAssocID="{A037A418-F43B-4B15-A1D8-D15F281697EF}" presName="divider" presStyleLbl="fgShp" presStyleIdx="0" presStyleCnt="1"/>
      <dgm:spPr/>
    </dgm:pt>
    <dgm:pt modelId="{20F8D375-095C-4474-806F-384755067AF8}" type="pres">
      <dgm:prSet presAssocID="{63F15494-C0AA-4EF6-9813-B1ADD8D1DC78}" presName="downArrow" presStyleLbl="node1" presStyleIdx="0" presStyleCnt="2"/>
      <dgm:spPr>
        <a:solidFill>
          <a:schemeClr val="accent6"/>
        </a:solidFill>
      </dgm:spPr>
    </dgm:pt>
    <dgm:pt modelId="{84F737DB-A832-4C91-B5B8-FB6829BDF8DE}" type="pres">
      <dgm:prSet presAssocID="{63F15494-C0AA-4EF6-9813-B1ADD8D1DC78}" presName="downArrowText" presStyleLbl="revTx" presStyleIdx="0" presStyleCnt="2">
        <dgm:presLayoutVars>
          <dgm:bulletEnabled val="1"/>
        </dgm:presLayoutVars>
      </dgm:prSet>
      <dgm:spPr/>
    </dgm:pt>
    <dgm:pt modelId="{D10774DF-B060-48E3-AEEF-0A490E7D4093}" type="pres">
      <dgm:prSet presAssocID="{1AE7DED0-2A8F-4DDE-96F4-A22BB8F03BF5}" presName="upArrow" presStyleLbl="node1" presStyleIdx="1" presStyleCnt="2"/>
      <dgm:spPr>
        <a:solidFill>
          <a:schemeClr val="accent2">
            <a:lumMod val="40000"/>
            <a:lumOff val="60000"/>
          </a:schemeClr>
        </a:solidFill>
      </dgm:spPr>
    </dgm:pt>
    <dgm:pt modelId="{A716991A-1645-462E-AAC7-31B305C0D98E}" type="pres">
      <dgm:prSet presAssocID="{1AE7DED0-2A8F-4DDE-96F4-A22BB8F03BF5}" presName="upArrowText" presStyleLbl="revTx" presStyleIdx="1" presStyleCnt="2">
        <dgm:presLayoutVars>
          <dgm:bulletEnabled val="1"/>
        </dgm:presLayoutVars>
      </dgm:prSet>
      <dgm:spPr/>
    </dgm:pt>
  </dgm:ptLst>
  <dgm:cxnLst>
    <dgm:cxn modelId="{354CA837-F419-4F2F-95A3-FDB936A383B1}" srcId="{A037A418-F43B-4B15-A1D8-D15F281697EF}" destId="{63F15494-C0AA-4EF6-9813-B1ADD8D1DC78}" srcOrd="0" destOrd="0" parTransId="{80E575B7-8F53-4F79-8275-595D1CAA38A4}" sibTransId="{37BD68B7-4AAE-4FFE-805C-53B333382BFA}"/>
    <dgm:cxn modelId="{07B05247-266E-46C6-A073-074ED95916BA}" type="presOf" srcId="{1AE7DED0-2A8F-4DDE-96F4-A22BB8F03BF5}" destId="{A716991A-1645-462E-AAC7-31B305C0D98E}" srcOrd="0" destOrd="0" presId="urn:microsoft.com/office/officeart/2005/8/layout/arrow3"/>
    <dgm:cxn modelId="{CBC0768F-48E7-447F-9356-94ED079F82BC}" type="presOf" srcId="{63F15494-C0AA-4EF6-9813-B1ADD8D1DC78}" destId="{84F737DB-A832-4C91-B5B8-FB6829BDF8DE}" srcOrd="0" destOrd="0" presId="urn:microsoft.com/office/officeart/2005/8/layout/arrow3"/>
    <dgm:cxn modelId="{017AC9A2-D34A-47DB-AF5A-3A78B83A6BB1}" srcId="{A037A418-F43B-4B15-A1D8-D15F281697EF}" destId="{1AE7DED0-2A8F-4DDE-96F4-A22BB8F03BF5}" srcOrd="1" destOrd="0" parTransId="{90AC9F63-1230-4996-A98C-51B66964936D}" sibTransId="{64D5663F-2184-463C-B16C-81F3CD38E73D}"/>
    <dgm:cxn modelId="{4CCA73F4-D643-4C9D-973B-FAE17EDAB4FC}" type="presOf" srcId="{A037A418-F43B-4B15-A1D8-D15F281697EF}" destId="{D0F4DBDD-75EB-4586-BA67-5CA65515AB96}" srcOrd="0" destOrd="0" presId="urn:microsoft.com/office/officeart/2005/8/layout/arrow3"/>
    <dgm:cxn modelId="{35A4C29C-B15E-4543-9D8E-E818825206BA}" type="presParOf" srcId="{D0F4DBDD-75EB-4586-BA67-5CA65515AB96}" destId="{DF2E82FA-807E-454C-A4D5-63FE98116C9C}" srcOrd="0" destOrd="0" presId="urn:microsoft.com/office/officeart/2005/8/layout/arrow3"/>
    <dgm:cxn modelId="{F275C073-26CF-4E79-809A-4308214B6FE6}" type="presParOf" srcId="{D0F4DBDD-75EB-4586-BA67-5CA65515AB96}" destId="{20F8D375-095C-4474-806F-384755067AF8}" srcOrd="1" destOrd="0" presId="urn:microsoft.com/office/officeart/2005/8/layout/arrow3"/>
    <dgm:cxn modelId="{3B526E56-84F8-45E8-9B12-FB10C9B81E68}" type="presParOf" srcId="{D0F4DBDD-75EB-4586-BA67-5CA65515AB96}" destId="{84F737DB-A832-4C91-B5B8-FB6829BDF8DE}" srcOrd="2" destOrd="0" presId="urn:microsoft.com/office/officeart/2005/8/layout/arrow3"/>
    <dgm:cxn modelId="{F65AFFD2-E87F-4783-904E-9FB7C7EB3A2F}" type="presParOf" srcId="{D0F4DBDD-75EB-4586-BA67-5CA65515AB96}" destId="{D10774DF-B060-48E3-AEEF-0A490E7D4093}" srcOrd="3" destOrd="0" presId="urn:microsoft.com/office/officeart/2005/8/layout/arrow3"/>
    <dgm:cxn modelId="{81B4C72F-CFE4-4AD4-BC19-6879DD75783C}" type="presParOf" srcId="{D0F4DBDD-75EB-4586-BA67-5CA65515AB96}" destId="{A716991A-1645-462E-AAC7-31B305C0D98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90A146-1FFB-4A68-98E5-42774C9C7B8F}"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mc:AlternateContent xmlns:mc="http://schemas.openxmlformats.org/markup-compatibility/2006" xmlns:a14="http://schemas.microsoft.com/office/drawing/2010/main">
      <mc:Choice Requires="a14">
        <dgm:pt modelId="{4313CBF9-702F-4F6F-8CBF-F5F5EBF68A20}">
          <dgm:prSet phldrT="[Text]" phldr="0" custT="1"/>
          <dgm:spPr/>
          <dgm: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solidFill>
                        <a:latin typeface="Cambria Math" panose="02040503050406030204" pitchFamily="18" charset="0"/>
                      </a:rPr>
                      <m:t>𝜮𝝊𝝂𝝄𝝀𝜾𝜿</m:t>
                    </m:r>
                    <m:r>
                      <a:rPr lang="el-GR" sz="1400" b="1" i="1" smtClean="0">
                        <a:solidFill>
                          <a:schemeClr val="tx1"/>
                        </a:solidFill>
                        <a:latin typeface="Cambria Math" panose="02040503050406030204" pitchFamily="18" charset="0"/>
                      </a:rPr>
                      <m:t>𝜼</m:t>
                    </m:r>
                    <m:r>
                      <a:rPr lang="en-US" sz="1400" b="1" i="0">
                        <a:solidFill>
                          <a:schemeClr val="tx1"/>
                        </a:solidFill>
                        <a:latin typeface="Cambria Math" panose="02040503050406030204" pitchFamily="18" charset="0"/>
                      </a:rPr>
                      <m:t> </m:t>
                    </m:r>
                    <m:r>
                      <a:rPr lang="en-US" sz="1400" b="1" i="1">
                        <a:solidFill>
                          <a:schemeClr val="tx1"/>
                        </a:solidFill>
                        <a:latin typeface="Cambria Math" panose="02040503050406030204" pitchFamily="18" charset="0"/>
                      </a:rPr>
                      <m:t>𝜷𝜶𝜽𝝁𝝄𝝀𝝄𝜸</m:t>
                    </m:r>
                    <m:r>
                      <a:rPr lang="el-GR" sz="1400" b="1" i="0" smtClean="0">
                        <a:solidFill>
                          <a:schemeClr val="tx1"/>
                        </a:solidFill>
                        <a:latin typeface="Cambria Math" panose="02040503050406030204" pitchFamily="18" charset="0"/>
                      </a:rPr>
                      <m:t>𝛊</m:t>
                    </m:r>
                    <m:r>
                      <a:rPr lang="en-US" sz="1400" b="1" i="1">
                        <a:solidFill>
                          <a:schemeClr val="tx1"/>
                        </a:solidFill>
                        <a:latin typeface="Cambria Math" panose="02040503050406030204" pitchFamily="18" charset="0"/>
                      </a:rPr>
                      <m:t>𝜶</m:t>
                    </m:r>
                    <m:r>
                      <a:rPr lang="en-US" sz="1400" b="1" i="0">
                        <a:solidFill>
                          <a:schemeClr val="tx1"/>
                        </a:solidFill>
                        <a:latin typeface="Cambria Math" panose="02040503050406030204" pitchFamily="18" charset="0"/>
                      </a:rPr>
                      <m:t>=</m:t>
                    </m:r>
                    <m:nary>
                      <m:naryPr>
                        <m:chr m:val="∑"/>
                        <m:subHide m:val="on"/>
                        <m:supHide m:val="on"/>
                        <m:ctrlPr>
                          <a:rPr lang="en-US" sz="1400" b="1" i="1">
                            <a:solidFill>
                              <a:schemeClr val="tx1"/>
                            </a:solidFill>
                            <a:latin typeface="Cambria Math" panose="02040503050406030204" pitchFamily="18" charset="0"/>
                          </a:rPr>
                        </m:ctrlPr>
                      </m:naryPr>
                      <m:sub/>
                      <m:sup/>
                      <m:e>
                        <m:d>
                          <m:dPr>
                            <m:ctrlPr>
                              <a:rPr lang="en-US" sz="1400" b="1" i="1">
                                <a:solidFill>
                                  <a:schemeClr val="tx1"/>
                                </a:solidFill>
                                <a:latin typeface="Cambria Math" panose="02040503050406030204" pitchFamily="18" charset="0"/>
                              </a:rPr>
                            </m:ctrlPr>
                          </m:dPr>
                          <m:e>
                            <m:r>
                              <a:rPr lang="en-US" sz="1400" b="1" i="1">
                                <a:solidFill>
                                  <a:schemeClr val="tx1"/>
                                </a:solidFill>
                                <a:latin typeface="Cambria Math" panose="02040503050406030204" pitchFamily="18" charset="0"/>
                              </a:rPr>
                              <m:t>𝜷𝜶𝜽𝝁</m:t>
                            </m:r>
                            <m:r>
                              <m:rPr>
                                <m:sty m:val="p"/>
                              </m:rPr>
                              <a:rPr lang="en-US" sz="1400" b="1" i="0">
                                <a:solidFill>
                                  <a:schemeClr val="tx1"/>
                                </a:solidFill>
                                <a:latin typeface="Cambria Math" panose="02040503050406030204" pitchFamily="18" charset="0"/>
                              </a:rPr>
                              <m:t>ό</m:t>
                            </m:r>
                            <m:r>
                              <a:rPr lang="en-US" sz="1400" b="1" i="1">
                                <a:solidFill>
                                  <a:schemeClr val="tx1"/>
                                </a:solidFill>
                                <a:latin typeface="Cambria Math" panose="02040503050406030204" pitchFamily="18" charset="0"/>
                              </a:rPr>
                              <m:t>𝝇</m:t>
                            </m:r>
                            <m:r>
                              <a:rPr lang="en-US" sz="1400" b="1" i="0">
                                <a:solidFill>
                                  <a:schemeClr val="tx1"/>
                                </a:solidFill>
                                <a:latin typeface="Cambria Math" panose="02040503050406030204" pitchFamily="18" charset="0"/>
                              </a:rPr>
                              <m:t> </m:t>
                            </m:r>
                            <m:r>
                              <a:rPr lang="en-US" sz="1400" b="1" i="1">
                                <a:solidFill>
                                  <a:schemeClr val="tx1"/>
                                </a:solidFill>
                                <a:latin typeface="Cambria Math" panose="02040503050406030204" pitchFamily="18" charset="0"/>
                              </a:rPr>
                              <m:t>𝜿𝝆𝜾𝝉𝜼</m:t>
                            </m:r>
                            <m:r>
                              <a:rPr lang="el-GR" sz="1400" b="1" i="1" smtClean="0">
                                <a:solidFill>
                                  <a:schemeClr val="tx1"/>
                                </a:solidFill>
                                <a:latin typeface="Cambria Math" panose="02040503050406030204" pitchFamily="18" charset="0"/>
                              </a:rPr>
                              <m:t>𝝆𝜾𝝄𝝊</m:t>
                            </m:r>
                            <m:r>
                              <a:rPr lang="en-US" sz="1400" b="1" i="0">
                                <a:solidFill>
                                  <a:schemeClr val="tx1"/>
                                </a:solidFill>
                                <a:latin typeface="Cambria Math" panose="02040503050406030204" pitchFamily="18" charset="0"/>
                              </a:rPr>
                              <m:t>×</m:t>
                            </m:r>
                            <m:r>
                              <a:rPr lang="en-US" sz="1400" b="1" i="1">
                                <a:solidFill>
                                  <a:schemeClr val="tx1"/>
                                </a:solidFill>
                                <a:latin typeface="Cambria Math" panose="02040503050406030204" pitchFamily="18" charset="0"/>
                              </a:rPr>
                              <m:t>𝜷𝜶𝝆</m:t>
                            </m:r>
                            <m:r>
                              <m:rPr>
                                <m:sty m:val="p"/>
                              </m:rPr>
                              <a:rPr lang="en-US" sz="1400" b="1" i="0">
                                <a:solidFill>
                                  <a:schemeClr val="tx1"/>
                                </a:solidFill>
                                <a:latin typeface="Cambria Math" panose="02040503050406030204" pitchFamily="18" charset="0"/>
                              </a:rPr>
                              <m:t>ύ</m:t>
                            </m:r>
                            <m:r>
                              <a:rPr lang="en-US" sz="1400" b="1" i="1">
                                <a:solidFill>
                                  <a:schemeClr val="tx1"/>
                                </a:solidFill>
                                <a:latin typeface="Cambria Math" panose="02040503050406030204" pitchFamily="18" charset="0"/>
                              </a:rPr>
                              <m:t>𝝉𝜼𝝉𝜶</m:t>
                            </m:r>
                            <m:r>
                              <a:rPr lang="en-US" sz="1400" b="1" i="0">
                                <a:solidFill>
                                  <a:schemeClr val="tx1"/>
                                </a:solidFill>
                                <a:latin typeface="Cambria Math" panose="02040503050406030204" pitchFamily="18" charset="0"/>
                              </a:rPr>
                              <m:t> </m:t>
                            </m:r>
                            <m:r>
                              <a:rPr lang="en-US" sz="1400" b="1" i="1">
                                <a:solidFill>
                                  <a:schemeClr val="tx1"/>
                                </a:solidFill>
                                <a:latin typeface="Cambria Math" panose="02040503050406030204" pitchFamily="18" charset="0"/>
                              </a:rPr>
                              <m:t>𝜿𝝆𝜾𝝉𝜼𝝆</m:t>
                            </m:r>
                            <m:r>
                              <a:rPr lang="el-GR" sz="1400" b="1" i="1" smtClean="0">
                                <a:solidFill>
                                  <a:schemeClr val="tx1"/>
                                </a:solidFill>
                                <a:latin typeface="Cambria Math" panose="02040503050406030204" pitchFamily="18" charset="0"/>
                              </a:rPr>
                              <m:t>𝜾</m:t>
                            </m:r>
                            <m:r>
                              <a:rPr lang="en-US" sz="1400" b="1" i="1">
                                <a:solidFill>
                                  <a:schemeClr val="tx1"/>
                                </a:solidFill>
                                <a:latin typeface="Cambria Math" panose="02040503050406030204" pitchFamily="18" charset="0"/>
                              </a:rPr>
                              <m:t>𝝄𝝊</m:t>
                            </m:r>
                          </m:e>
                        </m:d>
                      </m:e>
                    </m:nary>
                  </m:oMath>
                </m:oMathPara>
              </a14:m>
              <a:endParaRPr lang="en-US" sz="1400" b="1" dirty="0">
                <a:solidFill>
                  <a:schemeClr val="tx1"/>
                </a:solidFill>
                <a:latin typeface="Aptos" panose="020B0004020202020204" pitchFamily="34" charset="0"/>
              </a:endParaRPr>
            </a:p>
          </dgm:t>
        </dgm:pt>
      </mc:Choice>
      <mc:Fallback xmlns="">
        <dgm:pt modelId="{4313CBF9-702F-4F6F-8CBF-F5F5EBF68A20}">
          <dgm:prSet phldrT="[Text]" phldr="0" custT="1"/>
          <dgm:spPr/>
          <dgm:t>
            <a:bodyPr/>
            <a:lstStyle/>
            <a:p>
              <a:pPr/>
              <a:r>
                <a:rPr lang="en-US" sz="1400" b="1" i="0">
                  <a:solidFill>
                    <a:schemeClr val="tx1"/>
                  </a:solidFill>
                  <a:latin typeface="Cambria Math" panose="02040503050406030204" pitchFamily="18" charset="0"/>
                </a:rPr>
                <a:t>𝜮𝝊𝝂𝝄𝝀𝜾𝜿</a:t>
              </a:r>
              <a:r>
                <a:rPr lang="el-GR" sz="1400" b="1" i="0">
                  <a:solidFill>
                    <a:schemeClr val="tx1"/>
                  </a:solidFill>
                  <a:latin typeface="Cambria Math" panose="02040503050406030204" pitchFamily="18" charset="0"/>
                </a:rPr>
                <a:t>𝜼</a:t>
              </a:r>
              <a:r>
                <a:rPr lang="en-US" sz="1400" b="1" i="0">
                  <a:solidFill>
                    <a:schemeClr val="tx1"/>
                  </a:solidFill>
                  <a:latin typeface="Cambria Math" panose="02040503050406030204" pitchFamily="18" charset="0"/>
                </a:rPr>
                <a:t> 𝜷𝜶𝜽𝝁𝝄𝝀𝝄𝜸</a:t>
              </a:r>
              <a:r>
                <a:rPr lang="el-GR" sz="1400" b="1" i="0">
                  <a:solidFill>
                    <a:schemeClr val="tx1"/>
                  </a:solidFill>
                  <a:latin typeface="Cambria Math" panose="02040503050406030204" pitchFamily="18" charset="0"/>
                </a:rPr>
                <a:t>𝛊</a:t>
              </a:r>
              <a:r>
                <a:rPr lang="en-US" sz="1400" b="1" i="0">
                  <a:solidFill>
                    <a:schemeClr val="tx1"/>
                  </a:solidFill>
                  <a:latin typeface="Cambria Math" panose="02040503050406030204" pitchFamily="18" charset="0"/>
                </a:rPr>
                <a:t>𝜶=∑▒(𝜷𝜶𝜽𝝁ό𝝇 𝜿𝝆𝜾𝝉𝜼</a:t>
              </a:r>
              <a:r>
                <a:rPr lang="el-GR" sz="1400" b="1" i="0">
                  <a:solidFill>
                    <a:schemeClr val="tx1"/>
                  </a:solidFill>
                  <a:latin typeface="Cambria Math" panose="02040503050406030204" pitchFamily="18" charset="0"/>
                </a:rPr>
                <a:t>𝝆𝜾𝝄𝝊</a:t>
              </a:r>
              <a:r>
                <a:rPr lang="en-US" sz="1400" b="1" i="0">
                  <a:solidFill>
                    <a:schemeClr val="tx1"/>
                  </a:solidFill>
                  <a:latin typeface="Cambria Math" panose="02040503050406030204" pitchFamily="18" charset="0"/>
                </a:rPr>
                <a:t>×𝜷𝜶𝝆ύ𝝉𝜼𝝉𝜶 𝜿𝝆𝜾𝝉𝜼𝝆</a:t>
              </a:r>
              <a:r>
                <a:rPr lang="el-GR" sz="1400" b="1" i="0">
                  <a:solidFill>
                    <a:schemeClr val="tx1"/>
                  </a:solidFill>
                  <a:latin typeface="Cambria Math" panose="02040503050406030204" pitchFamily="18" charset="0"/>
                </a:rPr>
                <a:t>𝜾</a:t>
              </a:r>
              <a:r>
                <a:rPr lang="en-US" sz="1400" b="1" i="0">
                  <a:solidFill>
                    <a:schemeClr val="tx1"/>
                  </a:solidFill>
                  <a:latin typeface="Cambria Math" panose="02040503050406030204" pitchFamily="18" charset="0"/>
                </a:rPr>
                <a:t>𝝄𝝊) </a:t>
              </a:r>
              <a:endParaRPr lang="en-US" sz="1400" b="1" dirty="0">
                <a:solidFill>
                  <a:schemeClr val="tx1"/>
                </a:solidFill>
                <a:latin typeface="Aptos" panose="020B0004020202020204" pitchFamily="34" charset="0"/>
              </a:endParaRPr>
            </a:p>
          </dgm:t>
        </dgm:pt>
      </mc:Fallback>
    </mc:AlternateContent>
    <dgm:pt modelId="{EBEB4133-BE5C-4D58-82E1-8E5F90E4BD61}" type="parTrans" cxnId="{73233F02-B8A5-4A24-BCF9-90BFC28A6BD8}">
      <dgm:prSet/>
      <dgm:spPr/>
      <dgm:t>
        <a:bodyPr/>
        <a:lstStyle/>
        <a:p>
          <a:endParaRPr lang="en-US" sz="1050" b="1">
            <a:solidFill>
              <a:schemeClr val="tx1"/>
            </a:solidFill>
            <a:latin typeface="Aptos" panose="020B0004020202020204" pitchFamily="34" charset="0"/>
          </a:endParaRPr>
        </a:p>
      </dgm:t>
    </dgm:pt>
    <dgm:pt modelId="{EC09C443-1543-4C8D-B405-DAD5D59EE390}" type="sibTrans" cxnId="{73233F02-B8A5-4A24-BCF9-90BFC28A6BD8}">
      <dgm:prSet/>
      <dgm:spPr/>
      <dgm:t>
        <a:bodyPr/>
        <a:lstStyle/>
        <a:p>
          <a:endParaRPr lang="en-US" sz="1050" b="1">
            <a:solidFill>
              <a:schemeClr val="tx1"/>
            </a:solidFill>
            <a:latin typeface="Aptos" panose="020B0004020202020204" pitchFamily="34" charset="0"/>
          </a:endParaRPr>
        </a:p>
      </dgm:t>
    </dgm:pt>
    <dgm:pt modelId="{9DEDD043-531F-4F4B-95A4-5BECB7AA16A0}">
      <dgm:prSet phldrT="[Text]" phldr="0" custT="1"/>
      <dgm:spPr/>
      <dgm:t>
        <a:bodyPr/>
        <a:lstStyle/>
        <a:p>
          <a:r>
            <a:rPr lang="el-GR" sz="1600" b="1" dirty="0">
              <a:solidFill>
                <a:schemeClr val="tx1"/>
              </a:solidFill>
              <a:latin typeface="Aptos" panose="020B0004020202020204" pitchFamily="34" charset="0"/>
            </a:rPr>
            <a:t>Θεσμικό/ ρυθμιστικό</a:t>
          </a:r>
        </a:p>
        <a:p>
          <a:r>
            <a:rPr lang="el-GR" sz="1600" b="1" dirty="0">
              <a:solidFill>
                <a:schemeClr val="tx1"/>
              </a:solidFill>
              <a:latin typeface="Aptos" panose="020B0004020202020204" pitchFamily="34" charset="0"/>
            </a:rPr>
            <a:t> </a:t>
          </a:r>
          <a:r>
            <a:rPr lang="el-GR" sz="1800" b="1" dirty="0">
              <a:solidFill>
                <a:schemeClr val="tx1"/>
              </a:solidFill>
              <a:latin typeface="Aptos" panose="020B0004020202020204" pitchFamily="34" charset="0"/>
            </a:rPr>
            <a:t>20%</a:t>
          </a:r>
          <a:endParaRPr lang="en-US" sz="1600" b="1" dirty="0">
            <a:solidFill>
              <a:schemeClr val="tx1"/>
            </a:solidFill>
            <a:latin typeface="Aptos" panose="020B0004020202020204" pitchFamily="34" charset="0"/>
          </a:endParaRPr>
        </a:p>
      </dgm:t>
    </dgm:pt>
    <dgm:pt modelId="{08F1320A-A4A9-4E3B-B733-F007CD0044BB}" type="parTrans" cxnId="{9C5B817D-25AB-493E-B6C1-E6F1B81379B1}">
      <dgm:prSet/>
      <dgm:spPr/>
      <dgm:t>
        <a:bodyPr/>
        <a:lstStyle/>
        <a:p>
          <a:endParaRPr lang="en-US" sz="1050" b="1">
            <a:solidFill>
              <a:schemeClr val="tx1"/>
            </a:solidFill>
            <a:latin typeface="Aptos" panose="020B0004020202020204" pitchFamily="34" charset="0"/>
          </a:endParaRPr>
        </a:p>
      </dgm:t>
    </dgm:pt>
    <dgm:pt modelId="{3111E07E-1BB0-436E-A47C-6FF4FC1DC1E4}" type="sibTrans" cxnId="{9C5B817D-25AB-493E-B6C1-E6F1B81379B1}">
      <dgm:prSet/>
      <dgm:spPr/>
      <dgm:t>
        <a:bodyPr/>
        <a:lstStyle/>
        <a:p>
          <a:endParaRPr lang="en-US" sz="1050" b="1">
            <a:solidFill>
              <a:schemeClr val="tx1"/>
            </a:solidFill>
            <a:latin typeface="Aptos" panose="020B0004020202020204" pitchFamily="34" charset="0"/>
          </a:endParaRPr>
        </a:p>
      </dgm:t>
    </dgm:pt>
    <dgm:pt modelId="{B40555B2-ADE7-4F1C-BC22-D9ECEEB75377}">
      <dgm:prSet phldrT="[Text]" phldr="0" custT="1"/>
      <dgm:spPr/>
      <dgm:t>
        <a:bodyPr/>
        <a:lstStyle/>
        <a:p>
          <a:r>
            <a:rPr lang="el-GR" sz="1600" b="1" dirty="0">
              <a:solidFill>
                <a:schemeClr val="tx1"/>
              </a:solidFill>
              <a:latin typeface="Aptos" panose="020B0004020202020204" pitchFamily="34" charset="0"/>
            </a:rPr>
            <a:t>Περιβαλλοντικό ή Τεχνικό </a:t>
          </a:r>
        </a:p>
        <a:p>
          <a:r>
            <a:rPr lang="el-GR" sz="1800" b="1" dirty="0">
              <a:solidFill>
                <a:schemeClr val="tx1"/>
              </a:solidFill>
              <a:latin typeface="Aptos" panose="020B0004020202020204" pitchFamily="34" charset="0"/>
            </a:rPr>
            <a:t>30%</a:t>
          </a:r>
          <a:endParaRPr lang="en-US" sz="1800" b="1" dirty="0">
            <a:solidFill>
              <a:schemeClr val="tx1"/>
            </a:solidFill>
            <a:latin typeface="Aptos" panose="020B0004020202020204" pitchFamily="34" charset="0"/>
          </a:endParaRPr>
        </a:p>
      </dgm:t>
    </dgm:pt>
    <dgm:pt modelId="{E1B681D8-241A-46F0-BF1B-0E95B033AC8E}" type="parTrans" cxnId="{BE7E33CC-85BF-4DEC-9F39-473EA3C940AA}">
      <dgm:prSet/>
      <dgm:spPr/>
      <dgm:t>
        <a:bodyPr/>
        <a:lstStyle/>
        <a:p>
          <a:endParaRPr lang="en-US" sz="1800" b="1">
            <a:solidFill>
              <a:schemeClr val="tx1"/>
            </a:solidFill>
          </a:endParaRPr>
        </a:p>
      </dgm:t>
    </dgm:pt>
    <dgm:pt modelId="{8D69448E-87F9-40F7-9624-CE4F4C3E40E3}" type="sibTrans" cxnId="{BE7E33CC-85BF-4DEC-9F39-473EA3C940AA}">
      <dgm:prSet/>
      <dgm:spPr/>
      <dgm:t>
        <a:bodyPr/>
        <a:lstStyle/>
        <a:p>
          <a:endParaRPr lang="en-US" sz="1800" b="1">
            <a:solidFill>
              <a:schemeClr val="tx1"/>
            </a:solidFill>
          </a:endParaRPr>
        </a:p>
      </dgm:t>
    </dgm:pt>
    <dgm:pt modelId="{8A030103-9075-4820-B284-45E2FEBED6A8}">
      <dgm:prSet phldrT="[Text]" phldr="0" custT="1"/>
      <dgm:spPr/>
      <dgm:t>
        <a:bodyPr/>
        <a:lstStyle/>
        <a:p>
          <a:r>
            <a:rPr lang="el-GR" sz="1600" b="1" dirty="0">
              <a:solidFill>
                <a:schemeClr val="tx1"/>
              </a:solidFill>
              <a:latin typeface="Aptos" panose="020B0004020202020204" pitchFamily="34" charset="0"/>
            </a:rPr>
            <a:t>Οικονομικό</a:t>
          </a:r>
        </a:p>
        <a:p>
          <a:r>
            <a:rPr lang="el-GR" sz="1600" b="1" dirty="0">
              <a:solidFill>
                <a:schemeClr val="tx1"/>
              </a:solidFill>
              <a:latin typeface="Aptos" panose="020B0004020202020204" pitchFamily="34" charset="0"/>
            </a:rPr>
            <a:t> </a:t>
          </a:r>
          <a:r>
            <a:rPr lang="el-GR" sz="1800" b="1" dirty="0">
              <a:solidFill>
                <a:schemeClr val="tx1"/>
              </a:solidFill>
              <a:latin typeface="Aptos" panose="020B0004020202020204" pitchFamily="34" charset="0"/>
            </a:rPr>
            <a:t>25%</a:t>
          </a:r>
          <a:endParaRPr lang="en-US" sz="1600" b="1" dirty="0">
            <a:solidFill>
              <a:schemeClr val="tx1"/>
            </a:solidFill>
            <a:latin typeface="Aptos" panose="020B0004020202020204" pitchFamily="34" charset="0"/>
          </a:endParaRPr>
        </a:p>
      </dgm:t>
    </dgm:pt>
    <dgm:pt modelId="{CEFF7767-085D-49A3-A90A-23250B1BF5DC}" type="parTrans" cxnId="{27BCBE23-A345-4CD1-92AF-07B018BC205D}">
      <dgm:prSet/>
      <dgm:spPr/>
      <dgm:t>
        <a:bodyPr/>
        <a:lstStyle/>
        <a:p>
          <a:endParaRPr lang="en-US" sz="1800" b="1">
            <a:solidFill>
              <a:schemeClr val="tx1"/>
            </a:solidFill>
          </a:endParaRPr>
        </a:p>
      </dgm:t>
    </dgm:pt>
    <dgm:pt modelId="{0DFF9855-A395-4A26-9C18-B45FB64DEC16}" type="sibTrans" cxnId="{27BCBE23-A345-4CD1-92AF-07B018BC205D}">
      <dgm:prSet/>
      <dgm:spPr/>
      <dgm:t>
        <a:bodyPr/>
        <a:lstStyle/>
        <a:p>
          <a:endParaRPr lang="en-US" sz="1800" b="1">
            <a:solidFill>
              <a:schemeClr val="tx1"/>
            </a:solidFill>
          </a:endParaRPr>
        </a:p>
      </dgm:t>
    </dgm:pt>
    <dgm:pt modelId="{E821637D-47A0-49A2-A8B1-FA7C6C2D525C}">
      <dgm:prSet phldrT="[Text]" phldr="0" custT="1"/>
      <dgm:spPr/>
      <dgm:t>
        <a:bodyPr/>
        <a:lstStyle/>
        <a:p>
          <a:r>
            <a:rPr lang="el-GR" sz="1600" b="1" dirty="0">
              <a:solidFill>
                <a:schemeClr val="tx1"/>
              </a:solidFill>
              <a:latin typeface="Aptos" panose="020B0004020202020204" pitchFamily="34" charset="0"/>
            </a:rPr>
            <a:t>Κοινωνικό</a:t>
          </a:r>
        </a:p>
        <a:p>
          <a:r>
            <a:rPr lang="el-GR" sz="1600" b="1" dirty="0">
              <a:solidFill>
                <a:schemeClr val="tx1"/>
              </a:solidFill>
              <a:latin typeface="Aptos" panose="020B0004020202020204" pitchFamily="34" charset="0"/>
            </a:rPr>
            <a:t> </a:t>
          </a:r>
          <a:r>
            <a:rPr lang="el-GR" sz="1800" b="1" dirty="0">
              <a:solidFill>
                <a:schemeClr val="tx1"/>
              </a:solidFill>
              <a:latin typeface="Aptos" panose="020B0004020202020204" pitchFamily="34" charset="0"/>
            </a:rPr>
            <a:t>25%</a:t>
          </a:r>
          <a:endParaRPr lang="en-US" sz="1600" b="1" dirty="0">
            <a:solidFill>
              <a:schemeClr val="tx1"/>
            </a:solidFill>
            <a:latin typeface="Aptos" panose="020B0004020202020204" pitchFamily="34" charset="0"/>
          </a:endParaRPr>
        </a:p>
      </dgm:t>
    </dgm:pt>
    <dgm:pt modelId="{2E8F5575-664B-477B-A6E2-77364D81F7BE}" type="parTrans" cxnId="{A07E9801-EB1E-41B7-B43F-34580E580939}">
      <dgm:prSet/>
      <dgm:spPr/>
      <dgm:t>
        <a:bodyPr/>
        <a:lstStyle/>
        <a:p>
          <a:endParaRPr lang="en-US" sz="1800" b="1">
            <a:solidFill>
              <a:schemeClr val="tx1"/>
            </a:solidFill>
          </a:endParaRPr>
        </a:p>
      </dgm:t>
    </dgm:pt>
    <dgm:pt modelId="{72C56C06-41A1-4085-81E2-4F0B24513547}" type="sibTrans" cxnId="{A07E9801-EB1E-41B7-B43F-34580E580939}">
      <dgm:prSet/>
      <dgm:spPr/>
      <dgm:t>
        <a:bodyPr/>
        <a:lstStyle/>
        <a:p>
          <a:endParaRPr lang="en-US" sz="1800" b="1">
            <a:solidFill>
              <a:schemeClr val="tx1"/>
            </a:solidFill>
          </a:endParaRPr>
        </a:p>
      </dgm:t>
    </dgm:pt>
    <dgm:pt modelId="{6B8C0C98-2F34-4537-8870-12B8CE1B68F3}" type="pres">
      <dgm:prSet presAssocID="{2390A146-1FFB-4A68-98E5-42774C9C7B8F}" presName="Name0" presStyleCnt="0">
        <dgm:presLayoutVars>
          <dgm:chMax val="1"/>
          <dgm:chPref val="1"/>
        </dgm:presLayoutVars>
      </dgm:prSet>
      <dgm:spPr/>
    </dgm:pt>
    <dgm:pt modelId="{F5160E17-F2D8-4FBF-B5DA-3B39769F5820}" type="pres">
      <dgm:prSet presAssocID="{4313CBF9-702F-4F6F-8CBF-F5F5EBF68A20}" presName="Parent" presStyleLbl="node0" presStyleIdx="0" presStyleCnt="1" custScaleX="83621" custScaleY="83617" custLinFactNeighborX="4741" custLinFactNeighborY="46">
        <dgm:presLayoutVars>
          <dgm:chMax val="5"/>
          <dgm:chPref val="5"/>
        </dgm:presLayoutVars>
      </dgm:prSet>
      <dgm:spPr/>
    </dgm:pt>
    <dgm:pt modelId="{81EC4375-F69C-424A-8842-6089271DCDBF}" type="pres">
      <dgm:prSet presAssocID="{4313CBF9-702F-4F6F-8CBF-F5F5EBF68A20}" presName="Accent1" presStyleLbl="node1" presStyleIdx="0" presStyleCnt="17"/>
      <dgm:spPr/>
    </dgm:pt>
    <dgm:pt modelId="{9D752017-0135-4A72-9106-123C570F79F9}" type="pres">
      <dgm:prSet presAssocID="{4313CBF9-702F-4F6F-8CBF-F5F5EBF68A20}" presName="Accent2" presStyleLbl="node1" presStyleIdx="1" presStyleCnt="17"/>
      <dgm:spPr/>
    </dgm:pt>
    <dgm:pt modelId="{BBE26BC8-DFA9-413F-AA77-3DDFB170A9EF}" type="pres">
      <dgm:prSet presAssocID="{4313CBF9-702F-4F6F-8CBF-F5F5EBF68A20}" presName="Accent3" presStyleLbl="node1" presStyleIdx="2" presStyleCnt="17"/>
      <dgm:spPr/>
    </dgm:pt>
    <dgm:pt modelId="{C1AA0E4F-43FA-42BD-BD49-24EC351C8B52}" type="pres">
      <dgm:prSet presAssocID="{4313CBF9-702F-4F6F-8CBF-F5F5EBF68A20}" presName="Accent4" presStyleLbl="node1" presStyleIdx="3" presStyleCnt="17"/>
      <dgm:spPr/>
    </dgm:pt>
    <dgm:pt modelId="{BBA480D1-4083-41B1-92DA-CA9DB25AB26A}" type="pres">
      <dgm:prSet presAssocID="{4313CBF9-702F-4F6F-8CBF-F5F5EBF68A20}" presName="Accent5" presStyleLbl="node1" presStyleIdx="4" presStyleCnt="17"/>
      <dgm:spPr/>
    </dgm:pt>
    <dgm:pt modelId="{D52CA24E-0614-44FA-A8DC-85DA90F05B52}" type="pres">
      <dgm:prSet presAssocID="{4313CBF9-702F-4F6F-8CBF-F5F5EBF68A20}" presName="Accent6" presStyleLbl="node1" presStyleIdx="5" presStyleCnt="17"/>
      <dgm:spPr/>
    </dgm:pt>
    <dgm:pt modelId="{309D3AF0-DE41-4CAA-89D6-8D5AA838EC26}" type="pres">
      <dgm:prSet presAssocID="{9DEDD043-531F-4F4B-95A4-5BECB7AA16A0}" presName="Child1" presStyleLbl="node1" presStyleIdx="6" presStyleCnt="17" custScaleX="135160" custScaleY="135162">
        <dgm:presLayoutVars>
          <dgm:chMax val="0"/>
          <dgm:chPref val="0"/>
        </dgm:presLayoutVars>
      </dgm:prSet>
      <dgm:spPr/>
    </dgm:pt>
    <dgm:pt modelId="{C2601F60-D2CE-4FEF-9488-25934CF5B028}" type="pres">
      <dgm:prSet presAssocID="{9DEDD043-531F-4F4B-95A4-5BECB7AA16A0}" presName="Accent7" presStyleCnt="0"/>
      <dgm:spPr/>
    </dgm:pt>
    <dgm:pt modelId="{4073DDC5-E4CC-46E2-977C-00B581268441}" type="pres">
      <dgm:prSet presAssocID="{9DEDD043-531F-4F4B-95A4-5BECB7AA16A0}" presName="AccentHold1" presStyleLbl="node1" presStyleIdx="7" presStyleCnt="17"/>
      <dgm:spPr/>
    </dgm:pt>
    <dgm:pt modelId="{D6350E9B-E0B2-4CEE-ADCD-3D827D72FBA5}" type="pres">
      <dgm:prSet presAssocID="{9DEDD043-531F-4F4B-95A4-5BECB7AA16A0}" presName="Accent8" presStyleCnt="0"/>
      <dgm:spPr/>
    </dgm:pt>
    <dgm:pt modelId="{35424B9C-A07D-42AF-9A4E-086FA0733A72}" type="pres">
      <dgm:prSet presAssocID="{9DEDD043-531F-4F4B-95A4-5BECB7AA16A0}" presName="AccentHold2" presStyleLbl="node1" presStyleIdx="8" presStyleCnt="17"/>
      <dgm:spPr/>
    </dgm:pt>
    <dgm:pt modelId="{2A01D98D-D43E-4D9A-A57F-61A678A75EC7}" type="pres">
      <dgm:prSet presAssocID="{8A030103-9075-4820-B284-45E2FEBED6A8}" presName="Child2" presStyleLbl="node1" presStyleIdx="9" presStyleCnt="17" custScaleX="138098" custScaleY="138101">
        <dgm:presLayoutVars>
          <dgm:chMax val="0"/>
          <dgm:chPref val="0"/>
        </dgm:presLayoutVars>
      </dgm:prSet>
      <dgm:spPr/>
    </dgm:pt>
    <dgm:pt modelId="{B1D21D9D-3403-4823-8CE5-D73DFE9188F6}" type="pres">
      <dgm:prSet presAssocID="{8A030103-9075-4820-B284-45E2FEBED6A8}" presName="Accent9" presStyleCnt="0"/>
      <dgm:spPr/>
    </dgm:pt>
    <dgm:pt modelId="{7A9A0C7D-8D21-4EF4-978D-17313A6F3EBD}" type="pres">
      <dgm:prSet presAssocID="{8A030103-9075-4820-B284-45E2FEBED6A8}" presName="AccentHold1" presStyleLbl="node1" presStyleIdx="10" presStyleCnt="17"/>
      <dgm:spPr/>
    </dgm:pt>
    <dgm:pt modelId="{D79335CB-7CF4-4967-B758-5E18DA747C60}" type="pres">
      <dgm:prSet presAssocID="{8A030103-9075-4820-B284-45E2FEBED6A8}" presName="Accent10" presStyleCnt="0"/>
      <dgm:spPr/>
    </dgm:pt>
    <dgm:pt modelId="{21504F18-D96E-459F-A2C9-54008A1267F8}" type="pres">
      <dgm:prSet presAssocID="{8A030103-9075-4820-B284-45E2FEBED6A8}" presName="AccentHold2" presStyleLbl="node1" presStyleIdx="11" presStyleCnt="17"/>
      <dgm:spPr/>
    </dgm:pt>
    <dgm:pt modelId="{FE2FF2F6-D827-4A76-9888-4ED23BC0450A}" type="pres">
      <dgm:prSet presAssocID="{8A030103-9075-4820-B284-45E2FEBED6A8}" presName="Accent11" presStyleCnt="0"/>
      <dgm:spPr/>
    </dgm:pt>
    <dgm:pt modelId="{4D4AB189-C6B4-4510-8A93-3D40EADDB2ED}" type="pres">
      <dgm:prSet presAssocID="{8A030103-9075-4820-B284-45E2FEBED6A8}" presName="AccentHold3" presStyleLbl="node1" presStyleIdx="12" presStyleCnt="17"/>
      <dgm:spPr/>
    </dgm:pt>
    <dgm:pt modelId="{7E192134-5F48-49A5-B528-2A60677412B8}" type="pres">
      <dgm:prSet presAssocID="{E821637D-47A0-49A2-A8B1-FA7C6C2D525C}" presName="Child3" presStyleLbl="node1" presStyleIdx="13" presStyleCnt="17" custScaleX="126345" custScaleY="126347">
        <dgm:presLayoutVars>
          <dgm:chMax val="0"/>
          <dgm:chPref val="0"/>
        </dgm:presLayoutVars>
      </dgm:prSet>
      <dgm:spPr/>
    </dgm:pt>
    <dgm:pt modelId="{964EAE7E-949F-4C8D-A789-C4A7C52A28E9}" type="pres">
      <dgm:prSet presAssocID="{E821637D-47A0-49A2-A8B1-FA7C6C2D525C}" presName="Accent12" presStyleCnt="0"/>
      <dgm:spPr/>
    </dgm:pt>
    <dgm:pt modelId="{209AD6B9-1410-4711-A6C1-907B8F7BDB7C}" type="pres">
      <dgm:prSet presAssocID="{E821637D-47A0-49A2-A8B1-FA7C6C2D525C}" presName="AccentHold1" presStyleLbl="node1" presStyleIdx="14" presStyleCnt="17"/>
      <dgm:spPr/>
    </dgm:pt>
    <dgm:pt modelId="{7784BDEF-3993-42DE-BB1E-4876830EF080}" type="pres">
      <dgm:prSet presAssocID="{B40555B2-ADE7-4F1C-BC22-D9ECEEB75377}" presName="Child4" presStyleLbl="node1" presStyleIdx="15" presStyleCnt="17" custScaleX="185110" custScaleY="185113">
        <dgm:presLayoutVars>
          <dgm:chMax val="0"/>
          <dgm:chPref val="0"/>
        </dgm:presLayoutVars>
      </dgm:prSet>
      <dgm:spPr/>
    </dgm:pt>
    <dgm:pt modelId="{0B8F12AC-EA96-4263-9A34-BF64C4EB0536}" type="pres">
      <dgm:prSet presAssocID="{B40555B2-ADE7-4F1C-BC22-D9ECEEB75377}" presName="Accent13" presStyleCnt="0"/>
      <dgm:spPr/>
    </dgm:pt>
    <dgm:pt modelId="{1E2FFA3E-F14F-41E2-AD73-5B8DD1B76321}" type="pres">
      <dgm:prSet presAssocID="{B40555B2-ADE7-4F1C-BC22-D9ECEEB75377}" presName="AccentHold1" presStyleLbl="node1" presStyleIdx="16" presStyleCnt="17"/>
      <dgm:spPr/>
    </dgm:pt>
  </dgm:ptLst>
  <dgm:cxnLst>
    <dgm:cxn modelId="{A07E9801-EB1E-41B7-B43F-34580E580939}" srcId="{4313CBF9-702F-4F6F-8CBF-F5F5EBF68A20}" destId="{E821637D-47A0-49A2-A8B1-FA7C6C2D525C}" srcOrd="2" destOrd="0" parTransId="{2E8F5575-664B-477B-A6E2-77364D81F7BE}" sibTransId="{72C56C06-41A1-4085-81E2-4F0B24513547}"/>
    <dgm:cxn modelId="{73233F02-B8A5-4A24-BCF9-90BFC28A6BD8}" srcId="{2390A146-1FFB-4A68-98E5-42774C9C7B8F}" destId="{4313CBF9-702F-4F6F-8CBF-F5F5EBF68A20}" srcOrd="0" destOrd="0" parTransId="{EBEB4133-BE5C-4D58-82E1-8E5F90E4BD61}" sibTransId="{EC09C443-1543-4C8D-B405-DAD5D59EE390}"/>
    <dgm:cxn modelId="{1321F402-25F5-41B8-BDC3-87238F6E6E11}" type="presOf" srcId="{8A030103-9075-4820-B284-45E2FEBED6A8}" destId="{2A01D98D-D43E-4D9A-A57F-61A678A75EC7}" srcOrd="0" destOrd="0" presId="urn:microsoft.com/office/officeart/2009/3/layout/CircleRelationship"/>
    <dgm:cxn modelId="{27BCBE23-A345-4CD1-92AF-07B018BC205D}" srcId="{4313CBF9-702F-4F6F-8CBF-F5F5EBF68A20}" destId="{8A030103-9075-4820-B284-45E2FEBED6A8}" srcOrd="1" destOrd="0" parTransId="{CEFF7767-085D-49A3-A90A-23250B1BF5DC}" sibTransId="{0DFF9855-A395-4A26-9C18-B45FB64DEC16}"/>
    <dgm:cxn modelId="{1D4C4553-AB55-4258-9622-F92BCD3CAFE5}" type="presOf" srcId="{4313CBF9-702F-4F6F-8CBF-F5F5EBF68A20}" destId="{F5160E17-F2D8-4FBF-B5DA-3B39769F5820}" srcOrd="0" destOrd="0" presId="urn:microsoft.com/office/officeart/2009/3/layout/CircleRelationship"/>
    <dgm:cxn modelId="{9C5B817D-25AB-493E-B6C1-E6F1B81379B1}" srcId="{4313CBF9-702F-4F6F-8CBF-F5F5EBF68A20}" destId="{9DEDD043-531F-4F4B-95A4-5BECB7AA16A0}" srcOrd="0" destOrd="0" parTransId="{08F1320A-A4A9-4E3B-B733-F007CD0044BB}" sibTransId="{3111E07E-1BB0-436E-A47C-6FF4FC1DC1E4}"/>
    <dgm:cxn modelId="{DFC4EA8F-EECB-44DA-8DFE-66845DA7D274}" type="presOf" srcId="{2390A146-1FFB-4A68-98E5-42774C9C7B8F}" destId="{6B8C0C98-2F34-4537-8870-12B8CE1B68F3}" srcOrd="0" destOrd="0" presId="urn:microsoft.com/office/officeart/2009/3/layout/CircleRelationship"/>
    <dgm:cxn modelId="{D001C890-21AE-4ACE-A29B-62AA92B3641A}" type="presOf" srcId="{9DEDD043-531F-4F4B-95A4-5BECB7AA16A0}" destId="{309D3AF0-DE41-4CAA-89D6-8D5AA838EC26}" srcOrd="0" destOrd="0" presId="urn:microsoft.com/office/officeart/2009/3/layout/CircleRelationship"/>
    <dgm:cxn modelId="{74DD74A6-5EF6-4925-9689-57400006EFBD}" type="presOf" srcId="{B40555B2-ADE7-4F1C-BC22-D9ECEEB75377}" destId="{7784BDEF-3993-42DE-BB1E-4876830EF080}" srcOrd="0" destOrd="0" presId="urn:microsoft.com/office/officeart/2009/3/layout/CircleRelationship"/>
    <dgm:cxn modelId="{1C3313B0-63CA-4DC4-B4C7-3E8FDD0795DA}" type="presOf" srcId="{E821637D-47A0-49A2-A8B1-FA7C6C2D525C}" destId="{7E192134-5F48-49A5-B528-2A60677412B8}" srcOrd="0" destOrd="0" presId="urn:microsoft.com/office/officeart/2009/3/layout/CircleRelationship"/>
    <dgm:cxn modelId="{BE7E33CC-85BF-4DEC-9F39-473EA3C940AA}" srcId="{4313CBF9-702F-4F6F-8CBF-F5F5EBF68A20}" destId="{B40555B2-ADE7-4F1C-BC22-D9ECEEB75377}" srcOrd="3" destOrd="0" parTransId="{E1B681D8-241A-46F0-BF1B-0E95B033AC8E}" sibTransId="{8D69448E-87F9-40F7-9624-CE4F4C3E40E3}"/>
    <dgm:cxn modelId="{AF725728-AA0E-4858-A9DE-1FB7D1325FDA}" type="presParOf" srcId="{6B8C0C98-2F34-4537-8870-12B8CE1B68F3}" destId="{F5160E17-F2D8-4FBF-B5DA-3B39769F5820}" srcOrd="0" destOrd="0" presId="urn:microsoft.com/office/officeart/2009/3/layout/CircleRelationship"/>
    <dgm:cxn modelId="{E65C8271-C346-4FEF-9026-AE81E1C95A95}" type="presParOf" srcId="{6B8C0C98-2F34-4537-8870-12B8CE1B68F3}" destId="{81EC4375-F69C-424A-8842-6089271DCDBF}" srcOrd="1" destOrd="0" presId="urn:microsoft.com/office/officeart/2009/3/layout/CircleRelationship"/>
    <dgm:cxn modelId="{F97029CB-8358-4EF5-B250-18AB21D2D4C7}" type="presParOf" srcId="{6B8C0C98-2F34-4537-8870-12B8CE1B68F3}" destId="{9D752017-0135-4A72-9106-123C570F79F9}" srcOrd="2" destOrd="0" presId="urn:microsoft.com/office/officeart/2009/3/layout/CircleRelationship"/>
    <dgm:cxn modelId="{8B8782ED-BB22-43C0-B54A-61113E7E1B10}" type="presParOf" srcId="{6B8C0C98-2F34-4537-8870-12B8CE1B68F3}" destId="{BBE26BC8-DFA9-413F-AA77-3DDFB170A9EF}" srcOrd="3" destOrd="0" presId="urn:microsoft.com/office/officeart/2009/3/layout/CircleRelationship"/>
    <dgm:cxn modelId="{F61021E3-8AAA-484D-83C2-9C889122DFEB}" type="presParOf" srcId="{6B8C0C98-2F34-4537-8870-12B8CE1B68F3}" destId="{C1AA0E4F-43FA-42BD-BD49-24EC351C8B52}" srcOrd="4" destOrd="0" presId="urn:microsoft.com/office/officeart/2009/3/layout/CircleRelationship"/>
    <dgm:cxn modelId="{8D0D191F-FF10-4E39-BFBB-911CFAB6CE91}" type="presParOf" srcId="{6B8C0C98-2F34-4537-8870-12B8CE1B68F3}" destId="{BBA480D1-4083-41B1-92DA-CA9DB25AB26A}" srcOrd="5" destOrd="0" presId="urn:microsoft.com/office/officeart/2009/3/layout/CircleRelationship"/>
    <dgm:cxn modelId="{211F283D-8E2E-496C-9490-1D2BCA5F0FA3}" type="presParOf" srcId="{6B8C0C98-2F34-4537-8870-12B8CE1B68F3}" destId="{D52CA24E-0614-44FA-A8DC-85DA90F05B52}" srcOrd="6" destOrd="0" presId="urn:microsoft.com/office/officeart/2009/3/layout/CircleRelationship"/>
    <dgm:cxn modelId="{77DA1A88-FC53-4FCC-834F-9FCAE5ADADAB}" type="presParOf" srcId="{6B8C0C98-2F34-4537-8870-12B8CE1B68F3}" destId="{309D3AF0-DE41-4CAA-89D6-8D5AA838EC26}" srcOrd="7" destOrd="0" presId="urn:microsoft.com/office/officeart/2009/3/layout/CircleRelationship"/>
    <dgm:cxn modelId="{AED723D2-EF98-4D16-8B56-13111027C8D1}" type="presParOf" srcId="{6B8C0C98-2F34-4537-8870-12B8CE1B68F3}" destId="{C2601F60-D2CE-4FEF-9488-25934CF5B028}" srcOrd="8" destOrd="0" presId="urn:microsoft.com/office/officeart/2009/3/layout/CircleRelationship"/>
    <dgm:cxn modelId="{1606139D-632C-4385-992E-81CB672ABE99}" type="presParOf" srcId="{C2601F60-D2CE-4FEF-9488-25934CF5B028}" destId="{4073DDC5-E4CC-46E2-977C-00B581268441}" srcOrd="0" destOrd="0" presId="urn:microsoft.com/office/officeart/2009/3/layout/CircleRelationship"/>
    <dgm:cxn modelId="{C674F6B3-8676-4200-A15B-5318D5011AF5}" type="presParOf" srcId="{6B8C0C98-2F34-4537-8870-12B8CE1B68F3}" destId="{D6350E9B-E0B2-4CEE-ADCD-3D827D72FBA5}" srcOrd="9" destOrd="0" presId="urn:microsoft.com/office/officeart/2009/3/layout/CircleRelationship"/>
    <dgm:cxn modelId="{C12E4A32-AAAB-4D48-AF52-31819431FCEF}" type="presParOf" srcId="{D6350E9B-E0B2-4CEE-ADCD-3D827D72FBA5}" destId="{35424B9C-A07D-42AF-9A4E-086FA0733A72}" srcOrd="0" destOrd="0" presId="urn:microsoft.com/office/officeart/2009/3/layout/CircleRelationship"/>
    <dgm:cxn modelId="{0FD29A53-3B9A-490F-B5F7-0CFBAE622BDC}" type="presParOf" srcId="{6B8C0C98-2F34-4537-8870-12B8CE1B68F3}" destId="{2A01D98D-D43E-4D9A-A57F-61A678A75EC7}" srcOrd="10" destOrd="0" presId="urn:microsoft.com/office/officeart/2009/3/layout/CircleRelationship"/>
    <dgm:cxn modelId="{45B509D7-9C9C-41D4-B239-70D0C117C036}" type="presParOf" srcId="{6B8C0C98-2F34-4537-8870-12B8CE1B68F3}" destId="{B1D21D9D-3403-4823-8CE5-D73DFE9188F6}" srcOrd="11" destOrd="0" presId="urn:microsoft.com/office/officeart/2009/3/layout/CircleRelationship"/>
    <dgm:cxn modelId="{3BD8976F-D89A-4FC0-BA11-48CB790A4644}" type="presParOf" srcId="{B1D21D9D-3403-4823-8CE5-D73DFE9188F6}" destId="{7A9A0C7D-8D21-4EF4-978D-17313A6F3EBD}" srcOrd="0" destOrd="0" presId="urn:microsoft.com/office/officeart/2009/3/layout/CircleRelationship"/>
    <dgm:cxn modelId="{F4E8A79F-375F-40CB-960E-8B744897BAEC}" type="presParOf" srcId="{6B8C0C98-2F34-4537-8870-12B8CE1B68F3}" destId="{D79335CB-7CF4-4967-B758-5E18DA747C60}" srcOrd="12" destOrd="0" presId="urn:microsoft.com/office/officeart/2009/3/layout/CircleRelationship"/>
    <dgm:cxn modelId="{22A75813-9E98-40A5-B4F1-8C1CE440D7A9}" type="presParOf" srcId="{D79335CB-7CF4-4967-B758-5E18DA747C60}" destId="{21504F18-D96E-459F-A2C9-54008A1267F8}" srcOrd="0" destOrd="0" presId="urn:microsoft.com/office/officeart/2009/3/layout/CircleRelationship"/>
    <dgm:cxn modelId="{72791D61-B13A-43A1-8C71-6A3114969312}" type="presParOf" srcId="{6B8C0C98-2F34-4537-8870-12B8CE1B68F3}" destId="{FE2FF2F6-D827-4A76-9888-4ED23BC0450A}" srcOrd="13" destOrd="0" presId="urn:microsoft.com/office/officeart/2009/3/layout/CircleRelationship"/>
    <dgm:cxn modelId="{C3EAA9C9-0A2F-4750-9888-EBE5FFE703B4}" type="presParOf" srcId="{FE2FF2F6-D827-4A76-9888-4ED23BC0450A}" destId="{4D4AB189-C6B4-4510-8A93-3D40EADDB2ED}" srcOrd="0" destOrd="0" presId="urn:microsoft.com/office/officeart/2009/3/layout/CircleRelationship"/>
    <dgm:cxn modelId="{FC7E2F24-E2C3-4C89-8056-EF454961DB1F}" type="presParOf" srcId="{6B8C0C98-2F34-4537-8870-12B8CE1B68F3}" destId="{7E192134-5F48-49A5-B528-2A60677412B8}" srcOrd="14" destOrd="0" presId="urn:microsoft.com/office/officeart/2009/3/layout/CircleRelationship"/>
    <dgm:cxn modelId="{F739CBDA-DDEA-4341-B5D7-46FE18980540}" type="presParOf" srcId="{6B8C0C98-2F34-4537-8870-12B8CE1B68F3}" destId="{964EAE7E-949F-4C8D-A789-C4A7C52A28E9}" srcOrd="15" destOrd="0" presId="urn:microsoft.com/office/officeart/2009/3/layout/CircleRelationship"/>
    <dgm:cxn modelId="{20815B56-4729-473B-BE91-194DA0B7F5C9}" type="presParOf" srcId="{964EAE7E-949F-4C8D-A789-C4A7C52A28E9}" destId="{209AD6B9-1410-4711-A6C1-907B8F7BDB7C}" srcOrd="0" destOrd="0" presId="urn:microsoft.com/office/officeart/2009/3/layout/CircleRelationship"/>
    <dgm:cxn modelId="{1D40E514-6F96-4BFC-B62C-83147247EFB8}" type="presParOf" srcId="{6B8C0C98-2F34-4537-8870-12B8CE1B68F3}" destId="{7784BDEF-3993-42DE-BB1E-4876830EF080}" srcOrd="16" destOrd="0" presId="urn:microsoft.com/office/officeart/2009/3/layout/CircleRelationship"/>
    <dgm:cxn modelId="{B8C9C3F6-01F8-4CA9-BA5E-286808353961}" type="presParOf" srcId="{6B8C0C98-2F34-4537-8870-12B8CE1B68F3}" destId="{0B8F12AC-EA96-4263-9A34-BF64C4EB0536}" srcOrd="17" destOrd="0" presId="urn:microsoft.com/office/officeart/2009/3/layout/CircleRelationship"/>
    <dgm:cxn modelId="{EB3A48A3-7524-4548-B828-95CCCC047CFC}" type="presParOf" srcId="{0B8F12AC-EA96-4263-9A34-BF64C4EB0536}" destId="{1E2FFA3E-F14F-41E2-AD73-5B8DD1B76321}"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90A146-1FFB-4A68-98E5-42774C9C7B8F}"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dgm:pt modelId="{4313CBF9-702F-4F6F-8CBF-F5F5EBF68A20}">
      <dgm:prSet phldrT="[Text]" phldr="0" custT="1"/>
      <dgm:spPr>
        <a:blipFill>
          <a:blip xmlns:r="http://schemas.openxmlformats.org/officeDocument/2006/relationships" r:embed="rId1"/>
          <a:stretch>
            <a:fillRect l="-8019" r="-6840" b="-946"/>
          </a:stretch>
        </a:blipFill>
      </dgm:spPr>
      <dgm:t>
        <a:bodyPr/>
        <a:lstStyle/>
        <a:p>
          <a:r>
            <a:rPr lang="el-GR">
              <a:noFill/>
            </a:rPr>
            <a:t> </a:t>
          </a:r>
        </a:p>
      </dgm:t>
    </dgm:pt>
    <dgm:pt modelId="{EBEB4133-BE5C-4D58-82E1-8E5F90E4BD61}" type="parTrans" cxnId="{73233F02-B8A5-4A24-BCF9-90BFC28A6BD8}">
      <dgm:prSet/>
      <dgm:spPr/>
      <dgm:t>
        <a:bodyPr/>
        <a:lstStyle/>
        <a:p>
          <a:endParaRPr lang="en-US" sz="1050" b="1">
            <a:solidFill>
              <a:schemeClr val="tx1"/>
            </a:solidFill>
            <a:latin typeface="Aptos" panose="020B0004020202020204" pitchFamily="34" charset="0"/>
          </a:endParaRPr>
        </a:p>
      </dgm:t>
    </dgm:pt>
    <dgm:pt modelId="{EC09C443-1543-4C8D-B405-DAD5D59EE390}" type="sibTrans" cxnId="{73233F02-B8A5-4A24-BCF9-90BFC28A6BD8}">
      <dgm:prSet/>
      <dgm:spPr/>
      <dgm:t>
        <a:bodyPr/>
        <a:lstStyle/>
        <a:p>
          <a:endParaRPr lang="en-US" sz="1050" b="1">
            <a:solidFill>
              <a:schemeClr val="tx1"/>
            </a:solidFill>
            <a:latin typeface="Aptos" panose="020B0004020202020204" pitchFamily="34" charset="0"/>
          </a:endParaRPr>
        </a:p>
      </dgm:t>
    </dgm:pt>
    <dgm:pt modelId="{9DEDD043-531F-4F4B-95A4-5BECB7AA16A0}">
      <dgm:prSet phldrT="[Text]" phldr="0" custT="1"/>
      <dgm:spPr/>
      <dgm:t>
        <a:bodyPr/>
        <a:lstStyle/>
        <a:p>
          <a:r>
            <a:rPr lang="el-GR" sz="1600" b="1" dirty="0">
              <a:solidFill>
                <a:schemeClr val="tx1"/>
              </a:solidFill>
              <a:latin typeface="Aptos" panose="020B0004020202020204" pitchFamily="34" charset="0"/>
            </a:rPr>
            <a:t>Θεσμικό/ ρυθμιστικό</a:t>
          </a:r>
        </a:p>
        <a:p>
          <a:r>
            <a:rPr lang="el-GR" sz="1600" b="1" dirty="0">
              <a:solidFill>
                <a:schemeClr val="tx1"/>
              </a:solidFill>
              <a:latin typeface="Aptos" panose="020B0004020202020204" pitchFamily="34" charset="0"/>
            </a:rPr>
            <a:t> </a:t>
          </a:r>
          <a:r>
            <a:rPr lang="el-GR" sz="1800" b="1" dirty="0">
              <a:solidFill>
                <a:schemeClr val="tx1"/>
              </a:solidFill>
              <a:latin typeface="Aptos" panose="020B0004020202020204" pitchFamily="34" charset="0"/>
            </a:rPr>
            <a:t>20%</a:t>
          </a:r>
          <a:endParaRPr lang="en-US" sz="1600" b="1" dirty="0">
            <a:solidFill>
              <a:schemeClr val="tx1"/>
            </a:solidFill>
            <a:latin typeface="Aptos" panose="020B0004020202020204" pitchFamily="34" charset="0"/>
          </a:endParaRPr>
        </a:p>
      </dgm:t>
    </dgm:pt>
    <dgm:pt modelId="{08F1320A-A4A9-4E3B-B733-F007CD0044BB}" type="parTrans" cxnId="{9C5B817D-25AB-493E-B6C1-E6F1B81379B1}">
      <dgm:prSet/>
      <dgm:spPr/>
      <dgm:t>
        <a:bodyPr/>
        <a:lstStyle/>
        <a:p>
          <a:endParaRPr lang="en-US" sz="1050" b="1">
            <a:solidFill>
              <a:schemeClr val="tx1"/>
            </a:solidFill>
            <a:latin typeface="Aptos" panose="020B0004020202020204" pitchFamily="34" charset="0"/>
          </a:endParaRPr>
        </a:p>
      </dgm:t>
    </dgm:pt>
    <dgm:pt modelId="{3111E07E-1BB0-436E-A47C-6FF4FC1DC1E4}" type="sibTrans" cxnId="{9C5B817D-25AB-493E-B6C1-E6F1B81379B1}">
      <dgm:prSet/>
      <dgm:spPr/>
      <dgm:t>
        <a:bodyPr/>
        <a:lstStyle/>
        <a:p>
          <a:endParaRPr lang="en-US" sz="1050" b="1">
            <a:solidFill>
              <a:schemeClr val="tx1"/>
            </a:solidFill>
            <a:latin typeface="Aptos" panose="020B0004020202020204" pitchFamily="34" charset="0"/>
          </a:endParaRPr>
        </a:p>
      </dgm:t>
    </dgm:pt>
    <dgm:pt modelId="{B40555B2-ADE7-4F1C-BC22-D9ECEEB75377}">
      <dgm:prSet phldrT="[Text]" phldr="0" custT="1"/>
      <dgm:spPr/>
      <dgm:t>
        <a:bodyPr/>
        <a:lstStyle/>
        <a:p>
          <a:r>
            <a:rPr lang="el-GR" sz="1600" b="1" dirty="0">
              <a:solidFill>
                <a:schemeClr val="tx1"/>
              </a:solidFill>
              <a:latin typeface="Aptos" panose="020B0004020202020204" pitchFamily="34" charset="0"/>
            </a:rPr>
            <a:t>Περιβαλλοντικό ή Τεχνικό </a:t>
          </a:r>
        </a:p>
        <a:p>
          <a:r>
            <a:rPr lang="el-GR" sz="1800" b="1" dirty="0">
              <a:solidFill>
                <a:schemeClr val="tx1"/>
              </a:solidFill>
              <a:latin typeface="Aptos" panose="020B0004020202020204" pitchFamily="34" charset="0"/>
            </a:rPr>
            <a:t>30%</a:t>
          </a:r>
          <a:endParaRPr lang="en-US" sz="1800" b="1" dirty="0">
            <a:solidFill>
              <a:schemeClr val="tx1"/>
            </a:solidFill>
            <a:latin typeface="Aptos" panose="020B0004020202020204" pitchFamily="34" charset="0"/>
          </a:endParaRPr>
        </a:p>
      </dgm:t>
    </dgm:pt>
    <dgm:pt modelId="{E1B681D8-241A-46F0-BF1B-0E95B033AC8E}" type="parTrans" cxnId="{BE7E33CC-85BF-4DEC-9F39-473EA3C940AA}">
      <dgm:prSet/>
      <dgm:spPr/>
      <dgm:t>
        <a:bodyPr/>
        <a:lstStyle/>
        <a:p>
          <a:endParaRPr lang="en-US" sz="1800" b="1">
            <a:solidFill>
              <a:schemeClr val="tx1"/>
            </a:solidFill>
          </a:endParaRPr>
        </a:p>
      </dgm:t>
    </dgm:pt>
    <dgm:pt modelId="{8D69448E-87F9-40F7-9624-CE4F4C3E40E3}" type="sibTrans" cxnId="{BE7E33CC-85BF-4DEC-9F39-473EA3C940AA}">
      <dgm:prSet/>
      <dgm:spPr/>
      <dgm:t>
        <a:bodyPr/>
        <a:lstStyle/>
        <a:p>
          <a:endParaRPr lang="en-US" sz="1800" b="1">
            <a:solidFill>
              <a:schemeClr val="tx1"/>
            </a:solidFill>
          </a:endParaRPr>
        </a:p>
      </dgm:t>
    </dgm:pt>
    <dgm:pt modelId="{8A030103-9075-4820-B284-45E2FEBED6A8}">
      <dgm:prSet phldrT="[Text]" phldr="0" custT="1"/>
      <dgm:spPr/>
      <dgm:t>
        <a:bodyPr/>
        <a:lstStyle/>
        <a:p>
          <a:r>
            <a:rPr lang="el-GR" sz="1600" b="1" dirty="0">
              <a:solidFill>
                <a:schemeClr val="tx1"/>
              </a:solidFill>
              <a:latin typeface="Aptos" panose="020B0004020202020204" pitchFamily="34" charset="0"/>
            </a:rPr>
            <a:t>Οικονομικό</a:t>
          </a:r>
        </a:p>
        <a:p>
          <a:r>
            <a:rPr lang="el-GR" sz="1600" b="1" dirty="0">
              <a:solidFill>
                <a:schemeClr val="tx1"/>
              </a:solidFill>
              <a:latin typeface="Aptos" panose="020B0004020202020204" pitchFamily="34" charset="0"/>
            </a:rPr>
            <a:t> </a:t>
          </a:r>
          <a:r>
            <a:rPr lang="el-GR" sz="1800" b="1" dirty="0">
              <a:solidFill>
                <a:schemeClr val="tx1"/>
              </a:solidFill>
              <a:latin typeface="Aptos" panose="020B0004020202020204" pitchFamily="34" charset="0"/>
            </a:rPr>
            <a:t>25%</a:t>
          </a:r>
          <a:endParaRPr lang="en-US" sz="1600" b="1" dirty="0">
            <a:solidFill>
              <a:schemeClr val="tx1"/>
            </a:solidFill>
            <a:latin typeface="Aptos" panose="020B0004020202020204" pitchFamily="34" charset="0"/>
          </a:endParaRPr>
        </a:p>
      </dgm:t>
    </dgm:pt>
    <dgm:pt modelId="{CEFF7767-085D-49A3-A90A-23250B1BF5DC}" type="parTrans" cxnId="{27BCBE23-A345-4CD1-92AF-07B018BC205D}">
      <dgm:prSet/>
      <dgm:spPr/>
      <dgm:t>
        <a:bodyPr/>
        <a:lstStyle/>
        <a:p>
          <a:endParaRPr lang="en-US" sz="1800" b="1">
            <a:solidFill>
              <a:schemeClr val="tx1"/>
            </a:solidFill>
          </a:endParaRPr>
        </a:p>
      </dgm:t>
    </dgm:pt>
    <dgm:pt modelId="{0DFF9855-A395-4A26-9C18-B45FB64DEC16}" type="sibTrans" cxnId="{27BCBE23-A345-4CD1-92AF-07B018BC205D}">
      <dgm:prSet/>
      <dgm:spPr/>
      <dgm:t>
        <a:bodyPr/>
        <a:lstStyle/>
        <a:p>
          <a:endParaRPr lang="en-US" sz="1800" b="1">
            <a:solidFill>
              <a:schemeClr val="tx1"/>
            </a:solidFill>
          </a:endParaRPr>
        </a:p>
      </dgm:t>
    </dgm:pt>
    <dgm:pt modelId="{E821637D-47A0-49A2-A8B1-FA7C6C2D525C}">
      <dgm:prSet phldrT="[Text]" phldr="0" custT="1"/>
      <dgm:spPr/>
      <dgm:t>
        <a:bodyPr/>
        <a:lstStyle/>
        <a:p>
          <a:r>
            <a:rPr lang="el-GR" sz="1600" b="1" dirty="0">
              <a:solidFill>
                <a:schemeClr val="tx1"/>
              </a:solidFill>
              <a:latin typeface="Aptos" panose="020B0004020202020204" pitchFamily="34" charset="0"/>
            </a:rPr>
            <a:t>Κοινωνικό</a:t>
          </a:r>
        </a:p>
        <a:p>
          <a:r>
            <a:rPr lang="el-GR" sz="1600" b="1" dirty="0">
              <a:solidFill>
                <a:schemeClr val="tx1"/>
              </a:solidFill>
              <a:latin typeface="Aptos" panose="020B0004020202020204" pitchFamily="34" charset="0"/>
            </a:rPr>
            <a:t> </a:t>
          </a:r>
          <a:r>
            <a:rPr lang="el-GR" sz="1800" b="1" dirty="0">
              <a:solidFill>
                <a:schemeClr val="tx1"/>
              </a:solidFill>
              <a:latin typeface="Aptos" panose="020B0004020202020204" pitchFamily="34" charset="0"/>
            </a:rPr>
            <a:t>25%</a:t>
          </a:r>
          <a:endParaRPr lang="en-US" sz="1600" b="1" dirty="0">
            <a:solidFill>
              <a:schemeClr val="tx1"/>
            </a:solidFill>
            <a:latin typeface="Aptos" panose="020B0004020202020204" pitchFamily="34" charset="0"/>
          </a:endParaRPr>
        </a:p>
      </dgm:t>
    </dgm:pt>
    <dgm:pt modelId="{2E8F5575-664B-477B-A6E2-77364D81F7BE}" type="parTrans" cxnId="{A07E9801-EB1E-41B7-B43F-34580E580939}">
      <dgm:prSet/>
      <dgm:spPr/>
      <dgm:t>
        <a:bodyPr/>
        <a:lstStyle/>
        <a:p>
          <a:endParaRPr lang="en-US" sz="1800" b="1">
            <a:solidFill>
              <a:schemeClr val="tx1"/>
            </a:solidFill>
          </a:endParaRPr>
        </a:p>
      </dgm:t>
    </dgm:pt>
    <dgm:pt modelId="{72C56C06-41A1-4085-81E2-4F0B24513547}" type="sibTrans" cxnId="{A07E9801-EB1E-41B7-B43F-34580E580939}">
      <dgm:prSet/>
      <dgm:spPr/>
      <dgm:t>
        <a:bodyPr/>
        <a:lstStyle/>
        <a:p>
          <a:endParaRPr lang="en-US" sz="1800" b="1">
            <a:solidFill>
              <a:schemeClr val="tx1"/>
            </a:solidFill>
          </a:endParaRPr>
        </a:p>
      </dgm:t>
    </dgm:pt>
    <dgm:pt modelId="{6B8C0C98-2F34-4537-8870-12B8CE1B68F3}" type="pres">
      <dgm:prSet presAssocID="{2390A146-1FFB-4A68-98E5-42774C9C7B8F}" presName="Name0" presStyleCnt="0">
        <dgm:presLayoutVars>
          <dgm:chMax val="1"/>
          <dgm:chPref val="1"/>
        </dgm:presLayoutVars>
      </dgm:prSet>
      <dgm:spPr/>
    </dgm:pt>
    <dgm:pt modelId="{F5160E17-F2D8-4FBF-B5DA-3B39769F5820}" type="pres">
      <dgm:prSet presAssocID="{4313CBF9-702F-4F6F-8CBF-F5F5EBF68A20}" presName="Parent" presStyleLbl="node0" presStyleIdx="0" presStyleCnt="1" custScaleX="83621" custScaleY="83617" custLinFactNeighborX="4741" custLinFactNeighborY="46">
        <dgm:presLayoutVars>
          <dgm:chMax val="5"/>
          <dgm:chPref val="5"/>
        </dgm:presLayoutVars>
      </dgm:prSet>
      <dgm:spPr/>
    </dgm:pt>
    <dgm:pt modelId="{81EC4375-F69C-424A-8842-6089271DCDBF}" type="pres">
      <dgm:prSet presAssocID="{4313CBF9-702F-4F6F-8CBF-F5F5EBF68A20}" presName="Accent1" presStyleLbl="node1" presStyleIdx="0" presStyleCnt="17"/>
      <dgm:spPr/>
    </dgm:pt>
    <dgm:pt modelId="{9D752017-0135-4A72-9106-123C570F79F9}" type="pres">
      <dgm:prSet presAssocID="{4313CBF9-702F-4F6F-8CBF-F5F5EBF68A20}" presName="Accent2" presStyleLbl="node1" presStyleIdx="1" presStyleCnt="17"/>
      <dgm:spPr/>
    </dgm:pt>
    <dgm:pt modelId="{BBE26BC8-DFA9-413F-AA77-3DDFB170A9EF}" type="pres">
      <dgm:prSet presAssocID="{4313CBF9-702F-4F6F-8CBF-F5F5EBF68A20}" presName="Accent3" presStyleLbl="node1" presStyleIdx="2" presStyleCnt="17"/>
      <dgm:spPr/>
    </dgm:pt>
    <dgm:pt modelId="{C1AA0E4F-43FA-42BD-BD49-24EC351C8B52}" type="pres">
      <dgm:prSet presAssocID="{4313CBF9-702F-4F6F-8CBF-F5F5EBF68A20}" presName="Accent4" presStyleLbl="node1" presStyleIdx="3" presStyleCnt="17"/>
      <dgm:spPr/>
    </dgm:pt>
    <dgm:pt modelId="{BBA480D1-4083-41B1-92DA-CA9DB25AB26A}" type="pres">
      <dgm:prSet presAssocID="{4313CBF9-702F-4F6F-8CBF-F5F5EBF68A20}" presName="Accent5" presStyleLbl="node1" presStyleIdx="4" presStyleCnt="17"/>
      <dgm:spPr/>
    </dgm:pt>
    <dgm:pt modelId="{D52CA24E-0614-44FA-A8DC-85DA90F05B52}" type="pres">
      <dgm:prSet presAssocID="{4313CBF9-702F-4F6F-8CBF-F5F5EBF68A20}" presName="Accent6" presStyleLbl="node1" presStyleIdx="5" presStyleCnt="17"/>
      <dgm:spPr/>
    </dgm:pt>
    <dgm:pt modelId="{309D3AF0-DE41-4CAA-89D6-8D5AA838EC26}" type="pres">
      <dgm:prSet presAssocID="{9DEDD043-531F-4F4B-95A4-5BECB7AA16A0}" presName="Child1" presStyleLbl="node1" presStyleIdx="6" presStyleCnt="17" custScaleX="135160" custScaleY="135162">
        <dgm:presLayoutVars>
          <dgm:chMax val="0"/>
          <dgm:chPref val="0"/>
        </dgm:presLayoutVars>
      </dgm:prSet>
      <dgm:spPr/>
    </dgm:pt>
    <dgm:pt modelId="{C2601F60-D2CE-4FEF-9488-25934CF5B028}" type="pres">
      <dgm:prSet presAssocID="{9DEDD043-531F-4F4B-95A4-5BECB7AA16A0}" presName="Accent7" presStyleCnt="0"/>
      <dgm:spPr/>
    </dgm:pt>
    <dgm:pt modelId="{4073DDC5-E4CC-46E2-977C-00B581268441}" type="pres">
      <dgm:prSet presAssocID="{9DEDD043-531F-4F4B-95A4-5BECB7AA16A0}" presName="AccentHold1" presStyleLbl="node1" presStyleIdx="7" presStyleCnt="17"/>
      <dgm:spPr/>
    </dgm:pt>
    <dgm:pt modelId="{D6350E9B-E0B2-4CEE-ADCD-3D827D72FBA5}" type="pres">
      <dgm:prSet presAssocID="{9DEDD043-531F-4F4B-95A4-5BECB7AA16A0}" presName="Accent8" presStyleCnt="0"/>
      <dgm:spPr/>
    </dgm:pt>
    <dgm:pt modelId="{35424B9C-A07D-42AF-9A4E-086FA0733A72}" type="pres">
      <dgm:prSet presAssocID="{9DEDD043-531F-4F4B-95A4-5BECB7AA16A0}" presName="AccentHold2" presStyleLbl="node1" presStyleIdx="8" presStyleCnt="17"/>
      <dgm:spPr/>
    </dgm:pt>
    <dgm:pt modelId="{2A01D98D-D43E-4D9A-A57F-61A678A75EC7}" type="pres">
      <dgm:prSet presAssocID="{8A030103-9075-4820-B284-45E2FEBED6A8}" presName="Child2" presStyleLbl="node1" presStyleIdx="9" presStyleCnt="17" custScaleX="138098" custScaleY="138101">
        <dgm:presLayoutVars>
          <dgm:chMax val="0"/>
          <dgm:chPref val="0"/>
        </dgm:presLayoutVars>
      </dgm:prSet>
      <dgm:spPr/>
    </dgm:pt>
    <dgm:pt modelId="{B1D21D9D-3403-4823-8CE5-D73DFE9188F6}" type="pres">
      <dgm:prSet presAssocID="{8A030103-9075-4820-B284-45E2FEBED6A8}" presName="Accent9" presStyleCnt="0"/>
      <dgm:spPr/>
    </dgm:pt>
    <dgm:pt modelId="{7A9A0C7D-8D21-4EF4-978D-17313A6F3EBD}" type="pres">
      <dgm:prSet presAssocID="{8A030103-9075-4820-B284-45E2FEBED6A8}" presName="AccentHold1" presStyleLbl="node1" presStyleIdx="10" presStyleCnt="17"/>
      <dgm:spPr/>
    </dgm:pt>
    <dgm:pt modelId="{D79335CB-7CF4-4967-B758-5E18DA747C60}" type="pres">
      <dgm:prSet presAssocID="{8A030103-9075-4820-B284-45E2FEBED6A8}" presName="Accent10" presStyleCnt="0"/>
      <dgm:spPr/>
    </dgm:pt>
    <dgm:pt modelId="{21504F18-D96E-459F-A2C9-54008A1267F8}" type="pres">
      <dgm:prSet presAssocID="{8A030103-9075-4820-B284-45E2FEBED6A8}" presName="AccentHold2" presStyleLbl="node1" presStyleIdx="11" presStyleCnt="17"/>
      <dgm:spPr/>
    </dgm:pt>
    <dgm:pt modelId="{FE2FF2F6-D827-4A76-9888-4ED23BC0450A}" type="pres">
      <dgm:prSet presAssocID="{8A030103-9075-4820-B284-45E2FEBED6A8}" presName="Accent11" presStyleCnt="0"/>
      <dgm:spPr/>
    </dgm:pt>
    <dgm:pt modelId="{4D4AB189-C6B4-4510-8A93-3D40EADDB2ED}" type="pres">
      <dgm:prSet presAssocID="{8A030103-9075-4820-B284-45E2FEBED6A8}" presName="AccentHold3" presStyleLbl="node1" presStyleIdx="12" presStyleCnt="17"/>
      <dgm:spPr/>
    </dgm:pt>
    <dgm:pt modelId="{7E192134-5F48-49A5-B528-2A60677412B8}" type="pres">
      <dgm:prSet presAssocID="{E821637D-47A0-49A2-A8B1-FA7C6C2D525C}" presName="Child3" presStyleLbl="node1" presStyleIdx="13" presStyleCnt="17" custScaleX="126345" custScaleY="126347">
        <dgm:presLayoutVars>
          <dgm:chMax val="0"/>
          <dgm:chPref val="0"/>
        </dgm:presLayoutVars>
      </dgm:prSet>
      <dgm:spPr/>
    </dgm:pt>
    <dgm:pt modelId="{964EAE7E-949F-4C8D-A789-C4A7C52A28E9}" type="pres">
      <dgm:prSet presAssocID="{E821637D-47A0-49A2-A8B1-FA7C6C2D525C}" presName="Accent12" presStyleCnt="0"/>
      <dgm:spPr/>
    </dgm:pt>
    <dgm:pt modelId="{209AD6B9-1410-4711-A6C1-907B8F7BDB7C}" type="pres">
      <dgm:prSet presAssocID="{E821637D-47A0-49A2-A8B1-FA7C6C2D525C}" presName="AccentHold1" presStyleLbl="node1" presStyleIdx="14" presStyleCnt="17"/>
      <dgm:spPr/>
    </dgm:pt>
    <dgm:pt modelId="{7784BDEF-3993-42DE-BB1E-4876830EF080}" type="pres">
      <dgm:prSet presAssocID="{B40555B2-ADE7-4F1C-BC22-D9ECEEB75377}" presName="Child4" presStyleLbl="node1" presStyleIdx="15" presStyleCnt="17" custScaleX="185110" custScaleY="185113">
        <dgm:presLayoutVars>
          <dgm:chMax val="0"/>
          <dgm:chPref val="0"/>
        </dgm:presLayoutVars>
      </dgm:prSet>
      <dgm:spPr/>
    </dgm:pt>
    <dgm:pt modelId="{0B8F12AC-EA96-4263-9A34-BF64C4EB0536}" type="pres">
      <dgm:prSet presAssocID="{B40555B2-ADE7-4F1C-BC22-D9ECEEB75377}" presName="Accent13" presStyleCnt="0"/>
      <dgm:spPr/>
    </dgm:pt>
    <dgm:pt modelId="{1E2FFA3E-F14F-41E2-AD73-5B8DD1B76321}" type="pres">
      <dgm:prSet presAssocID="{B40555B2-ADE7-4F1C-BC22-D9ECEEB75377}" presName="AccentHold1" presStyleLbl="node1" presStyleIdx="16" presStyleCnt="17"/>
      <dgm:spPr/>
    </dgm:pt>
  </dgm:ptLst>
  <dgm:cxnLst>
    <dgm:cxn modelId="{A07E9801-EB1E-41B7-B43F-34580E580939}" srcId="{4313CBF9-702F-4F6F-8CBF-F5F5EBF68A20}" destId="{E821637D-47A0-49A2-A8B1-FA7C6C2D525C}" srcOrd="2" destOrd="0" parTransId="{2E8F5575-664B-477B-A6E2-77364D81F7BE}" sibTransId="{72C56C06-41A1-4085-81E2-4F0B24513547}"/>
    <dgm:cxn modelId="{73233F02-B8A5-4A24-BCF9-90BFC28A6BD8}" srcId="{2390A146-1FFB-4A68-98E5-42774C9C7B8F}" destId="{4313CBF9-702F-4F6F-8CBF-F5F5EBF68A20}" srcOrd="0" destOrd="0" parTransId="{EBEB4133-BE5C-4D58-82E1-8E5F90E4BD61}" sibTransId="{EC09C443-1543-4C8D-B405-DAD5D59EE390}"/>
    <dgm:cxn modelId="{1321F402-25F5-41B8-BDC3-87238F6E6E11}" type="presOf" srcId="{8A030103-9075-4820-B284-45E2FEBED6A8}" destId="{2A01D98D-D43E-4D9A-A57F-61A678A75EC7}" srcOrd="0" destOrd="0" presId="urn:microsoft.com/office/officeart/2009/3/layout/CircleRelationship"/>
    <dgm:cxn modelId="{27BCBE23-A345-4CD1-92AF-07B018BC205D}" srcId="{4313CBF9-702F-4F6F-8CBF-F5F5EBF68A20}" destId="{8A030103-9075-4820-B284-45E2FEBED6A8}" srcOrd="1" destOrd="0" parTransId="{CEFF7767-085D-49A3-A90A-23250B1BF5DC}" sibTransId="{0DFF9855-A395-4A26-9C18-B45FB64DEC16}"/>
    <dgm:cxn modelId="{1D4C4553-AB55-4258-9622-F92BCD3CAFE5}" type="presOf" srcId="{4313CBF9-702F-4F6F-8CBF-F5F5EBF68A20}" destId="{F5160E17-F2D8-4FBF-B5DA-3B39769F5820}" srcOrd="0" destOrd="0" presId="urn:microsoft.com/office/officeart/2009/3/layout/CircleRelationship"/>
    <dgm:cxn modelId="{9C5B817D-25AB-493E-B6C1-E6F1B81379B1}" srcId="{4313CBF9-702F-4F6F-8CBF-F5F5EBF68A20}" destId="{9DEDD043-531F-4F4B-95A4-5BECB7AA16A0}" srcOrd="0" destOrd="0" parTransId="{08F1320A-A4A9-4E3B-B733-F007CD0044BB}" sibTransId="{3111E07E-1BB0-436E-A47C-6FF4FC1DC1E4}"/>
    <dgm:cxn modelId="{DFC4EA8F-EECB-44DA-8DFE-66845DA7D274}" type="presOf" srcId="{2390A146-1FFB-4A68-98E5-42774C9C7B8F}" destId="{6B8C0C98-2F34-4537-8870-12B8CE1B68F3}" srcOrd="0" destOrd="0" presId="urn:microsoft.com/office/officeart/2009/3/layout/CircleRelationship"/>
    <dgm:cxn modelId="{D001C890-21AE-4ACE-A29B-62AA92B3641A}" type="presOf" srcId="{9DEDD043-531F-4F4B-95A4-5BECB7AA16A0}" destId="{309D3AF0-DE41-4CAA-89D6-8D5AA838EC26}" srcOrd="0" destOrd="0" presId="urn:microsoft.com/office/officeart/2009/3/layout/CircleRelationship"/>
    <dgm:cxn modelId="{74DD74A6-5EF6-4925-9689-57400006EFBD}" type="presOf" srcId="{B40555B2-ADE7-4F1C-BC22-D9ECEEB75377}" destId="{7784BDEF-3993-42DE-BB1E-4876830EF080}" srcOrd="0" destOrd="0" presId="urn:microsoft.com/office/officeart/2009/3/layout/CircleRelationship"/>
    <dgm:cxn modelId="{1C3313B0-63CA-4DC4-B4C7-3E8FDD0795DA}" type="presOf" srcId="{E821637D-47A0-49A2-A8B1-FA7C6C2D525C}" destId="{7E192134-5F48-49A5-B528-2A60677412B8}" srcOrd="0" destOrd="0" presId="urn:microsoft.com/office/officeart/2009/3/layout/CircleRelationship"/>
    <dgm:cxn modelId="{BE7E33CC-85BF-4DEC-9F39-473EA3C940AA}" srcId="{4313CBF9-702F-4F6F-8CBF-F5F5EBF68A20}" destId="{B40555B2-ADE7-4F1C-BC22-D9ECEEB75377}" srcOrd="3" destOrd="0" parTransId="{E1B681D8-241A-46F0-BF1B-0E95B033AC8E}" sibTransId="{8D69448E-87F9-40F7-9624-CE4F4C3E40E3}"/>
    <dgm:cxn modelId="{AF725728-AA0E-4858-A9DE-1FB7D1325FDA}" type="presParOf" srcId="{6B8C0C98-2F34-4537-8870-12B8CE1B68F3}" destId="{F5160E17-F2D8-4FBF-B5DA-3B39769F5820}" srcOrd="0" destOrd="0" presId="urn:microsoft.com/office/officeart/2009/3/layout/CircleRelationship"/>
    <dgm:cxn modelId="{E65C8271-C346-4FEF-9026-AE81E1C95A95}" type="presParOf" srcId="{6B8C0C98-2F34-4537-8870-12B8CE1B68F3}" destId="{81EC4375-F69C-424A-8842-6089271DCDBF}" srcOrd="1" destOrd="0" presId="urn:microsoft.com/office/officeart/2009/3/layout/CircleRelationship"/>
    <dgm:cxn modelId="{F97029CB-8358-4EF5-B250-18AB21D2D4C7}" type="presParOf" srcId="{6B8C0C98-2F34-4537-8870-12B8CE1B68F3}" destId="{9D752017-0135-4A72-9106-123C570F79F9}" srcOrd="2" destOrd="0" presId="urn:microsoft.com/office/officeart/2009/3/layout/CircleRelationship"/>
    <dgm:cxn modelId="{8B8782ED-BB22-43C0-B54A-61113E7E1B10}" type="presParOf" srcId="{6B8C0C98-2F34-4537-8870-12B8CE1B68F3}" destId="{BBE26BC8-DFA9-413F-AA77-3DDFB170A9EF}" srcOrd="3" destOrd="0" presId="urn:microsoft.com/office/officeart/2009/3/layout/CircleRelationship"/>
    <dgm:cxn modelId="{F61021E3-8AAA-484D-83C2-9C889122DFEB}" type="presParOf" srcId="{6B8C0C98-2F34-4537-8870-12B8CE1B68F3}" destId="{C1AA0E4F-43FA-42BD-BD49-24EC351C8B52}" srcOrd="4" destOrd="0" presId="urn:microsoft.com/office/officeart/2009/3/layout/CircleRelationship"/>
    <dgm:cxn modelId="{8D0D191F-FF10-4E39-BFBB-911CFAB6CE91}" type="presParOf" srcId="{6B8C0C98-2F34-4537-8870-12B8CE1B68F3}" destId="{BBA480D1-4083-41B1-92DA-CA9DB25AB26A}" srcOrd="5" destOrd="0" presId="urn:microsoft.com/office/officeart/2009/3/layout/CircleRelationship"/>
    <dgm:cxn modelId="{211F283D-8E2E-496C-9490-1D2BCA5F0FA3}" type="presParOf" srcId="{6B8C0C98-2F34-4537-8870-12B8CE1B68F3}" destId="{D52CA24E-0614-44FA-A8DC-85DA90F05B52}" srcOrd="6" destOrd="0" presId="urn:microsoft.com/office/officeart/2009/3/layout/CircleRelationship"/>
    <dgm:cxn modelId="{77DA1A88-FC53-4FCC-834F-9FCAE5ADADAB}" type="presParOf" srcId="{6B8C0C98-2F34-4537-8870-12B8CE1B68F3}" destId="{309D3AF0-DE41-4CAA-89D6-8D5AA838EC26}" srcOrd="7" destOrd="0" presId="urn:microsoft.com/office/officeart/2009/3/layout/CircleRelationship"/>
    <dgm:cxn modelId="{AED723D2-EF98-4D16-8B56-13111027C8D1}" type="presParOf" srcId="{6B8C0C98-2F34-4537-8870-12B8CE1B68F3}" destId="{C2601F60-D2CE-4FEF-9488-25934CF5B028}" srcOrd="8" destOrd="0" presId="urn:microsoft.com/office/officeart/2009/3/layout/CircleRelationship"/>
    <dgm:cxn modelId="{1606139D-632C-4385-992E-81CB672ABE99}" type="presParOf" srcId="{C2601F60-D2CE-4FEF-9488-25934CF5B028}" destId="{4073DDC5-E4CC-46E2-977C-00B581268441}" srcOrd="0" destOrd="0" presId="urn:microsoft.com/office/officeart/2009/3/layout/CircleRelationship"/>
    <dgm:cxn modelId="{C674F6B3-8676-4200-A15B-5318D5011AF5}" type="presParOf" srcId="{6B8C0C98-2F34-4537-8870-12B8CE1B68F3}" destId="{D6350E9B-E0B2-4CEE-ADCD-3D827D72FBA5}" srcOrd="9" destOrd="0" presId="urn:microsoft.com/office/officeart/2009/3/layout/CircleRelationship"/>
    <dgm:cxn modelId="{C12E4A32-AAAB-4D48-AF52-31819431FCEF}" type="presParOf" srcId="{D6350E9B-E0B2-4CEE-ADCD-3D827D72FBA5}" destId="{35424B9C-A07D-42AF-9A4E-086FA0733A72}" srcOrd="0" destOrd="0" presId="urn:microsoft.com/office/officeart/2009/3/layout/CircleRelationship"/>
    <dgm:cxn modelId="{0FD29A53-3B9A-490F-B5F7-0CFBAE622BDC}" type="presParOf" srcId="{6B8C0C98-2F34-4537-8870-12B8CE1B68F3}" destId="{2A01D98D-D43E-4D9A-A57F-61A678A75EC7}" srcOrd="10" destOrd="0" presId="urn:microsoft.com/office/officeart/2009/3/layout/CircleRelationship"/>
    <dgm:cxn modelId="{45B509D7-9C9C-41D4-B239-70D0C117C036}" type="presParOf" srcId="{6B8C0C98-2F34-4537-8870-12B8CE1B68F3}" destId="{B1D21D9D-3403-4823-8CE5-D73DFE9188F6}" srcOrd="11" destOrd="0" presId="urn:microsoft.com/office/officeart/2009/3/layout/CircleRelationship"/>
    <dgm:cxn modelId="{3BD8976F-D89A-4FC0-BA11-48CB790A4644}" type="presParOf" srcId="{B1D21D9D-3403-4823-8CE5-D73DFE9188F6}" destId="{7A9A0C7D-8D21-4EF4-978D-17313A6F3EBD}" srcOrd="0" destOrd="0" presId="urn:microsoft.com/office/officeart/2009/3/layout/CircleRelationship"/>
    <dgm:cxn modelId="{F4E8A79F-375F-40CB-960E-8B744897BAEC}" type="presParOf" srcId="{6B8C0C98-2F34-4537-8870-12B8CE1B68F3}" destId="{D79335CB-7CF4-4967-B758-5E18DA747C60}" srcOrd="12" destOrd="0" presId="urn:microsoft.com/office/officeart/2009/3/layout/CircleRelationship"/>
    <dgm:cxn modelId="{22A75813-9E98-40A5-B4F1-8C1CE440D7A9}" type="presParOf" srcId="{D79335CB-7CF4-4967-B758-5E18DA747C60}" destId="{21504F18-D96E-459F-A2C9-54008A1267F8}" srcOrd="0" destOrd="0" presId="urn:microsoft.com/office/officeart/2009/3/layout/CircleRelationship"/>
    <dgm:cxn modelId="{72791D61-B13A-43A1-8C71-6A3114969312}" type="presParOf" srcId="{6B8C0C98-2F34-4537-8870-12B8CE1B68F3}" destId="{FE2FF2F6-D827-4A76-9888-4ED23BC0450A}" srcOrd="13" destOrd="0" presId="urn:microsoft.com/office/officeart/2009/3/layout/CircleRelationship"/>
    <dgm:cxn modelId="{C3EAA9C9-0A2F-4750-9888-EBE5FFE703B4}" type="presParOf" srcId="{FE2FF2F6-D827-4A76-9888-4ED23BC0450A}" destId="{4D4AB189-C6B4-4510-8A93-3D40EADDB2ED}" srcOrd="0" destOrd="0" presId="urn:microsoft.com/office/officeart/2009/3/layout/CircleRelationship"/>
    <dgm:cxn modelId="{FC7E2F24-E2C3-4C89-8056-EF454961DB1F}" type="presParOf" srcId="{6B8C0C98-2F34-4537-8870-12B8CE1B68F3}" destId="{7E192134-5F48-49A5-B528-2A60677412B8}" srcOrd="14" destOrd="0" presId="urn:microsoft.com/office/officeart/2009/3/layout/CircleRelationship"/>
    <dgm:cxn modelId="{F739CBDA-DDEA-4341-B5D7-46FE18980540}" type="presParOf" srcId="{6B8C0C98-2F34-4537-8870-12B8CE1B68F3}" destId="{964EAE7E-949F-4C8D-A789-C4A7C52A28E9}" srcOrd="15" destOrd="0" presId="urn:microsoft.com/office/officeart/2009/3/layout/CircleRelationship"/>
    <dgm:cxn modelId="{20815B56-4729-473B-BE91-194DA0B7F5C9}" type="presParOf" srcId="{964EAE7E-949F-4C8D-A789-C4A7C52A28E9}" destId="{209AD6B9-1410-4711-A6C1-907B8F7BDB7C}" srcOrd="0" destOrd="0" presId="urn:microsoft.com/office/officeart/2009/3/layout/CircleRelationship"/>
    <dgm:cxn modelId="{1D40E514-6F96-4BFC-B62C-83147247EFB8}" type="presParOf" srcId="{6B8C0C98-2F34-4537-8870-12B8CE1B68F3}" destId="{7784BDEF-3993-42DE-BB1E-4876830EF080}" srcOrd="16" destOrd="0" presId="urn:microsoft.com/office/officeart/2009/3/layout/CircleRelationship"/>
    <dgm:cxn modelId="{B8C9C3F6-01F8-4CA9-BA5E-286808353961}" type="presParOf" srcId="{6B8C0C98-2F34-4537-8870-12B8CE1B68F3}" destId="{0B8F12AC-EA96-4263-9A34-BF64C4EB0536}" srcOrd="17" destOrd="0" presId="urn:microsoft.com/office/officeart/2009/3/layout/CircleRelationship"/>
    <dgm:cxn modelId="{EB3A48A3-7524-4548-B828-95CCCC047CFC}" type="presParOf" srcId="{0B8F12AC-EA96-4263-9A34-BF64C4EB0536}" destId="{1E2FFA3E-F14F-41E2-AD73-5B8DD1B76321}"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FCDA13-FDD6-4E0A-A6BA-1F38082463B7}"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en-US"/>
        </a:p>
      </dgm:t>
    </dgm:pt>
    <dgm:pt modelId="{025EF219-DDF2-427F-AA8B-39F761F2F7E5}">
      <dgm:prSet phldrT="[Text]" phldr="0" custT="1"/>
      <dgm:spPr/>
      <dgm:t>
        <a:bodyPr/>
        <a:lstStyle/>
        <a:p>
          <a:r>
            <a:rPr lang="el-GR" sz="1400" b="1">
              <a:solidFill>
                <a:schemeClr val="tx1"/>
              </a:solidFill>
              <a:latin typeface="Aptos" panose="020B0004020202020204" pitchFamily="34" charset="0"/>
            </a:rPr>
            <a:t>Πιθανές επιλογές</a:t>
          </a:r>
          <a:endParaRPr lang="en-US" sz="1400" b="1" dirty="0">
            <a:solidFill>
              <a:schemeClr val="tx1"/>
            </a:solidFill>
            <a:latin typeface="Aptos" panose="020B0004020202020204" pitchFamily="34" charset="0"/>
          </a:endParaRPr>
        </a:p>
      </dgm:t>
    </dgm:pt>
    <dgm:pt modelId="{C4306F91-CD89-4AA8-ADDE-C203B3F2A517}" type="parTrans" cxnId="{CEF9B762-E548-438B-A8C2-F830991FF6E6}">
      <dgm:prSet/>
      <dgm:spPr/>
      <dgm:t>
        <a:bodyPr/>
        <a:lstStyle/>
        <a:p>
          <a:endParaRPr lang="en-US" sz="900" b="1">
            <a:solidFill>
              <a:schemeClr val="tx1"/>
            </a:solidFill>
            <a:latin typeface="Aptos" panose="020B0004020202020204" pitchFamily="34" charset="0"/>
          </a:endParaRPr>
        </a:p>
      </dgm:t>
    </dgm:pt>
    <dgm:pt modelId="{5A728348-F19A-4971-A787-EE2701DDEB6D}" type="sibTrans" cxnId="{CEF9B762-E548-438B-A8C2-F830991FF6E6}">
      <dgm:prSet/>
      <dgm:spPr/>
      <dgm:t>
        <a:bodyPr/>
        <a:lstStyle/>
        <a:p>
          <a:endParaRPr lang="en-US" sz="900" b="1">
            <a:solidFill>
              <a:schemeClr val="tx1"/>
            </a:solidFill>
            <a:latin typeface="Aptos" panose="020B0004020202020204" pitchFamily="34" charset="0"/>
          </a:endParaRPr>
        </a:p>
      </dgm:t>
    </dgm:pt>
    <dgm:pt modelId="{977020EB-1504-4FA2-BF8B-7D1CB5C54007}">
      <dgm:prSet phldrT="[Text]" phldr="0" custT="1"/>
      <dgm:spPr/>
      <dgm:t>
        <a:bodyPr/>
        <a:lstStyle/>
        <a:p>
          <a:r>
            <a:rPr lang="el-GR" sz="1400" b="1" dirty="0">
              <a:solidFill>
                <a:schemeClr val="tx1"/>
              </a:solidFill>
              <a:latin typeface="Aptos" panose="020B0004020202020204" pitchFamily="34" charset="0"/>
            </a:rPr>
            <a:t>Κριτήρια &amp; συντελεστές</a:t>
          </a:r>
          <a:endParaRPr lang="en-US" sz="1400" b="1" dirty="0">
            <a:solidFill>
              <a:schemeClr val="tx1"/>
            </a:solidFill>
            <a:latin typeface="Aptos" panose="020B0004020202020204" pitchFamily="34" charset="0"/>
          </a:endParaRPr>
        </a:p>
      </dgm:t>
    </dgm:pt>
    <dgm:pt modelId="{10BF0A79-D571-4800-BEC8-C8873E0C3C8F}" type="parTrans" cxnId="{06A24ABA-D397-4026-BDD5-F03D9802B01A}">
      <dgm:prSet/>
      <dgm:spPr/>
      <dgm:t>
        <a:bodyPr/>
        <a:lstStyle/>
        <a:p>
          <a:endParaRPr lang="en-US" sz="900" b="1">
            <a:solidFill>
              <a:schemeClr val="tx1"/>
            </a:solidFill>
            <a:latin typeface="Aptos" panose="020B0004020202020204" pitchFamily="34" charset="0"/>
          </a:endParaRPr>
        </a:p>
      </dgm:t>
    </dgm:pt>
    <dgm:pt modelId="{14D0C770-7792-48D0-8A30-4F3522849F36}" type="sibTrans" cxnId="{06A24ABA-D397-4026-BDD5-F03D9802B01A}">
      <dgm:prSet/>
      <dgm:spPr/>
      <dgm:t>
        <a:bodyPr/>
        <a:lstStyle/>
        <a:p>
          <a:endParaRPr lang="en-US" sz="900" b="1">
            <a:solidFill>
              <a:schemeClr val="tx1"/>
            </a:solidFill>
            <a:latin typeface="Aptos" panose="020B0004020202020204" pitchFamily="34" charset="0"/>
          </a:endParaRPr>
        </a:p>
      </dgm:t>
    </dgm:pt>
    <dgm:pt modelId="{D66D1B28-3379-4D65-929C-81256D08B2D8}">
      <dgm:prSet phldrT="[Text]" phldr="0" custT="1"/>
      <dgm:spPr/>
      <dgm:t>
        <a:bodyPr/>
        <a:lstStyle/>
        <a:p>
          <a:r>
            <a:rPr lang="el-GR" sz="1400" b="1" dirty="0">
              <a:solidFill>
                <a:schemeClr val="tx1"/>
              </a:solidFill>
              <a:latin typeface="Aptos" panose="020B0004020202020204" pitchFamily="34" charset="0"/>
            </a:rPr>
            <a:t>Υφιστάμενη κατάσταση </a:t>
          </a:r>
          <a:r>
            <a:rPr lang="el-GR" sz="1050" b="1" dirty="0">
              <a:solidFill>
                <a:schemeClr val="tx1"/>
              </a:solidFill>
              <a:latin typeface="Aptos" panose="020B0004020202020204" pitchFamily="34" charset="0"/>
            </a:rPr>
            <a:t>(για πιθανές επιλογές &amp; βαθμολογία 1-5 κριτηρίου)</a:t>
          </a:r>
          <a:endParaRPr lang="en-US" sz="1050" b="1" dirty="0">
            <a:solidFill>
              <a:schemeClr val="tx1"/>
            </a:solidFill>
            <a:latin typeface="Aptos" panose="020B0004020202020204" pitchFamily="34" charset="0"/>
          </a:endParaRPr>
        </a:p>
      </dgm:t>
    </dgm:pt>
    <dgm:pt modelId="{06BFAAA9-6AEE-4B5F-8E8B-989D7445966A}" type="parTrans" cxnId="{FCBCA53C-F6C1-4B03-8B30-6808F96D7223}">
      <dgm:prSet/>
      <dgm:spPr/>
      <dgm:t>
        <a:bodyPr/>
        <a:lstStyle/>
        <a:p>
          <a:endParaRPr lang="en-US" sz="900" b="1">
            <a:solidFill>
              <a:schemeClr val="tx1"/>
            </a:solidFill>
            <a:latin typeface="Aptos" panose="020B0004020202020204" pitchFamily="34" charset="0"/>
          </a:endParaRPr>
        </a:p>
      </dgm:t>
    </dgm:pt>
    <dgm:pt modelId="{9C10AC81-5E39-41D1-8812-4445A367318D}" type="sibTrans" cxnId="{FCBCA53C-F6C1-4B03-8B30-6808F96D7223}">
      <dgm:prSet/>
      <dgm:spPr/>
      <dgm:t>
        <a:bodyPr/>
        <a:lstStyle/>
        <a:p>
          <a:endParaRPr lang="en-US" sz="900" b="1">
            <a:solidFill>
              <a:schemeClr val="tx1"/>
            </a:solidFill>
            <a:latin typeface="Aptos" panose="020B0004020202020204" pitchFamily="34" charset="0"/>
          </a:endParaRPr>
        </a:p>
      </dgm:t>
    </dgm:pt>
    <dgm:pt modelId="{C5E62528-7B40-4740-9755-887BFC14AC0A}">
      <dgm:prSet phldrT="[Text]" phldr="0" custT="1"/>
      <dgm:spPr/>
      <dgm:t>
        <a:bodyPr/>
        <a:lstStyle/>
        <a:p>
          <a:r>
            <a:rPr lang="el-GR" sz="1400" b="1">
              <a:solidFill>
                <a:schemeClr val="tx1"/>
              </a:solidFill>
              <a:latin typeface="Aptos" panose="020B0004020202020204" pitchFamily="34" charset="0"/>
            </a:rPr>
            <a:t> </a:t>
          </a:r>
          <a:endParaRPr lang="en-US" sz="1400" b="1" dirty="0">
            <a:solidFill>
              <a:schemeClr val="tx1"/>
            </a:solidFill>
            <a:latin typeface="Aptos" panose="020B0004020202020204" pitchFamily="34" charset="0"/>
          </a:endParaRPr>
        </a:p>
      </dgm:t>
    </dgm:pt>
    <dgm:pt modelId="{0A6891AC-A7D5-4BF9-8A16-1D7487CE9534}" type="parTrans" cxnId="{660D2A6A-75CB-49D9-8255-026A2C5FD4F3}">
      <dgm:prSet/>
      <dgm:spPr/>
      <dgm:t>
        <a:bodyPr/>
        <a:lstStyle/>
        <a:p>
          <a:endParaRPr lang="en-US" sz="900" b="1">
            <a:solidFill>
              <a:schemeClr val="tx1"/>
            </a:solidFill>
            <a:latin typeface="Aptos" panose="020B0004020202020204" pitchFamily="34" charset="0"/>
          </a:endParaRPr>
        </a:p>
      </dgm:t>
    </dgm:pt>
    <dgm:pt modelId="{B45C82F9-F0EF-4DB1-9972-C66B44D4B8CE}" type="sibTrans" cxnId="{660D2A6A-75CB-49D9-8255-026A2C5FD4F3}">
      <dgm:prSet/>
      <dgm:spPr/>
      <dgm:t>
        <a:bodyPr/>
        <a:lstStyle/>
        <a:p>
          <a:endParaRPr lang="en-US" sz="900" b="1">
            <a:solidFill>
              <a:schemeClr val="tx1"/>
            </a:solidFill>
            <a:latin typeface="Aptos" panose="020B0004020202020204" pitchFamily="34" charset="0"/>
          </a:endParaRPr>
        </a:p>
      </dgm:t>
    </dgm:pt>
    <dgm:pt modelId="{A6206019-2CC3-4FB6-9F7D-0FF9DA7F8539}" type="pres">
      <dgm:prSet presAssocID="{6CFCDA13-FDD6-4E0A-A6BA-1F38082463B7}" presName="Name0" presStyleCnt="0">
        <dgm:presLayoutVars>
          <dgm:chMax val="4"/>
          <dgm:resizeHandles val="exact"/>
        </dgm:presLayoutVars>
      </dgm:prSet>
      <dgm:spPr/>
    </dgm:pt>
    <dgm:pt modelId="{18028AAC-81A8-4CE2-AF7E-A2C35E13DA8F}" type="pres">
      <dgm:prSet presAssocID="{6CFCDA13-FDD6-4E0A-A6BA-1F38082463B7}" presName="ellipse" presStyleLbl="trBgShp" presStyleIdx="0" presStyleCnt="1"/>
      <dgm:spPr/>
    </dgm:pt>
    <dgm:pt modelId="{C5A61D5E-3AE0-4202-A783-157D6E49DD91}" type="pres">
      <dgm:prSet presAssocID="{6CFCDA13-FDD6-4E0A-A6BA-1F38082463B7}" presName="arrow1" presStyleLbl="fgShp" presStyleIdx="0" presStyleCnt="1"/>
      <dgm:spPr/>
    </dgm:pt>
    <dgm:pt modelId="{EDFE309E-588D-4479-8D0B-B6B8F7998BED}" type="pres">
      <dgm:prSet presAssocID="{6CFCDA13-FDD6-4E0A-A6BA-1F38082463B7}" presName="rectangle" presStyleLbl="revTx" presStyleIdx="0" presStyleCnt="1">
        <dgm:presLayoutVars>
          <dgm:bulletEnabled val="1"/>
        </dgm:presLayoutVars>
      </dgm:prSet>
      <dgm:spPr/>
    </dgm:pt>
    <dgm:pt modelId="{5F18D143-7835-4624-8138-8050EF07395C}" type="pres">
      <dgm:prSet presAssocID="{977020EB-1504-4FA2-BF8B-7D1CB5C54007}" presName="item1" presStyleLbl="node1" presStyleIdx="0" presStyleCnt="3">
        <dgm:presLayoutVars>
          <dgm:bulletEnabled val="1"/>
        </dgm:presLayoutVars>
      </dgm:prSet>
      <dgm:spPr/>
    </dgm:pt>
    <dgm:pt modelId="{54003142-EE60-429F-8861-BA307AE8C9ED}" type="pres">
      <dgm:prSet presAssocID="{D66D1B28-3379-4D65-929C-81256D08B2D8}" presName="item2" presStyleLbl="node1" presStyleIdx="1" presStyleCnt="3">
        <dgm:presLayoutVars>
          <dgm:bulletEnabled val="1"/>
        </dgm:presLayoutVars>
      </dgm:prSet>
      <dgm:spPr/>
    </dgm:pt>
    <dgm:pt modelId="{DA419614-B526-4D3C-BF0A-1751A887E654}" type="pres">
      <dgm:prSet presAssocID="{C5E62528-7B40-4740-9755-887BFC14AC0A}" presName="item3" presStyleLbl="node1" presStyleIdx="2" presStyleCnt="3">
        <dgm:presLayoutVars>
          <dgm:bulletEnabled val="1"/>
        </dgm:presLayoutVars>
      </dgm:prSet>
      <dgm:spPr/>
    </dgm:pt>
    <dgm:pt modelId="{F5A1A25F-F0F8-4DF3-8E9E-F8F9E35587A2}" type="pres">
      <dgm:prSet presAssocID="{6CFCDA13-FDD6-4E0A-A6BA-1F38082463B7}" presName="funnel" presStyleLbl="trAlignAcc1" presStyleIdx="0" presStyleCnt="1"/>
      <dgm:spPr/>
    </dgm:pt>
  </dgm:ptLst>
  <dgm:cxnLst>
    <dgm:cxn modelId="{27BD281A-82D2-45A1-8321-D30CB8C13AB3}" type="presOf" srcId="{025EF219-DDF2-427F-AA8B-39F761F2F7E5}" destId="{DA419614-B526-4D3C-BF0A-1751A887E654}" srcOrd="0" destOrd="0" presId="urn:microsoft.com/office/officeart/2005/8/layout/funnel1"/>
    <dgm:cxn modelId="{FCBCA53C-F6C1-4B03-8B30-6808F96D7223}" srcId="{6CFCDA13-FDD6-4E0A-A6BA-1F38082463B7}" destId="{D66D1B28-3379-4D65-929C-81256D08B2D8}" srcOrd="2" destOrd="0" parTransId="{06BFAAA9-6AEE-4B5F-8E8B-989D7445966A}" sibTransId="{9C10AC81-5E39-41D1-8812-4445A367318D}"/>
    <dgm:cxn modelId="{CEF9B762-E548-438B-A8C2-F830991FF6E6}" srcId="{6CFCDA13-FDD6-4E0A-A6BA-1F38082463B7}" destId="{025EF219-DDF2-427F-AA8B-39F761F2F7E5}" srcOrd="0" destOrd="0" parTransId="{C4306F91-CD89-4AA8-ADDE-C203B3F2A517}" sibTransId="{5A728348-F19A-4971-A787-EE2701DDEB6D}"/>
    <dgm:cxn modelId="{660D2A6A-75CB-49D9-8255-026A2C5FD4F3}" srcId="{6CFCDA13-FDD6-4E0A-A6BA-1F38082463B7}" destId="{C5E62528-7B40-4740-9755-887BFC14AC0A}" srcOrd="3" destOrd="0" parTransId="{0A6891AC-A7D5-4BF9-8A16-1D7487CE9534}" sibTransId="{B45C82F9-F0EF-4DB1-9972-C66B44D4B8CE}"/>
    <dgm:cxn modelId="{C65BB17F-4183-4E4B-A83F-01961B3CD4CB}" type="presOf" srcId="{977020EB-1504-4FA2-BF8B-7D1CB5C54007}" destId="{54003142-EE60-429F-8861-BA307AE8C9ED}" srcOrd="0" destOrd="0" presId="urn:microsoft.com/office/officeart/2005/8/layout/funnel1"/>
    <dgm:cxn modelId="{59C6428B-CD98-48C5-9B12-72A343256718}" type="presOf" srcId="{C5E62528-7B40-4740-9755-887BFC14AC0A}" destId="{EDFE309E-588D-4479-8D0B-B6B8F7998BED}" srcOrd="0" destOrd="0" presId="urn:microsoft.com/office/officeart/2005/8/layout/funnel1"/>
    <dgm:cxn modelId="{A698549A-7EB5-46D5-A4BA-63CC68575525}" type="presOf" srcId="{D66D1B28-3379-4D65-929C-81256D08B2D8}" destId="{5F18D143-7835-4624-8138-8050EF07395C}" srcOrd="0" destOrd="0" presId="urn:microsoft.com/office/officeart/2005/8/layout/funnel1"/>
    <dgm:cxn modelId="{06A24ABA-D397-4026-BDD5-F03D9802B01A}" srcId="{6CFCDA13-FDD6-4E0A-A6BA-1F38082463B7}" destId="{977020EB-1504-4FA2-BF8B-7D1CB5C54007}" srcOrd="1" destOrd="0" parTransId="{10BF0A79-D571-4800-BEC8-C8873E0C3C8F}" sibTransId="{14D0C770-7792-48D0-8A30-4F3522849F36}"/>
    <dgm:cxn modelId="{6A40BEC7-409B-4A40-B42E-C40EC89A1192}" type="presOf" srcId="{6CFCDA13-FDD6-4E0A-A6BA-1F38082463B7}" destId="{A6206019-2CC3-4FB6-9F7D-0FF9DA7F8539}" srcOrd="0" destOrd="0" presId="urn:microsoft.com/office/officeart/2005/8/layout/funnel1"/>
    <dgm:cxn modelId="{F274E406-B09F-4479-9F53-2E3856DAA0B9}" type="presParOf" srcId="{A6206019-2CC3-4FB6-9F7D-0FF9DA7F8539}" destId="{18028AAC-81A8-4CE2-AF7E-A2C35E13DA8F}" srcOrd="0" destOrd="0" presId="urn:microsoft.com/office/officeart/2005/8/layout/funnel1"/>
    <dgm:cxn modelId="{653AE597-13FE-41B6-A9F7-40712DDA48A5}" type="presParOf" srcId="{A6206019-2CC3-4FB6-9F7D-0FF9DA7F8539}" destId="{C5A61D5E-3AE0-4202-A783-157D6E49DD91}" srcOrd="1" destOrd="0" presId="urn:microsoft.com/office/officeart/2005/8/layout/funnel1"/>
    <dgm:cxn modelId="{5E14F0AD-1A9B-4254-9234-F6F9E7A81871}" type="presParOf" srcId="{A6206019-2CC3-4FB6-9F7D-0FF9DA7F8539}" destId="{EDFE309E-588D-4479-8D0B-B6B8F7998BED}" srcOrd="2" destOrd="0" presId="urn:microsoft.com/office/officeart/2005/8/layout/funnel1"/>
    <dgm:cxn modelId="{922FE3CB-7ACB-47A3-8F60-AB81CCE9AD68}" type="presParOf" srcId="{A6206019-2CC3-4FB6-9F7D-0FF9DA7F8539}" destId="{5F18D143-7835-4624-8138-8050EF07395C}" srcOrd="3" destOrd="0" presId="urn:microsoft.com/office/officeart/2005/8/layout/funnel1"/>
    <dgm:cxn modelId="{5EA6AA3E-8653-45EE-AAFC-807C92D0C098}" type="presParOf" srcId="{A6206019-2CC3-4FB6-9F7D-0FF9DA7F8539}" destId="{54003142-EE60-429F-8861-BA307AE8C9ED}" srcOrd="4" destOrd="0" presId="urn:microsoft.com/office/officeart/2005/8/layout/funnel1"/>
    <dgm:cxn modelId="{C8C285F7-132A-45DA-B2AD-DA00247E59AF}" type="presParOf" srcId="{A6206019-2CC3-4FB6-9F7D-0FF9DA7F8539}" destId="{DA419614-B526-4D3C-BF0A-1751A887E654}" srcOrd="5" destOrd="0" presId="urn:microsoft.com/office/officeart/2005/8/layout/funnel1"/>
    <dgm:cxn modelId="{542112EC-7B53-4AF9-9E3C-73A5DAB1DA57}" type="presParOf" srcId="{A6206019-2CC3-4FB6-9F7D-0FF9DA7F8539}" destId="{F5A1A25F-F0F8-4DF3-8E9E-F8F9E35587A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0CBC21-9E33-4B27-AB84-AFBAE2E0ACEF}"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8FE458B7-92DF-4789-B519-F3E0C5F94B93}">
      <dgm:prSet phldrT="[Text]" custT="1"/>
      <dgm:spPr>
        <a:solidFill>
          <a:schemeClr val="accent5">
            <a:lumMod val="60000"/>
            <a:lumOff val="40000"/>
          </a:schemeClr>
        </a:solidFill>
      </dgm:spPr>
      <dgm:t>
        <a:bodyPr/>
        <a:lstStyle/>
        <a:p>
          <a:r>
            <a:rPr lang="el-GR" sz="1200" b="1" dirty="0">
              <a:solidFill>
                <a:srgbClr val="C00000"/>
              </a:solidFill>
              <a:latin typeface="Aptos" panose="020B0004020202020204" pitchFamily="34" charset="0"/>
            </a:rPr>
            <a:t>(1.α.</a:t>
          </a:r>
          <a:r>
            <a:rPr lang="en-US" sz="1200" b="1" dirty="0" err="1">
              <a:solidFill>
                <a:srgbClr val="C00000"/>
              </a:solidFill>
              <a:latin typeface="Aptos" panose="020B0004020202020204" pitchFamily="34" charset="0"/>
            </a:rPr>
            <a:t>i</a:t>
          </a:r>
          <a:r>
            <a:rPr lang="en-US" sz="1200" b="1" dirty="0">
              <a:solidFill>
                <a:srgbClr val="C00000"/>
              </a:solidFill>
              <a:latin typeface="Aptos" panose="020B0004020202020204" pitchFamily="34" charset="0"/>
            </a:rPr>
            <a:t>)</a:t>
          </a:r>
          <a:r>
            <a:rPr lang="el-GR" sz="1200" b="1" dirty="0">
              <a:solidFill>
                <a:srgbClr val="C00000"/>
              </a:solidFill>
              <a:latin typeface="Aptos" panose="020B0004020202020204" pitchFamily="34" charset="0"/>
            </a:rPr>
            <a:t> 45% / 75% μερίδιο συμμετοχής ΑΠΕ </a:t>
          </a:r>
          <a:r>
            <a:rPr lang="el-GR" sz="1200" dirty="0">
              <a:solidFill>
                <a:schemeClr val="tx1"/>
              </a:solidFill>
              <a:latin typeface="Aptos" panose="020B0004020202020204" pitchFamily="34" charset="0"/>
            </a:rPr>
            <a:t>στην ακαθάριστη </a:t>
          </a:r>
          <a:r>
            <a:rPr lang="el-GR" sz="1200" b="1" dirty="0">
              <a:solidFill>
                <a:schemeClr val="tx1"/>
              </a:solidFill>
              <a:latin typeface="Aptos" panose="020B0004020202020204" pitchFamily="34" charset="0"/>
            </a:rPr>
            <a:t>κατανάλωση ηλεκτρικής ενέργειας</a:t>
          </a:r>
          <a:endParaRPr lang="en-US" sz="1200" b="1" dirty="0">
            <a:solidFill>
              <a:schemeClr val="tx1"/>
            </a:solidFill>
            <a:latin typeface="Aptos" panose="020B0004020202020204" pitchFamily="34" charset="0"/>
          </a:endParaRPr>
        </a:p>
      </dgm:t>
    </dgm:pt>
    <dgm:pt modelId="{49F1CF76-D743-4B23-B794-5931D51AB903}" type="parTrans" cxnId="{3A267B31-ADAD-4099-B479-1A9A252D0683}">
      <dgm:prSet/>
      <dgm:spPr/>
      <dgm:t>
        <a:bodyPr/>
        <a:lstStyle/>
        <a:p>
          <a:endParaRPr lang="en-US">
            <a:solidFill>
              <a:schemeClr val="tx1"/>
            </a:solidFill>
            <a:latin typeface="Aptos" panose="020B0004020202020204" pitchFamily="34" charset="0"/>
          </a:endParaRPr>
        </a:p>
      </dgm:t>
    </dgm:pt>
    <dgm:pt modelId="{7ADC0DF9-59DA-4A18-BF22-338605F5F9CC}" type="sibTrans" cxnId="{3A267B31-ADAD-4099-B479-1A9A252D0683}">
      <dgm:prSet/>
      <dgm:spPr/>
      <dgm:t>
        <a:bodyPr/>
        <a:lstStyle/>
        <a:p>
          <a:endParaRPr lang="en-US">
            <a:solidFill>
              <a:schemeClr val="tx1"/>
            </a:solidFill>
            <a:latin typeface="Aptos" panose="020B0004020202020204" pitchFamily="34" charset="0"/>
          </a:endParaRPr>
        </a:p>
      </dgm:t>
    </dgm:pt>
    <dgm:pt modelId="{C051D72B-F1FB-4C12-971D-7BED1360D9DF}">
      <dgm:prSet phldrT="[Text]" custT="1"/>
      <dgm:spPr/>
      <dgm:t>
        <a:bodyPr/>
        <a:lstStyle/>
        <a:p>
          <a:pPr algn="l"/>
          <a:r>
            <a:rPr lang="el-GR" sz="1100" dirty="0">
              <a:solidFill>
                <a:schemeClr val="tx1"/>
              </a:solidFill>
              <a:latin typeface="Aptos" panose="020B0004020202020204" pitchFamily="34" charset="0"/>
            </a:rPr>
            <a:t>1. Εγκατάσταση μικρών φωτοβολταϊκών (και μπαταρίες) σε στέγες και σώματα κατοικιών, επιχειρήσεων και δημοτικών κτιρίων με αυτοπαραγωγή και ταυτοχρονισμένο συμψηφισμό με δυνατότητα αποζημίωσης της πλεονάζουσας ενέργειας (</a:t>
          </a:r>
          <a:r>
            <a:rPr lang="el-GR" sz="1100" dirty="0" err="1">
              <a:solidFill>
                <a:schemeClr val="tx1"/>
              </a:solidFill>
              <a:latin typeface="Aptos" panose="020B0004020202020204" pitchFamily="34" charset="0"/>
            </a:rPr>
            <a:t>net-billing</a:t>
          </a:r>
          <a:r>
            <a:rPr lang="el-GR" sz="1100" dirty="0">
              <a:solidFill>
                <a:schemeClr val="tx1"/>
              </a:solidFill>
              <a:latin typeface="Aptos" panose="020B0004020202020204" pitchFamily="34" charset="0"/>
            </a:rPr>
            <a:t>) </a:t>
          </a:r>
          <a:endParaRPr lang="en-US" sz="1100" dirty="0">
            <a:solidFill>
              <a:schemeClr val="tx1"/>
            </a:solidFill>
            <a:latin typeface="Aptos" panose="020B0004020202020204" pitchFamily="34" charset="0"/>
          </a:endParaRPr>
        </a:p>
      </dgm:t>
    </dgm:pt>
    <dgm:pt modelId="{60D3522C-BCF7-4F38-88D8-6514F8A78A41}" type="parTrans" cxnId="{409FDCDE-8E56-4D54-8DFC-60CC2019C77F}">
      <dgm:prSet/>
      <dgm:spPr/>
      <dgm:t>
        <a:bodyPr/>
        <a:lstStyle/>
        <a:p>
          <a:endParaRPr lang="en-US">
            <a:solidFill>
              <a:schemeClr val="tx1"/>
            </a:solidFill>
            <a:latin typeface="Aptos" panose="020B0004020202020204" pitchFamily="34" charset="0"/>
          </a:endParaRPr>
        </a:p>
      </dgm:t>
    </dgm:pt>
    <dgm:pt modelId="{EA3C0138-A567-4A22-9C73-F883E1E1A5ED}" type="sibTrans" cxnId="{409FDCDE-8E56-4D54-8DFC-60CC2019C77F}">
      <dgm:prSet/>
      <dgm:spPr/>
      <dgm:t>
        <a:bodyPr/>
        <a:lstStyle/>
        <a:p>
          <a:endParaRPr lang="en-US">
            <a:solidFill>
              <a:schemeClr val="tx1"/>
            </a:solidFill>
            <a:latin typeface="Aptos" panose="020B0004020202020204" pitchFamily="34" charset="0"/>
          </a:endParaRPr>
        </a:p>
      </dgm:t>
    </dgm:pt>
    <dgm:pt modelId="{41EB08EB-FECC-4B37-9D56-90273584E437}">
      <dgm:prSet custT="1"/>
      <dgm:spPr/>
      <dgm:t>
        <a:bodyPr/>
        <a:lstStyle/>
        <a:p>
          <a:pPr algn="l"/>
          <a:r>
            <a:rPr lang="el-GR" sz="1100" dirty="0">
              <a:solidFill>
                <a:schemeClr val="tx1"/>
              </a:solidFill>
              <a:latin typeface="Aptos" panose="020B0004020202020204" pitchFamily="34" charset="0"/>
            </a:rPr>
            <a:t>2. Υπογειοποίηση δικτύων ΜΤ και ΧΤ σε συνεργασία με τον ΔΕΔΔΗΕ </a:t>
          </a:r>
          <a:endParaRPr lang="en-US" sz="1100" dirty="0">
            <a:solidFill>
              <a:schemeClr val="tx1"/>
            </a:solidFill>
            <a:latin typeface="Aptos" panose="020B0004020202020204" pitchFamily="34" charset="0"/>
          </a:endParaRPr>
        </a:p>
      </dgm:t>
    </dgm:pt>
    <dgm:pt modelId="{2752FDD5-6022-4B41-A61F-9E1B71F5C10A}" type="parTrans" cxnId="{F49245B6-44B1-4016-83B3-B52CA0AF8702}">
      <dgm:prSet/>
      <dgm:spPr/>
      <dgm:t>
        <a:bodyPr/>
        <a:lstStyle/>
        <a:p>
          <a:endParaRPr lang="en-US">
            <a:solidFill>
              <a:schemeClr val="tx1"/>
            </a:solidFill>
            <a:latin typeface="Aptos" panose="020B0004020202020204" pitchFamily="34" charset="0"/>
          </a:endParaRPr>
        </a:p>
      </dgm:t>
    </dgm:pt>
    <dgm:pt modelId="{AD3DE238-61FE-44DA-AE7C-6F46636EE397}" type="sibTrans" cxnId="{F49245B6-44B1-4016-83B3-B52CA0AF8702}">
      <dgm:prSet/>
      <dgm:spPr/>
      <dgm:t>
        <a:bodyPr/>
        <a:lstStyle/>
        <a:p>
          <a:endParaRPr lang="en-US">
            <a:solidFill>
              <a:schemeClr val="tx1"/>
            </a:solidFill>
            <a:latin typeface="Aptos" panose="020B0004020202020204" pitchFamily="34" charset="0"/>
          </a:endParaRPr>
        </a:p>
      </dgm:t>
    </dgm:pt>
    <dgm:pt modelId="{03BBA1BA-A4EC-43BD-9C9E-913A06D8A022}">
      <dgm:prSet custT="1"/>
      <dgm:spPr/>
      <dgm:t>
        <a:bodyPr/>
        <a:lstStyle/>
        <a:p>
          <a:pPr algn="l"/>
          <a:r>
            <a:rPr lang="el-GR" sz="1100" dirty="0">
              <a:solidFill>
                <a:schemeClr val="tx1"/>
              </a:solidFill>
              <a:latin typeface="Aptos" panose="020B0004020202020204" pitchFamily="34" charset="0"/>
            </a:rPr>
            <a:t>3. Δημιουργία τοπικών σχημάτων παραγωγής ενέργειας από πολίτες και επιχειρήσεις - Σύσταση Ενεργειακής Κοινότητας για κοινά έργα ΑΠΕ με όφελος σε κατοίκους, ευάλωτα νοικοκυριά και δημοτικά φορτία</a:t>
          </a:r>
          <a:endParaRPr lang="en-US" sz="1100" dirty="0">
            <a:solidFill>
              <a:schemeClr val="tx1"/>
            </a:solidFill>
            <a:latin typeface="Aptos" panose="020B0004020202020204" pitchFamily="34" charset="0"/>
          </a:endParaRPr>
        </a:p>
      </dgm:t>
    </dgm:pt>
    <dgm:pt modelId="{3C6E3522-4095-4227-91A3-96E82D6DE812}" type="parTrans" cxnId="{2CF6FD74-A58E-415B-84A1-286FCCB7EC58}">
      <dgm:prSet/>
      <dgm:spPr/>
      <dgm:t>
        <a:bodyPr/>
        <a:lstStyle/>
        <a:p>
          <a:endParaRPr lang="en-US">
            <a:solidFill>
              <a:schemeClr val="tx1"/>
            </a:solidFill>
            <a:latin typeface="Aptos" panose="020B0004020202020204" pitchFamily="34" charset="0"/>
          </a:endParaRPr>
        </a:p>
      </dgm:t>
    </dgm:pt>
    <dgm:pt modelId="{CBA874DA-ADE3-4A6C-8F8E-CC3D05985C34}" type="sibTrans" cxnId="{2CF6FD74-A58E-415B-84A1-286FCCB7EC58}">
      <dgm:prSet/>
      <dgm:spPr/>
      <dgm:t>
        <a:bodyPr/>
        <a:lstStyle/>
        <a:p>
          <a:endParaRPr lang="en-US">
            <a:solidFill>
              <a:schemeClr val="tx1"/>
            </a:solidFill>
            <a:latin typeface="Aptos" panose="020B0004020202020204" pitchFamily="34" charset="0"/>
          </a:endParaRPr>
        </a:p>
      </dgm:t>
    </dgm:pt>
    <dgm:pt modelId="{B3F86F6D-A575-4AF5-8D4E-B9E41006E6DC}" type="pres">
      <dgm:prSet presAssocID="{980CBC21-9E33-4B27-AB84-AFBAE2E0ACEF}" presName="diagram" presStyleCnt="0">
        <dgm:presLayoutVars>
          <dgm:chPref val="1"/>
          <dgm:dir/>
          <dgm:animOne val="branch"/>
          <dgm:animLvl val="lvl"/>
          <dgm:resizeHandles/>
        </dgm:presLayoutVars>
      </dgm:prSet>
      <dgm:spPr/>
    </dgm:pt>
    <dgm:pt modelId="{00B98AB2-BCE5-44AE-A800-49ABA963F03D}" type="pres">
      <dgm:prSet presAssocID="{8FE458B7-92DF-4789-B519-F3E0C5F94B93}" presName="root" presStyleCnt="0"/>
      <dgm:spPr/>
    </dgm:pt>
    <dgm:pt modelId="{ED1689E7-364E-4113-9D0F-C089E18FE04B}" type="pres">
      <dgm:prSet presAssocID="{8FE458B7-92DF-4789-B519-F3E0C5F94B93}" presName="rootComposite" presStyleCnt="0"/>
      <dgm:spPr/>
    </dgm:pt>
    <dgm:pt modelId="{43F01C76-B3F5-4DA3-B628-C691B34E797A}" type="pres">
      <dgm:prSet presAssocID="{8FE458B7-92DF-4789-B519-F3E0C5F94B93}" presName="rootText" presStyleLbl="node1" presStyleIdx="0" presStyleCnt="1" custScaleX="110669" custScaleY="79743"/>
      <dgm:spPr/>
    </dgm:pt>
    <dgm:pt modelId="{ACB1065B-5364-4830-8303-5B18C0956D31}" type="pres">
      <dgm:prSet presAssocID="{8FE458B7-92DF-4789-B519-F3E0C5F94B93}" presName="rootConnector" presStyleLbl="node1" presStyleIdx="0" presStyleCnt="1"/>
      <dgm:spPr/>
    </dgm:pt>
    <dgm:pt modelId="{1D9EEBCC-8D4F-4154-8824-5B4650CD96EF}" type="pres">
      <dgm:prSet presAssocID="{8FE458B7-92DF-4789-B519-F3E0C5F94B93}" presName="childShape" presStyleCnt="0"/>
      <dgm:spPr/>
    </dgm:pt>
    <dgm:pt modelId="{7AFC2F41-C6C1-4A5B-9DA0-C3E6DDEC620D}" type="pres">
      <dgm:prSet presAssocID="{60D3522C-BCF7-4F38-88D8-6514F8A78A41}" presName="Name13" presStyleLbl="parChTrans1D2" presStyleIdx="0" presStyleCnt="3"/>
      <dgm:spPr/>
    </dgm:pt>
    <dgm:pt modelId="{2B38A2D3-2C83-4DAE-A8C1-72DE7760D38C}" type="pres">
      <dgm:prSet presAssocID="{C051D72B-F1FB-4C12-971D-7BED1360D9DF}" presName="childText" presStyleLbl="bgAcc1" presStyleIdx="0" presStyleCnt="3" custScaleX="134434" custScaleY="120896" custLinFactNeighborY="-15659">
        <dgm:presLayoutVars>
          <dgm:bulletEnabled val="1"/>
        </dgm:presLayoutVars>
      </dgm:prSet>
      <dgm:spPr/>
    </dgm:pt>
    <dgm:pt modelId="{B73205DD-3605-4488-BBB6-C109933DACF3}" type="pres">
      <dgm:prSet presAssocID="{2752FDD5-6022-4B41-A61F-9E1B71F5C10A}" presName="Name13" presStyleLbl="parChTrans1D2" presStyleIdx="1" presStyleCnt="3"/>
      <dgm:spPr/>
    </dgm:pt>
    <dgm:pt modelId="{56047B5E-A216-4481-BAFD-4EAF98E9D4D2}" type="pres">
      <dgm:prSet presAssocID="{41EB08EB-FECC-4B37-9D56-90273584E437}" presName="childText" presStyleLbl="bgAcc1" presStyleIdx="1" presStyleCnt="3" custScaleX="93929" custScaleY="59801" custLinFactNeighborX="0" custLinFactNeighborY="-28133">
        <dgm:presLayoutVars>
          <dgm:bulletEnabled val="1"/>
        </dgm:presLayoutVars>
      </dgm:prSet>
      <dgm:spPr/>
    </dgm:pt>
    <dgm:pt modelId="{9D726219-DCB2-4110-8A0E-44B7A325FBDE}" type="pres">
      <dgm:prSet presAssocID="{3C6E3522-4095-4227-91A3-96E82D6DE812}" presName="Name13" presStyleLbl="parChTrans1D2" presStyleIdx="2" presStyleCnt="3"/>
      <dgm:spPr/>
    </dgm:pt>
    <dgm:pt modelId="{0EC7E7D8-A4E2-4A70-B87D-125BCF6FBFA3}" type="pres">
      <dgm:prSet presAssocID="{03BBA1BA-A4EC-43BD-9C9E-913A06D8A022}" presName="childText" presStyleLbl="bgAcc1" presStyleIdx="2" presStyleCnt="3" custScaleX="135932" custScaleY="118807" custLinFactNeighborX="-5329" custLinFactNeighborY="-28930">
        <dgm:presLayoutVars>
          <dgm:bulletEnabled val="1"/>
        </dgm:presLayoutVars>
      </dgm:prSet>
      <dgm:spPr/>
    </dgm:pt>
  </dgm:ptLst>
  <dgm:cxnLst>
    <dgm:cxn modelId="{60665506-402D-45F7-9133-AAB0F0D13FF0}" type="presOf" srcId="{8FE458B7-92DF-4789-B519-F3E0C5F94B93}" destId="{43F01C76-B3F5-4DA3-B628-C691B34E797A}" srcOrd="0" destOrd="0" presId="urn:microsoft.com/office/officeart/2005/8/layout/hierarchy3"/>
    <dgm:cxn modelId="{994EE619-95C2-4882-9852-EBDE6F54DC3D}" type="presOf" srcId="{980CBC21-9E33-4B27-AB84-AFBAE2E0ACEF}" destId="{B3F86F6D-A575-4AF5-8D4E-B9E41006E6DC}" srcOrd="0" destOrd="0" presId="urn:microsoft.com/office/officeart/2005/8/layout/hierarchy3"/>
    <dgm:cxn modelId="{D2ED251F-6FF0-42EE-935D-4FA74497D363}" type="presOf" srcId="{41EB08EB-FECC-4B37-9D56-90273584E437}" destId="{56047B5E-A216-4481-BAFD-4EAF98E9D4D2}" srcOrd="0" destOrd="0" presId="urn:microsoft.com/office/officeart/2005/8/layout/hierarchy3"/>
    <dgm:cxn modelId="{AF690124-4BCC-4236-AFC7-802BF38A8E16}" type="presOf" srcId="{C051D72B-F1FB-4C12-971D-7BED1360D9DF}" destId="{2B38A2D3-2C83-4DAE-A8C1-72DE7760D38C}" srcOrd="0" destOrd="0" presId="urn:microsoft.com/office/officeart/2005/8/layout/hierarchy3"/>
    <dgm:cxn modelId="{0106BB25-393E-4287-B77D-417B36C9E008}" type="presOf" srcId="{3C6E3522-4095-4227-91A3-96E82D6DE812}" destId="{9D726219-DCB2-4110-8A0E-44B7A325FBDE}" srcOrd="0" destOrd="0" presId="urn:microsoft.com/office/officeart/2005/8/layout/hierarchy3"/>
    <dgm:cxn modelId="{3A267B31-ADAD-4099-B479-1A9A252D0683}" srcId="{980CBC21-9E33-4B27-AB84-AFBAE2E0ACEF}" destId="{8FE458B7-92DF-4789-B519-F3E0C5F94B93}" srcOrd="0" destOrd="0" parTransId="{49F1CF76-D743-4B23-B794-5931D51AB903}" sibTransId="{7ADC0DF9-59DA-4A18-BF22-338605F5F9CC}"/>
    <dgm:cxn modelId="{EA6F8931-3196-483D-8548-EB3AF8047F3E}" type="presOf" srcId="{2752FDD5-6022-4B41-A61F-9E1B71F5C10A}" destId="{B73205DD-3605-4488-BBB6-C109933DACF3}" srcOrd="0" destOrd="0" presId="urn:microsoft.com/office/officeart/2005/8/layout/hierarchy3"/>
    <dgm:cxn modelId="{EE369367-99EB-48DE-9239-9AB1F84F8E6A}" type="presOf" srcId="{8FE458B7-92DF-4789-B519-F3E0C5F94B93}" destId="{ACB1065B-5364-4830-8303-5B18C0956D31}" srcOrd="1" destOrd="0" presId="urn:microsoft.com/office/officeart/2005/8/layout/hierarchy3"/>
    <dgm:cxn modelId="{2CF6FD74-A58E-415B-84A1-286FCCB7EC58}" srcId="{8FE458B7-92DF-4789-B519-F3E0C5F94B93}" destId="{03BBA1BA-A4EC-43BD-9C9E-913A06D8A022}" srcOrd="2" destOrd="0" parTransId="{3C6E3522-4095-4227-91A3-96E82D6DE812}" sibTransId="{CBA874DA-ADE3-4A6C-8F8E-CC3D05985C34}"/>
    <dgm:cxn modelId="{BC57E597-3D5E-4FBA-A0B3-DF4463FC471D}" type="presOf" srcId="{03BBA1BA-A4EC-43BD-9C9E-913A06D8A022}" destId="{0EC7E7D8-A4E2-4A70-B87D-125BCF6FBFA3}" srcOrd="0" destOrd="0" presId="urn:microsoft.com/office/officeart/2005/8/layout/hierarchy3"/>
    <dgm:cxn modelId="{F49245B6-44B1-4016-83B3-B52CA0AF8702}" srcId="{8FE458B7-92DF-4789-B519-F3E0C5F94B93}" destId="{41EB08EB-FECC-4B37-9D56-90273584E437}" srcOrd="1" destOrd="0" parTransId="{2752FDD5-6022-4B41-A61F-9E1B71F5C10A}" sibTransId="{AD3DE238-61FE-44DA-AE7C-6F46636EE397}"/>
    <dgm:cxn modelId="{409FDCDE-8E56-4D54-8DFC-60CC2019C77F}" srcId="{8FE458B7-92DF-4789-B519-F3E0C5F94B93}" destId="{C051D72B-F1FB-4C12-971D-7BED1360D9DF}" srcOrd="0" destOrd="0" parTransId="{60D3522C-BCF7-4F38-88D8-6514F8A78A41}" sibTransId="{EA3C0138-A567-4A22-9C73-F883E1E1A5ED}"/>
    <dgm:cxn modelId="{65CAF0FB-E1A0-4266-B5E9-D51A1D0EFAF4}" type="presOf" srcId="{60D3522C-BCF7-4F38-88D8-6514F8A78A41}" destId="{7AFC2F41-C6C1-4A5B-9DA0-C3E6DDEC620D}" srcOrd="0" destOrd="0" presId="urn:microsoft.com/office/officeart/2005/8/layout/hierarchy3"/>
    <dgm:cxn modelId="{2E425947-3B8F-4C16-8452-357582814344}" type="presParOf" srcId="{B3F86F6D-A575-4AF5-8D4E-B9E41006E6DC}" destId="{00B98AB2-BCE5-44AE-A800-49ABA963F03D}" srcOrd="0" destOrd="0" presId="urn:microsoft.com/office/officeart/2005/8/layout/hierarchy3"/>
    <dgm:cxn modelId="{34698336-9EDC-4AC5-BDBA-235758D20628}" type="presParOf" srcId="{00B98AB2-BCE5-44AE-A800-49ABA963F03D}" destId="{ED1689E7-364E-4113-9D0F-C089E18FE04B}" srcOrd="0" destOrd="0" presId="urn:microsoft.com/office/officeart/2005/8/layout/hierarchy3"/>
    <dgm:cxn modelId="{BD7A2E52-C155-4839-8ADC-578F46A44F86}" type="presParOf" srcId="{ED1689E7-364E-4113-9D0F-C089E18FE04B}" destId="{43F01C76-B3F5-4DA3-B628-C691B34E797A}" srcOrd="0" destOrd="0" presId="urn:microsoft.com/office/officeart/2005/8/layout/hierarchy3"/>
    <dgm:cxn modelId="{1C8DD11D-E8A0-4E05-85AF-4495320B8773}" type="presParOf" srcId="{ED1689E7-364E-4113-9D0F-C089E18FE04B}" destId="{ACB1065B-5364-4830-8303-5B18C0956D31}" srcOrd="1" destOrd="0" presId="urn:microsoft.com/office/officeart/2005/8/layout/hierarchy3"/>
    <dgm:cxn modelId="{98ED70E2-1B57-4CDA-B920-AEC8D233DE02}" type="presParOf" srcId="{00B98AB2-BCE5-44AE-A800-49ABA963F03D}" destId="{1D9EEBCC-8D4F-4154-8824-5B4650CD96EF}" srcOrd="1" destOrd="0" presId="urn:microsoft.com/office/officeart/2005/8/layout/hierarchy3"/>
    <dgm:cxn modelId="{C3BF6A85-9E6D-4518-9B1F-BAF22D4C0472}" type="presParOf" srcId="{1D9EEBCC-8D4F-4154-8824-5B4650CD96EF}" destId="{7AFC2F41-C6C1-4A5B-9DA0-C3E6DDEC620D}" srcOrd="0" destOrd="0" presId="urn:microsoft.com/office/officeart/2005/8/layout/hierarchy3"/>
    <dgm:cxn modelId="{41E1CB4A-0382-4A0E-A49F-AB4C6105C2A6}" type="presParOf" srcId="{1D9EEBCC-8D4F-4154-8824-5B4650CD96EF}" destId="{2B38A2D3-2C83-4DAE-A8C1-72DE7760D38C}" srcOrd="1" destOrd="0" presId="urn:microsoft.com/office/officeart/2005/8/layout/hierarchy3"/>
    <dgm:cxn modelId="{93003D09-F535-4C34-B092-D6D8B7B06CDA}" type="presParOf" srcId="{1D9EEBCC-8D4F-4154-8824-5B4650CD96EF}" destId="{B73205DD-3605-4488-BBB6-C109933DACF3}" srcOrd="2" destOrd="0" presId="urn:microsoft.com/office/officeart/2005/8/layout/hierarchy3"/>
    <dgm:cxn modelId="{CEFACCA1-F702-410C-8C16-D698ADD5815D}" type="presParOf" srcId="{1D9EEBCC-8D4F-4154-8824-5B4650CD96EF}" destId="{56047B5E-A216-4481-BAFD-4EAF98E9D4D2}" srcOrd="3" destOrd="0" presId="urn:microsoft.com/office/officeart/2005/8/layout/hierarchy3"/>
    <dgm:cxn modelId="{32C22394-4FBA-4C33-825E-821F9C0C6C04}" type="presParOf" srcId="{1D9EEBCC-8D4F-4154-8824-5B4650CD96EF}" destId="{9D726219-DCB2-4110-8A0E-44B7A325FBDE}" srcOrd="4" destOrd="0" presId="urn:microsoft.com/office/officeart/2005/8/layout/hierarchy3"/>
    <dgm:cxn modelId="{4CCDF8A9-ED46-466E-800D-9EEFCC9C8BCF}" type="presParOf" srcId="{1D9EEBCC-8D4F-4154-8824-5B4650CD96EF}" destId="{0EC7E7D8-A4E2-4A70-B87D-125BCF6FBFA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951EB1-24D3-4C67-912E-D845225979E2}"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2269D26C-E63E-4BF1-8941-FA237EEFE6D3}">
      <dgm:prSet phldrT="[Text]" phldr="0" custT="1"/>
      <dgm:spPr/>
      <dgm:t>
        <a:bodyPr/>
        <a:lstStyle/>
        <a:p>
          <a:r>
            <a:rPr lang="el-GR" sz="2400" dirty="0">
              <a:latin typeface="Aptos" panose="020B0004020202020204" pitchFamily="34" charset="0"/>
            </a:rPr>
            <a:t> </a:t>
          </a:r>
          <a:endParaRPr lang="en-US" sz="2400" dirty="0">
            <a:latin typeface="Aptos" panose="020B0004020202020204" pitchFamily="34" charset="0"/>
          </a:endParaRPr>
        </a:p>
      </dgm:t>
    </dgm:pt>
    <dgm:pt modelId="{14FDBB2A-46F5-4F04-9D09-FB257FF076B3}" type="parTrans" cxnId="{6D0BC3F2-F138-428E-889B-1BCD12DA41E3}">
      <dgm:prSet/>
      <dgm:spPr/>
      <dgm:t>
        <a:bodyPr/>
        <a:lstStyle/>
        <a:p>
          <a:endParaRPr lang="en-US" sz="2400">
            <a:latin typeface="Aptos" panose="020B0004020202020204" pitchFamily="34" charset="0"/>
          </a:endParaRPr>
        </a:p>
      </dgm:t>
    </dgm:pt>
    <dgm:pt modelId="{B13D8CEC-1726-417D-B067-67204229887B}" type="sibTrans" cxnId="{6D0BC3F2-F138-428E-889B-1BCD12DA41E3}">
      <dgm:prSet/>
      <dgm:spPr/>
      <dgm:t>
        <a:bodyPr/>
        <a:lstStyle/>
        <a:p>
          <a:endParaRPr lang="en-US" sz="2400">
            <a:latin typeface="Aptos" panose="020B0004020202020204" pitchFamily="34" charset="0"/>
          </a:endParaRPr>
        </a:p>
      </dgm:t>
    </dgm:pt>
    <dgm:pt modelId="{E720CB00-804D-4E20-84FA-3E62559CAE79}">
      <dgm:prSet phldrT="[Text]" custT="1"/>
      <dgm:spPr/>
      <dgm:t>
        <a:bodyPr/>
        <a:lstStyle/>
        <a:p>
          <a:r>
            <a:rPr lang="el-GR" sz="2400" kern="1200" dirty="0">
              <a:solidFill>
                <a:prstClr val="black">
                  <a:hueOff val="0"/>
                  <a:satOff val="0"/>
                  <a:lumOff val="0"/>
                  <a:alphaOff val="0"/>
                </a:prstClr>
              </a:solidFill>
              <a:latin typeface="Aptos" panose="020B0004020202020204" pitchFamily="34" charset="0"/>
              <a:ea typeface="+mn-ea"/>
              <a:cs typeface="+mn-cs"/>
              <a:sym typeface="Poppins"/>
            </a:rPr>
            <a:t>Ερωτηματολόγια</a:t>
          </a:r>
          <a:r>
            <a:rPr lang="el-GR" sz="2400" b="1" kern="1200" dirty="0">
              <a:solidFill>
                <a:srgbClr val="015E72"/>
              </a:solidFill>
              <a:latin typeface="Aptos" panose="020B0004020202020204" pitchFamily="34" charset="0"/>
              <a:cs typeface="Poppins"/>
              <a:sym typeface="Poppins"/>
            </a:rPr>
            <a:t> </a:t>
          </a:r>
          <a:r>
            <a:rPr lang="el-GR" sz="2400" kern="1200" dirty="0">
              <a:solidFill>
                <a:prstClr val="black">
                  <a:hueOff val="0"/>
                  <a:satOff val="0"/>
                  <a:lumOff val="0"/>
                  <a:alphaOff val="0"/>
                </a:prstClr>
              </a:solidFill>
              <a:latin typeface="Aptos" panose="020B0004020202020204" pitchFamily="34" charset="0"/>
              <a:ea typeface="+mn-ea"/>
              <a:cs typeface="+mn-cs"/>
              <a:sym typeface="Poppins"/>
            </a:rPr>
            <a:t>ώριμου σταδίου συμμετοχικής διαδικασίας</a:t>
          </a:r>
          <a:endParaRPr lang="en-US" sz="2400" kern="1200" dirty="0">
            <a:solidFill>
              <a:prstClr val="black">
                <a:hueOff val="0"/>
                <a:satOff val="0"/>
                <a:lumOff val="0"/>
                <a:alphaOff val="0"/>
              </a:prstClr>
            </a:solidFill>
            <a:latin typeface="Aptos" panose="020B0004020202020204" pitchFamily="34" charset="0"/>
            <a:ea typeface="+mn-ea"/>
            <a:cs typeface="+mn-cs"/>
          </a:endParaRPr>
        </a:p>
      </dgm:t>
    </dgm:pt>
    <dgm:pt modelId="{9717C696-B150-499B-9F45-C8A27CC76911}" type="parTrans" cxnId="{B5DF4446-B0E3-41AB-8680-F48C6B6F3E7E}">
      <dgm:prSet/>
      <dgm:spPr/>
      <dgm:t>
        <a:bodyPr/>
        <a:lstStyle/>
        <a:p>
          <a:endParaRPr lang="en-US" sz="2400">
            <a:latin typeface="Aptos" panose="020B0004020202020204" pitchFamily="34" charset="0"/>
          </a:endParaRPr>
        </a:p>
      </dgm:t>
    </dgm:pt>
    <dgm:pt modelId="{78DED3B6-2DA5-43A4-BFDB-BB573C403372}" type="sibTrans" cxnId="{B5DF4446-B0E3-41AB-8680-F48C6B6F3E7E}">
      <dgm:prSet/>
      <dgm:spPr/>
      <dgm:t>
        <a:bodyPr/>
        <a:lstStyle/>
        <a:p>
          <a:endParaRPr lang="en-US" sz="2400">
            <a:latin typeface="Aptos" panose="020B0004020202020204" pitchFamily="34" charset="0"/>
          </a:endParaRPr>
        </a:p>
      </dgm:t>
    </dgm:pt>
    <dgm:pt modelId="{044DD66E-0AB0-41CB-8A92-8EB33C246937}">
      <dgm:prSet phldrT="[Text]" phldr="0" custT="1"/>
      <dgm:spPr/>
      <dgm:t>
        <a:bodyPr/>
        <a:lstStyle/>
        <a:p>
          <a:r>
            <a:rPr lang="el-GR" sz="2400" dirty="0">
              <a:latin typeface="Aptos" panose="020B0004020202020204" pitchFamily="34" charset="0"/>
            </a:rPr>
            <a:t> </a:t>
          </a:r>
          <a:endParaRPr lang="en-US" sz="2400" dirty="0">
            <a:latin typeface="Aptos" panose="020B0004020202020204" pitchFamily="34" charset="0"/>
          </a:endParaRPr>
        </a:p>
      </dgm:t>
    </dgm:pt>
    <dgm:pt modelId="{4E733CE4-9EB7-46CA-9214-7E5501CEE81D}" type="parTrans" cxnId="{7450567C-1688-46C8-81DA-16634D4F949E}">
      <dgm:prSet/>
      <dgm:spPr/>
      <dgm:t>
        <a:bodyPr/>
        <a:lstStyle/>
        <a:p>
          <a:endParaRPr lang="en-US" sz="2400">
            <a:latin typeface="Aptos" panose="020B0004020202020204" pitchFamily="34" charset="0"/>
          </a:endParaRPr>
        </a:p>
      </dgm:t>
    </dgm:pt>
    <dgm:pt modelId="{033EF9DC-2FE0-4CE8-974D-9C79C1EE7916}" type="sibTrans" cxnId="{7450567C-1688-46C8-81DA-16634D4F949E}">
      <dgm:prSet/>
      <dgm:spPr/>
      <dgm:t>
        <a:bodyPr/>
        <a:lstStyle/>
        <a:p>
          <a:endParaRPr lang="en-US" sz="2400">
            <a:latin typeface="Aptos" panose="020B0004020202020204" pitchFamily="34" charset="0"/>
          </a:endParaRPr>
        </a:p>
      </dgm:t>
    </dgm:pt>
    <dgm:pt modelId="{BBAC5A0C-2A39-426C-BD95-211431F3DA7E}">
      <dgm:prSet phldrT="[Text]" custT="1"/>
      <dgm:spPr/>
      <dgm:t>
        <a:bodyPr/>
        <a:lstStyle/>
        <a:p>
          <a:r>
            <a:rPr lang="el-GR" sz="2400" dirty="0">
              <a:latin typeface="Aptos" panose="020B0004020202020204" pitchFamily="34" charset="0"/>
            </a:rPr>
            <a:t>Επικύρωση και οριστικοποίηση προτεραιοτήτων </a:t>
          </a:r>
          <a:endParaRPr lang="en-US" sz="2400" dirty="0">
            <a:latin typeface="Aptos" panose="020B0004020202020204" pitchFamily="34" charset="0"/>
          </a:endParaRPr>
        </a:p>
      </dgm:t>
    </dgm:pt>
    <dgm:pt modelId="{4558CCEE-C56E-4C6D-B92B-EDA1B2AB61DE}" type="parTrans" cxnId="{CD09ADB7-9BBF-4666-88AE-0484D193C3C2}">
      <dgm:prSet/>
      <dgm:spPr/>
      <dgm:t>
        <a:bodyPr/>
        <a:lstStyle/>
        <a:p>
          <a:endParaRPr lang="en-US" sz="2400">
            <a:latin typeface="Aptos" panose="020B0004020202020204" pitchFamily="34" charset="0"/>
          </a:endParaRPr>
        </a:p>
      </dgm:t>
    </dgm:pt>
    <dgm:pt modelId="{18CC09C3-C3AB-46C9-8088-1FF0EEC47F80}" type="sibTrans" cxnId="{CD09ADB7-9BBF-4666-88AE-0484D193C3C2}">
      <dgm:prSet/>
      <dgm:spPr/>
      <dgm:t>
        <a:bodyPr/>
        <a:lstStyle/>
        <a:p>
          <a:endParaRPr lang="en-US" sz="2400">
            <a:latin typeface="Aptos" panose="020B0004020202020204" pitchFamily="34" charset="0"/>
          </a:endParaRPr>
        </a:p>
      </dgm:t>
    </dgm:pt>
    <dgm:pt modelId="{D1C59DCA-C3E5-4CEF-B457-755AC3FABB6F}">
      <dgm:prSet phldrT="[Text]" phldr="0" custT="1"/>
      <dgm:spPr/>
      <dgm:t>
        <a:bodyPr/>
        <a:lstStyle/>
        <a:p>
          <a:r>
            <a:rPr lang="el-GR" sz="2400" dirty="0">
              <a:latin typeface="Aptos" panose="020B0004020202020204" pitchFamily="34" charset="0"/>
            </a:rPr>
            <a:t> </a:t>
          </a:r>
          <a:endParaRPr lang="en-US" sz="2400" dirty="0">
            <a:latin typeface="Aptos" panose="020B0004020202020204" pitchFamily="34" charset="0"/>
          </a:endParaRPr>
        </a:p>
      </dgm:t>
    </dgm:pt>
    <dgm:pt modelId="{01804BB7-CB0B-41C3-BC41-B177DCAEB03A}" type="parTrans" cxnId="{0061D0F9-2A4E-4D04-AF59-56A1CFCA0B12}">
      <dgm:prSet/>
      <dgm:spPr/>
      <dgm:t>
        <a:bodyPr/>
        <a:lstStyle/>
        <a:p>
          <a:endParaRPr lang="en-US" sz="2400">
            <a:latin typeface="Aptos" panose="020B0004020202020204" pitchFamily="34" charset="0"/>
          </a:endParaRPr>
        </a:p>
      </dgm:t>
    </dgm:pt>
    <dgm:pt modelId="{F3BF7430-076B-4ED0-A818-F5EFECEDBE8C}" type="sibTrans" cxnId="{0061D0F9-2A4E-4D04-AF59-56A1CFCA0B12}">
      <dgm:prSet/>
      <dgm:spPr/>
      <dgm:t>
        <a:bodyPr/>
        <a:lstStyle/>
        <a:p>
          <a:endParaRPr lang="en-US" sz="2400">
            <a:latin typeface="Aptos" panose="020B0004020202020204" pitchFamily="34" charset="0"/>
          </a:endParaRPr>
        </a:p>
      </dgm:t>
    </dgm:pt>
    <dgm:pt modelId="{EA74F414-B185-474D-9AF6-8E84D13F079F}">
      <dgm:prSet phldrT="[Text]" custT="1"/>
      <dgm:spPr/>
      <dgm:t>
        <a:bodyPr/>
        <a:lstStyle/>
        <a:p>
          <a:r>
            <a:rPr lang="el-GR" sz="2400" kern="1200" dirty="0">
              <a:solidFill>
                <a:prstClr val="black">
                  <a:hueOff val="0"/>
                  <a:satOff val="0"/>
                  <a:lumOff val="0"/>
                  <a:alphaOff val="0"/>
                </a:prstClr>
              </a:solidFill>
              <a:latin typeface="Aptos" panose="020B0004020202020204" pitchFamily="34" charset="0"/>
              <a:ea typeface="+mn-ea"/>
              <a:cs typeface="+mn-cs"/>
              <a:sym typeface="Poppins"/>
            </a:rPr>
            <a:t>Ολοκλήρωση Σχεδίου Δράσης </a:t>
          </a:r>
          <a:r>
            <a:rPr lang="en-US" sz="2400" b="1" kern="1200" dirty="0">
              <a:solidFill>
                <a:schemeClr val="accent1"/>
              </a:solidFill>
              <a:latin typeface="Aptos" panose="020B0004020202020204" pitchFamily="34" charset="0"/>
            </a:rPr>
            <a:t>GR</a:t>
          </a:r>
          <a:r>
            <a:rPr lang="en-US" sz="2400" b="1" kern="1200" dirty="0">
              <a:solidFill>
                <a:schemeClr val="accent6"/>
              </a:solidFill>
              <a:latin typeface="Aptos" panose="020B0004020202020204" pitchFamily="34" charset="0"/>
            </a:rPr>
            <a:t>eco</a:t>
          </a:r>
          <a:r>
            <a:rPr lang="en-US" sz="2400" b="1" kern="1200" dirty="0">
              <a:solidFill>
                <a:schemeClr val="accent1"/>
              </a:solidFill>
              <a:latin typeface="Aptos" panose="020B0004020202020204" pitchFamily="34" charset="0"/>
            </a:rPr>
            <a:t> Islands</a:t>
          </a:r>
          <a:endParaRPr lang="en-US" sz="2400" kern="1200" dirty="0">
            <a:latin typeface="Aptos" panose="020B0004020202020204" pitchFamily="34" charset="0"/>
          </a:endParaRPr>
        </a:p>
      </dgm:t>
    </dgm:pt>
    <dgm:pt modelId="{7DDE0D58-B3B0-472C-82CB-F606718E6F2A}" type="parTrans" cxnId="{A55D1235-B76E-4BBB-91D8-8A0ACE834B42}">
      <dgm:prSet/>
      <dgm:spPr/>
      <dgm:t>
        <a:bodyPr/>
        <a:lstStyle/>
        <a:p>
          <a:endParaRPr lang="en-US" sz="2400">
            <a:latin typeface="Aptos" panose="020B0004020202020204" pitchFamily="34" charset="0"/>
          </a:endParaRPr>
        </a:p>
      </dgm:t>
    </dgm:pt>
    <dgm:pt modelId="{73EBDA40-2111-4169-867F-282476EC4214}" type="sibTrans" cxnId="{A55D1235-B76E-4BBB-91D8-8A0ACE834B42}">
      <dgm:prSet/>
      <dgm:spPr/>
      <dgm:t>
        <a:bodyPr/>
        <a:lstStyle/>
        <a:p>
          <a:endParaRPr lang="en-US" sz="2400">
            <a:latin typeface="Aptos" panose="020B0004020202020204" pitchFamily="34" charset="0"/>
          </a:endParaRPr>
        </a:p>
      </dgm:t>
    </dgm:pt>
    <dgm:pt modelId="{C7A6CEDD-3C0B-4BA7-8352-AB312039705D}">
      <dgm:prSet custT="1"/>
      <dgm:spPr/>
      <dgm:t>
        <a:bodyPr/>
        <a:lstStyle/>
        <a:p>
          <a:endParaRPr lang="en-US" sz="2400">
            <a:latin typeface="Aptos" panose="020B0004020202020204" pitchFamily="34" charset="0"/>
          </a:endParaRPr>
        </a:p>
      </dgm:t>
    </dgm:pt>
    <dgm:pt modelId="{F6DD518D-2BD3-4CD2-BB45-8383BEB4A103}" type="parTrans" cxnId="{B934ECA0-50C7-4A6F-9436-C5F38774BB38}">
      <dgm:prSet/>
      <dgm:spPr/>
      <dgm:t>
        <a:bodyPr/>
        <a:lstStyle/>
        <a:p>
          <a:endParaRPr lang="en-US" sz="2400">
            <a:latin typeface="Aptos" panose="020B0004020202020204" pitchFamily="34" charset="0"/>
          </a:endParaRPr>
        </a:p>
      </dgm:t>
    </dgm:pt>
    <dgm:pt modelId="{C1B7258F-D659-4674-B406-13C97C0A2090}" type="sibTrans" cxnId="{B934ECA0-50C7-4A6F-9436-C5F38774BB38}">
      <dgm:prSet/>
      <dgm:spPr/>
      <dgm:t>
        <a:bodyPr/>
        <a:lstStyle/>
        <a:p>
          <a:endParaRPr lang="en-US" sz="2400">
            <a:latin typeface="Aptos" panose="020B0004020202020204" pitchFamily="34" charset="0"/>
          </a:endParaRPr>
        </a:p>
      </dgm:t>
    </dgm:pt>
    <dgm:pt modelId="{9996CE7E-AAB1-49EE-9ED9-A94E2166B17C}">
      <dgm:prSet custT="1"/>
      <dgm:spPr/>
      <dgm:t>
        <a:bodyPr/>
        <a:lstStyle/>
        <a:p>
          <a:r>
            <a:rPr lang="el-GR" sz="2400" dirty="0">
              <a:latin typeface="Aptos" panose="020B0004020202020204" pitchFamily="34" charset="0"/>
            </a:rPr>
            <a:t>Διερεύνηση επενδυτικών αναγκών, χρηματοδότησης και συλλογή στοιχείων ωριμότητας έργων</a:t>
          </a:r>
          <a:endParaRPr lang="en-US" sz="2400" dirty="0">
            <a:latin typeface="Aptos" panose="020B0004020202020204" pitchFamily="34" charset="0"/>
          </a:endParaRPr>
        </a:p>
      </dgm:t>
    </dgm:pt>
    <dgm:pt modelId="{0BC5ADFD-9956-41C5-AB78-93CC2806A76E}" type="parTrans" cxnId="{5C86704B-0B40-46A3-920C-C4F56DC24B50}">
      <dgm:prSet/>
      <dgm:spPr/>
      <dgm:t>
        <a:bodyPr/>
        <a:lstStyle/>
        <a:p>
          <a:endParaRPr lang="en-US" sz="2400"/>
        </a:p>
      </dgm:t>
    </dgm:pt>
    <dgm:pt modelId="{8F4E3854-8882-4AE7-9D0B-E2541A5E6A5E}" type="sibTrans" cxnId="{5C86704B-0B40-46A3-920C-C4F56DC24B50}">
      <dgm:prSet/>
      <dgm:spPr/>
      <dgm:t>
        <a:bodyPr/>
        <a:lstStyle/>
        <a:p>
          <a:endParaRPr lang="en-US" sz="2400"/>
        </a:p>
      </dgm:t>
    </dgm:pt>
    <dgm:pt modelId="{EAE725ED-380E-4965-B6A7-3C11BDF6F3A6}" type="pres">
      <dgm:prSet presAssocID="{B8951EB1-24D3-4C67-912E-D845225979E2}" presName="linearFlow" presStyleCnt="0">
        <dgm:presLayoutVars>
          <dgm:dir/>
          <dgm:animLvl val="lvl"/>
          <dgm:resizeHandles val="exact"/>
        </dgm:presLayoutVars>
      </dgm:prSet>
      <dgm:spPr/>
    </dgm:pt>
    <dgm:pt modelId="{736C0832-286C-48AB-BE88-F1AB90A426AE}" type="pres">
      <dgm:prSet presAssocID="{2269D26C-E63E-4BF1-8941-FA237EEFE6D3}" presName="composite" presStyleCnt="0"/>
      <dgm:spPr/>
    </dgm:pt>
    <dgm:pt modelId="{93F3185D-ED0E-402E-8745-567EF1D91E22}" type="pres">
      <dgm:prSet presAssocID="{2269D26C-E63E-4BF1-8941-FA237EEFE6D3}" presName="parentText" presStyleLbl="alignNode1" presStyleIdx="0" presStyleCnt="4">
        <dgm:presLayoutVars>
          <dgm:chMax val="1"/>
          <dgm:bulletEnabled val="1"/>
        </dgm:presLayoutVars>
      </dgm:prSet>
      <dgm:spPr/>
    </dgm:pt>
    <dgm:pt modelId="{10A767DA-BF54-4A60-BB28-BFD41FC6768C}" type="pres">
      <dgm:prSet presAssocID="{2269D26C-E63E-4BF1-8941-FA237EEFE6D3}" presName="descendantText" presStyleLbl="alignAcc1" presStyleIdx="0" presStyleCnt="4">
        <dgm:presLayoutVars>
          <dgm:bulletEnabled val="1"/>
        </dgm:presLayoutVars>
      </dgm:prSet>
      <dgm:spPr/>
    </dgm:pt>
    <dgm:pt modelId="{1DFFA2BA-FD21-440E-83E9-FC5BA5131E44}" type="pres">
      <dgm:prSet presAssocID="{B13D8CEC-1726-417D-B067-67204229887B}" presName="sp" presStyleCnt="0"/>
      <dgm:spPr/>
    </dgm:pt>
    <dgm:pt modelId="{0AA3817E-1A88-4DEF-AE65-B749A7C61614}" type="pres">
      <dgm:prSet presAssocID="{044DD66E-0AB0-41CB-8A92-8EB33C246937}" presName="composite" presStyleCnt="0"/>
      <dgm:spPr/>
    </dgm:pt>
    <dgm:pt modelId="{570C32BE-EB0E-4F0C-BCD9-016162612818}" type="pres">
      <dgm:prSet presAssocID="{044DD66E-0AB0-41CB-8A92-8EB33C246937}" presName="parentText" presStyleLbl="alignNode1" presStyleIdx="1" presStyleCnt="4">
        <dgm:presLayoutVars>
          <dgm:chMax val="1"/>
          <dgm:bulletEnabled val="1"/>
        </dgm:presLayoutVars>
      </dgm:prSet>
      <dgm:spPr/>
    </dgm:pt>
    <dgm:pt modelId="{FAC24595-0A01-4CF3-9E97-D8FF16E01ABE}" type="pres">
      <dgm:prSet presAssocID="{044DD66E-0AB0-41CB-8A92-8EB33C246937}" presName="descendantText" presStyleLbl="alignAcc1" presStyleIdx="1" presStyleCnt="4">
        <dgm:presLayoutVars>
          <dgm:bulletEnabled val="1"/>
        </dgm:presLayoutVars>
      </dgm:prSet>
      <dgm:spPr/>
    </dgm:pt>
    <dgm:pt modelId="{987D642F-66B3-4254-9CBB-1888593123B0}" type="pres">
      <dgm:prSet presAssocID="{033EF9DC-2FE0-4CE8-974D-9C79C1EE7916}" presName="sp" presStyleCnt="0"/>
      <dgm:spPr/>
    </dgm:pt>
    <dgm:pt modelId="{DC169CEB-01A1-432E-AC1C-517E9E1082D8}" type="pres">
      <dgm:prSet presAssocID="{C7A6CEDD-3C0B-4BA7-8352-AB312039705D}" presName="composite" presStyleCnt="0"/>
      <dgm:spPr/>
    </dgm:pt>
    <dgm:pt modelId="{7B421E60-1A2A-416B-B36D-AC214B8FDE8C}" type="pres">
      <dgm:prSet presAssocID="{C7A6CEDD-3C0B-4BA7-8352-AB312039705D}" presName="parentText" presStyleLbl="alignNode1" presStyleIdx="2" presStyleCnt="4">
        <dgm:presLayoutVars>
          <dgm:chMax val="1"/>
          <dgm:bulletEnabled val="1"/>
        </dgm:presLayoutVars>
      </dgm:prSet>
      <dgm:spPr/>
    </dgm:pt>
    <dgm:pt modelId="{6859F782-4E4B-4EE2-BCAA-FE7CFB06A264}" type="pres">
      <dgm:prSet presAssocID="{C7A6CEDD-3C0B-4BA7-8352-AB312039705D}" presName="descendantText" presStyleLbl="alignAcc1" presStyleIdx="2" presStyleCnt="4">
        <dgm:presLayoutVars>
          <dgm:bulletEnabled val="1"/>
        </dgm:presLayoutVars>
      </dgm:prSet>
      <dgm:spPr/>
    </dgm:pt>
    <dgm:pt modelId="{79A7DE57-5A5D-40DC-B842-1CD3C091003A}" type="pres">
      <dgm:prSet presAssocID="{C1B7258F-D659-4674-B406-13C97C0A2090}" presName="sp" presStyleCnt="0"/>
      <dgm:spPr/>
    </dgm:pt>
    <dgm:pt modelId="{A2DFE662-B7E8-44ED-95BF-5E97EB29AE57}" type="pres">
      <dgm:prSet presAssocID="{D1C59DCA-C3E5-4CEF-B457-755AC3FABB6F}" presName="composite" presStyleCnt="0"/>
      <dgm:spPr/>
    </dgm:pt>
    <dgm:pt modelId="{3430A588-19D6-402A-8AE9-A772D734D160}" type="pres">
      <dgm:prSet presAssocID="{D1C59DCA-C3E5-4CEF-B457-755AC3FABB6F}" presName="parentText" presStyleLbl="alignNode1" presStyleIdx="3" presStyleCnt="4">
        <dgm:presLayoutVars>
          <dgm:chMax val="1"/>
          <dgm:bulletEnabled val="1"/>
        </dgm:presLayoutVars>
      </dgm:prSet>
      <dgm:spPr/>
    </dgm:pt>
    <dgm:pt modelId="{6EF70775-2316-4260-A810-E676EE694EB8}" type="pres">
      <dgm:prSet presAssocID="{D1C59DCA-C3E5-4CEF-B457-755AC3FABB6F}" presName="descendantText" presStyleLbl="alignAcc1" presStyleIdx="3" presStyleCnt="4">
        <dgm:presLayoutVars>
          <dgm:bulletEnabled val="1"/>
        </dgm:presLayoutVars>
      </dgm:prSet>
      <dgm:spPr/>
    </dgm:pt>
  </dgm:ptLst>
  <dgm:cxnLst>
    <dgm:cxn modelId="{94D17E0A-4F96-445F-A1AF-026214FFE6F8}" type="presOf" srcId="{D1C59DCA-C3E5-4CEF-B457-755AC3FABB6F}" destId="{3430A588-19D6-402A-8AE9-A772D734D160}" srcOrd="0" destOrd="0" presId="urn:microsoft.com/office/officeart/2005/8/layout/chevron2"/>
    <dgm:cxn modelId="{C750070E-7969-44CF-8489-44C611FF79A6}" type="presOf" srcId="{2269D26C-E63E-4BF1-8941-FA237EEFE6D3}" destId="{93F3185D-ED0E-402E-8745-567EF1D91E22}" srcOrd="0" destOrd="0" presId="urn:microsoft.com/office/officeart/2005/8/layout/chevron2"/>
    <dgm:cxn modelId="{A55D1235-B76E-4BBB-91D8-8A0ACE834B42}" srcId="{D1C59DCA-C3E5-4CEF-B457-755AC3FABB6F}" destId="{EA74F414-B185-474D-9AF6-8E84D13F079F}" srcOrd="0" destOrd="0" parTransId="{7DDE0D58-B3B0-472C-82CB-F606718E6F2A}" sibTransId="{73EBDA40-2111-4169-867F-282476EC4214}"/>
    <dgm:cxn modelId="{24AF2839-C774-449B-966B-06071D5A8B8B}" type="presOf" srcId="{B8951EB1-24D3-4C67-912E-D845225979E2}" destId="{EAE725ED-380E-4965-B6A7-3C11BDF6F3A6}" srcOrd="0" destOrd="0" presId="urn:microsoft.com/office/officeart/2005/8/layout/chevron2"/>
    <dgm:cxn modelId="{2A5A433B-F6AE-49C9-8E41-66A88E9B835E}" type="presOf" srcId="{EA74F414-B185-474D-9AF6-8E84D13F079F}" destId="{6EF70775-2316-4260-A810-E676EE694EB8}" srcOrd="0" destOrd="0" presId="urn:microsoft.com/office/officeart/2005/8/layout/chevron2"/>
    <dgm:cxn modelId="{B5DF4446-B0E3-41AB-8680-F48C6B6F3E7E}" srcId="{2269D26C-E63E-4BF1-8941-FA237EEFE6D3}" destId="{E720CB00-804D-4E20-84FA-3E62559CAE79}" srcOrd="0" destOrd="0" parTransId="{9717C696-B150-499B-9F45-C8A27CC76911}" sibTransId="{78DED3B6-2DA5-43A4-BFDB-BB573C403372}"/>
    <dgm:cxn modelId="{5C86704B-0B40-46A3-920C-C4F56DC24B50}" srcId="{C7A6CEDD-3C0B-4BA7-8352-AB312039705D}" destId="{9996CE7E-AAB1-49EE-9ED9-A94E2166B17C}" srcOrd="0" destOrd="0" parTransId="{0BC5ADFD-9956-41C5-AB78-93CC2806A76E}" sibTransId="{8F4E3854-8882-4AE7-9D0B-E2541A5E6A5E}"/>
    <dgm:cxn modelId="{C982BB4B-14AF-441C-965C-805EFE8A5BE5}" type="presOf" srcId="{9996CE7E-AAB1-49EE-9ED9-A94E2166B17C}" destId="{6859F782-4E4B-4EE2-BCAA-FE7CFB06A264}" srcOrd="0" destOrd="0" presId="urn:microsoft.com/office/officeart/2005/8/layout/chevron2"/>
    <dgm:cxn modelId="{7450567C-1688-46C8-81DA-16634D4F949E}" srcId="{B8951EB1-24D3-4C67-912E-D845225979E2}" destId="{044DD66E-0AB0-41CB-8A92-8EB33C246937}" srcOrd="1" destOrd="0" parTransId="{4E733CE4-9EB7-46CA-9214-7E5501CEE81D}" sibTransId="{033EF9DC-2FE0-4CE8-974D-9C79C1EE7916}"/>
    <dgm:cxn modelId="{B39E5084-9027-4633-8B4F-CD3566D6B911}" type="presOf" srcId="{BBAC5A0C-2A39-426C-BD95-211431F3DA7E}" destId="{FAC24595-0A01-4CF3-9E97-D8FF16E01ABE}" srcOrd="0" destOrd="0" presId="urn:microsoft.com/office/officeart/2005/8/layout/chevron2"/>
    <dgm:cxn modelId="{0C93A591-877B-4310-86D4-10C80105B40E}" type="presOf" srcId="{C7A6CEDD-3C0B-4BA7-8352-AB312039705D}" destId="{7B421E60-1A2A-416B-B36D-AC214B8FDE8C}" srcOrd="0" destOrd="0" presId="urn:microsoft.com/office/officeart/2005/8/layout/chevron2"/>
    <dgm:cxn modelId="{B934ECA0-50C7-4A6F-9436-C5F38774BB38}" srcId="{B8951EB1-24D3-4C67-912E-D845225979E2}" destId="{C7A6CEDD-3C0B-4BA7-8352-AB312039705D}" srcOrd="2" destOrd="0" parTransId="{F6DD518D-2BD3-4CD2-BB45-8383BEB4A103}" sibTransId="{C1B7258F-D659-4674-B406-13C97C0A2090}"/>
    <dgm:cxn modelId="{3A608BA9-3DE1-471A-A40B-54B9904D2862}" type="presOf" srcId="{044DD66E-0AB0-41CB-8A92-8EB33C246937}" destId="{570C32BE-EB0E-4F0C-BCD9-016162612818}" srcOrd="0" destOrd="0" presId="urn:microsoft.com/office/officeart/2005/8/layout/chevron2"/>
    <dgm:cxn modelId="{CD09ADB7-9BBF-4666-88AE-0484D193C3C2}" srcId="{044DD66E-0AB0-41CB-8A92-8EB33C246937}" destId="{BBAC5A0C-2A39-426C-BD95-211431F3DA7E}" srcOrd="0" destOrd="0" parTransId="{4558CCEE-C56E-4C6D-B92B-EDA1B2AB61DE}" sibTransId="{18CC09C3-C3AB-46C9-8088-1FF0EEC47F80}"/>
    <dgm:cxn modelId="{0636CAC4-1C1E-49A0-87A0-E516F8C0333B}" type="presOf" srcId="{E720CB00-804D-4E20-84FA-3E62559CAE79}" destId="{10A767DA-BF54-4A60-BB28-BFD41FC6768C}" srcOrd="0" destOrd="0" presId="urn:microsoft.com/office/officeart/2005/8/layout/chevron2"/>
    <dgm:cxn modelId="{6D0BC3F2-F138-428E-889B-1BCD12DA41E3}" srcId="{B8951EB1-24D3-4C67-912E-D845225979E2}" destId="{2269D26C-E63E-4BF1-8941-FA237EEFE6D3}" srcOrd="0" destOrd="0" parTransId="{14FDBB2A-46F5-4F04-9D09-FB257FF076B3}" sibTransId="{B13D8CEC-1726-417D-B067-67204229887B}"/>
    <dgm:cxn modelId="{0061D0F9-2A4E-4D04-AF59-56A1CFCA0B12}" srcId="{B8951EB1-24D3-4C67-912E-D845225979E2}" destId="{D1C59DCA-C3E5-4CEF-B457-755AC3FABB6F}" srcOrd="3" destOrd="0" parTransId="{01804BB7-CB0B-41C3-BC41-B177DCAEB03A}" sibTransId="{F3BF7430-076B-4ED0-A818-F5EFECEDBE8C}"/>
    <dgm:cxn modelId="{BBBADF67-01F6-48A3-9103-F46E89F283E4}" type="presParOf" srcId="{EAE725ED-380E-4965-B6A7-3C11BDF6F3A6}" destId="{736C0832-286C-48AB-BE88-F1AB90A426AE}" srcOrd="0" destOrd="0" presId="urn:microsoft.com/office/officeart/2005/8/layout/chevron2"/>
    <dgm:cxn modelId="{2CB5AAD1-133E-485D-B579-3CA8B30C1530}" type="presParOf" srcId="{736C0832-286C-48AB-BE88-F1AB90A426AE}" destId="{93F3185D-ED0E-402E-8745-567EF1D91E22}" srcOrd="0" destOrd="0" presId="urn:microsoft.com/office/officeart/2005/8/layout/chevron2"/>
    <dgm:cxn modelId="{A4ADE5EB-4B93-4728-8A11-E2630C39EF39}" type="presParOf" srcId="{736C0832-286C-48AB-BE88-F1AB90A426AE}" destId="{10A767DA-BF54-4A60-BB28-BFD41FC6768C}" srcOrd="1" destOrd="0" presId="urn:microsoft.com/office/officeart/2005/8/layout/chevron2"/>
    <dgm:cxn modelId="{340BA8D1-595F-4016-87F7-A4CFCEFC4394}" type="presParOf" srcId="{EAE725ED-380E-4965-B6A7-3C11BDF6F3A6}" destId="{1DFFA2BA-FD21-440E-83E9-FC5BA5131E44}" srcOrd="1" destOrd="0" presId="urn:microsoft.com/office/officeart/2005/8/layout/chevron2"/>
    <dgm:cxn modelId="{F1ABDB9F-576F-462F-942B-E40BF2FBBD63}" type="presParOf" srcId="{EAE725ED-380E-4965-B6A7-3C11BDF6F3A6}" destId="{0AA3817E-1A88-4DEF-AE65-B749A7C61614}" srcOrd="2" destOrd="0" presId="urn:microsoft.com/office/officeart/2005/8/layout/chevron2"/>
    <dgm:cxn modelId="{3FED2885-ECEF-411F-B5AA-50A49890D9B0}" type="presParOf" srcId="{0AA3817E-1A88-4DEF-AE65-B749A7C61614}" destId="{570C32BE-EB0E-4F0C-BCD9-016162612818}" srcOrd="0" destOrd="0" presId="urn:microsoft.com/office/officeart/2005/8/layout/chevron2"/>
    <dgm:cxn modelId="{DA2D8954-1652-4D1A-BCB4-F40C26B3E207}" type="presParOf" srcId="{0AA3817E-1A88-4DEF-AE65-B749A7C61614}" destId="{FAC24595-0A01-4CF3-9E97-D8FF16E01ABE}" srcOrd="1" destOrd="0" presId="urn:microsoft.com/office/officeart/2005/8/layout/chevron2"/>
    <dgm:cxn modelId="{07A3B677-F140-4E2B-9BBA-610BB33BE7E0}" type="presParOf" srcId="{EAE725ED-380E-4965-B6A7-3C11BDF6F3A6}" destId="{987D642F-66B3-4254-9CBB-1888593123B0}" srcOrd="3" destOrd="0" presId="urn:microsoft.com/office/officeart/2005/8/layout/chevron2"/>
    <dgm:cxn modelId="{17D57757-A638-4173-BB11-C2D1C25DD186}" type="presParOf" srcId="{EAE725ED-380E-4965-B6A7-3C11BDF6F3A6}" destId="{DC169CEB-01A1-432E-AC1C-517E9E1082D8}" srcOrd="4" destOrd="0" presId="urn:microsoft.com/office/officeart/2005/8/layout/chevron2"/>
    <dgm:cxn modelId="{E3385B6F-ED7D-49AF-B491-E7FDDFDCE606}" type="presParOf" srcId="{DC169CEB-01A1-432E-AC1C-517E9E1082D8}" destId="{7B421E60-1A2A-416B-B36D-AC214B8FDE8C}" srcOrd="0" destOrd="0" presId="urn:microsoft.com/office/officeart/2005/8/layout/chevron2"/>
    <dgm:cxn modelId="{2D0E88F3-61BD-4DEE-8B6C-1843AAA1E874}" type="presParOf" srcId="{DC169CEB-01A1-432E-AC1C-517E9E1082D8}" destId="{6859F782-4E4B-4EE2-BCAA-FE7CFB06A264}" srcOrd="1" destOrd="0" presId="urn:microsoft.com/office/officeart/2005/8/layout/chevron2"/>
    <dgm:cxn modelId="{AF0AA2FF-152A-4DC7-809B-CA65238ABF32}" type="presParOf" srcId="{EAE725ED-380E-4965-B6A7-3C11BDF6F3A6}" destId="{79A7DE57-5A5D-40DC-B842-1CD3C091003A}" srcOrd="5" destOrd="0" presId="urn:microsoft.com/office/officeart/2005/8/layout/chevron2"/>
    <dgm:cxn modelId="{D4630E80-23B3-4753-B500-623637BE16DA}" type="presParOf" srcId="{EAE725ED-380E-4965-B6A7-3C11BDF6F3A6}" destId="{A2DFE662-B7E8-44ED-95BF-5E97EB29AE57}" srcOrd="6" destOrd="0" presId="urn:microsoft.com/office/officeart/2005/8/layout/chevron2"/>
    <dgm:cxn modelId="{95314A4D-ED69-4DB1-9F6B-7B1A5905D0DF}" type="presParOf" srcId="{A2DFE662-B7E8-44ED-95BF-5E97EB29AE57}" destId="{3430A588-19D6-402A-8AE9-A772D734D160}" srcOrd="0" destOrd="0" presId="urn:microsoft.com/office/officeart/2005/8/layout/chevron2"/>
    <dgm:cxn modelId="{4364DDEF-2912-415B-9891-E2698A388E21}" type="presParOf" srcId="{A2DFE662-B7E8-44ED-95BF-5E97EB29AE57}" destId="{6EF70775-2316-4260-A810-E676EE694E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EC349-366A-450B-ACA9-C1F11F8DBF15}" type="doc">
      <dgm:prSet loTypeId="urn:microsoft.com/office/officeart/2005/8/layout/hProcess9" loCatId="process" qsTypeId="urn:microsoft.com/office/officeart/2005/8/quickstyle/3d5" qsCatId="3D" csTypeId="urn:microsoft.com/office/officeart/2005/8/colors/accent1_5" csCatId="accent1" phldr="1"/>
      <dgm:spPr/>
      <dgm:t>
        <a:bodyPr/>
        <a:lstStyle/>
        <a:p>
          <a:endParaRPr lang="el-GR"/>
        </a:p>
      </dgm:t>
    </dgm:pt>
    <dgm:pt modelId="{7C6EC084-E712-4B02-8C94-D973796BD917}">
      <dgm:prSet phldrT="[Κείμενο]" phldr="0" custT="1"/>
      <dgm:spPr>
        <a:solidFill>
          <a:srgbClr val="015E72">
            <a:alpha val="90000"/>
          </a:srgbClr>
        </a:solidFill>
      </dgm:spPr>
      <dgm:t>
        <a:bodyPr/>
        <a:lstStyle/>
        <a:p>
          <a:r>
            <a:rPr lang="el-GR" sz="1800" b="1" dirty="0">
              <a:solidFill>
                <a:schemeClr val="tx1"/>
              </a:solidFill>
              <a:latin typeface="Aptos" panose="020B0004020202020204" pitchFamily="34" charset="0"/>
            </a:rPr>
            <a:t>Πυλώνες</a:t>
          </a:r>
        </a:p>
      </dgm:t>
    </dgm:pt>
    <dgm:pt modelId="{7B2AABDC-1F2A-4B0E-875F-647B76EA0691}" type="parTrans" cxnId="{F4F13AA8-3649-40AF-9E12-BBE242C76303}">
      <dgm:prSet/>
      <dgm:spPr/>
      <dgm:t>
        <a:bodyPr/>
        <a:lstStyle/>
        <a:p>
          <a:endParaRPr lang="el-GR" sz="1800">
            <a:latin typeface="Aptos" panose="020B0004020202020204" pitchFamily="34" charset="0"/>
          </a:endParaRPr>
        </a:p>
      </dgm:t>
    </dgm:pt>
    <dgm:pt modelId="{E7CC29DA-069F-4D38-8A7F-7233786DCFA3}" type="sibTrans" cxnId="{F4F13AA8-3649-40AF-9E12-BBE242C76303}">
      <dgm:prSet/>
      <dgm:spPr/>
      <dgm:t>
        <a:bodyPr/>
        <a:lstStyle/>
        <a:p>
          <a:endParaRPr lang="el-GR" sz="1800">
            <a:latin typeface="Aptos" panose="020B0004020202020204" pitchFamily="34" charset="0"/>
          </a:endParaRPr>
        </a:p>
      </dgm:t>
    </dgm:pt>
    <dgm:pt modelId="{3DBE3B86-024C-4A0B-B1A6-9904E0995CEA}">
      <dgm:prSet phldrT="[Κείμενο]" phldr="0" custT="1"/>
      <dgm:spPr>
        <a:solidFill>
          <a:srgbClr val="015E72">
            <a:alpha val="76667"/>
          </a:srgbClr>
        </a:solidFill>
      </dgm:spPr>
      <dgm:t>
        <a:bodyPr/>
        <a:lstStyle/>
        <a:p>
          <a:r>
            <a:rPr lang="el-GR" sz="1800" b="1" dirty="0">
              <a:solidFill>
                <a:schemeClr val="tx1"/>
              </a:solidFill>
              <a:latin typeface="Aptos" panose="020B0004020202020204" pitchFamily="34" charset="0"/>
            </a:rPr>
            <a:t>Γενικοί στόχοι</a:t>
          </a:r>
        </a:p>
      </dgm:t>
    </dgm:pt>
    <dgm:pt modelId="{2BB4ADA3-FE4C-43AC-9A0B-A22C9AE2E0A5}" type="parTrans" cxnId="{3B3B5FF5-6769-4FA3-85FB-363BE811BC25}">
      <dgm:prSet/>
      <dgm:spPr/>
      <dgm:t>
        <a:bodyPr/>
        <a:lstStyle/>
        <a:p>
          <a:endParaRPr lang="el-GR" sz="1800">
            <a:latin typeface="Aptos" panose="020B0004020202020204" pitchFamily="34" charset="0"/>
          </a:endParaRPr>
        </a:p>
      </dgm:t>
    </dgm:pt>
    <dgm:pt modelId="{57EED969-DFA2-459E-B3A2-A6A1D5A740D6}" type="sibTrans" cxnId="{3B3B5FF5-6769-4FA3-85FB-363BE811BC25}">
      <dgm:prSet/>
      <dgm:spPr/>
      <dgm:t>
        <a:bodyPr/>
        <a:lstStyle/>
        <a:p>
          <a:endParaRPr lang="el-GR" sz="1800">
            <a:latin typeface="Aptos" panose="020B0004020202020204" pitchFamily="34" charset="0"/>
          </a:endParaRPr>
        </a:p>
      </dgm:t>
    </dgm:pt>
    <dgm:pt modelId="{5B25434A-0E44-4D1E-98DB-BB1BDF5B5140}">
      <dgm:prSet custT="1"/>
      <dgm:spPr>
        <a:solidFill>
          <a:srgbClr val="015E72">
            <a:alpha val="63333"/>
          </a:srgbClr>
        </a:solidFill>
      </dgm:spPr>
      <dgm:t>
        <a:bodyPr/>
        <a:lstStyle/>
        <a:p>
          <a:r>
            <a:rPr lang="el-GR" sz="1800" b="1" kern="1200" dirty="0">
              <a:solidFill>
                <a:schemeClr val="tx1"/>
              </a:solidFill>
              <a:latin typeface="Aptos" panose="020B0004020202020204" pitchFamily="34" charset="0"/>
            </a:rPr>
            <a:t>Ειδικοί στόχοι</a:t>
          </a:r>
        </a:p>
        <a:p>
          <a:r>
            <a:rPr lang="el-GR" sz="1400" i="1" kern="1200" dirty="0">
              <a:solidFill>
                <a:schemeClr val="tx1"/>
              </a:solidFill>
              <a:latin typeface="Aptos" panose="020B0004020202020204" pitchFamily="34" charset="0"/>
            </a:rPr>
            <a:t>Διακρίνονται σε </a:t>
          </a:r>
          <a:r>
            <a:rPr lang="el-GR" sz="1400" b="1" i="1" kern="1200" dirty="0">
              <a:solidFill>
                <a:prstClr val="white"/>
              </a:solidFill>
              <a:latin typeface="Aptos" panose="020B0004020202020204" pitchFamily="34" charset="0"/>
              <a:ea typeface="+mn-ea"/>
              <a:cs typeface="+mn-cs"/>
            </a:rPr>
            <a:t>ενδιάμεσους </a:t>
          </a:r>
          <a:r>
            <a:rPr lang="el-GR" sz="1400" b="1" i="1" kern="1200" dirty="0">
              <a:solidFill>
                <a:schemeClr val="tx1"/>
              </a:solidFill>
              <a:latin typeface="Aptos" panose="020B0004020202020204" pitchFamily="34" charset="0"/>
              <a:ea typeface="+mn-ea"/>
              <a:cs typeface="+mn-cs"/>
            </a:rPr>
            <a:t>και</a:t>
          </a:r>
          <a:r>
            <a:rPr lang="el-GR" sz="1400" b="1" i="1" kern="1200" dirty="0">
              <a:solidFill>
                <a:prstClr val="white"/>
              </a:solidFill>
              <a:latin typeface="Aptos" panose="020B0004020202020204" pitchFamily="34" charset="0"/>
              <a:ea typeface="+mn-ea"/>
              <a:cs typeface="+mn-cs"/>
            </a:rPr>
            <a:t> τελικούς στόχους-μέτρα </a:t>
          </a:r>
          <a:r>
            <a:rPr lang="el-GR" sz="1400" i="1" kern="1200" dirty="0">
              <a:latin typeface="Aptos" panose="020B0004020202020204" pitchFamily="34" charset="0"/>
            </a:rPr>
            <a:t>με τις αντίστοιχες </a:t>
          </a:r>
          <a:r>
            <a:rPr lang="el-GR" sz="1400" b="1" i="1" kern="1200" dirty="0">
              <a:latin typeface="Aptos" panose="020B0004020202020204" pitchFamily="34" charset="0"/>
            </a:rPr>
            <a:t>ελάχιστες τιμές επίτευξης</a:t>
          </a:r>
          <a:r>
            <a:rPr lang="el-GR" sz="1400" i="1" kern="1200" dirty="0">
              <a:latin typeface="Aptos" panose="020B0004020202020204" pitchFamily="34" charset="0"/>
            </a:rPr>
            <a:t>. </a:t>
          </a:r>
          <a:endParaRPr lang="en-US" sz="1400" i="1" kern="1200" dirty="0">
            <a:latin typeface="Aptos" panose="020B0004020202020204" pitchFamily="34" charset="0"/>
          </a:endParaRPr>
        </a:p>
        <a:p>
          <a:r>
            <a:rPr lang="el-GR" sz="1400" i="1" kern="1200" dirty="0">
              <a:solidFill>
                <a:schemeClr val="tx1"/>
              </a:solidFill>
              <a:latin typeface="Aptos" panose="020B0004020202020204" pitchFamily="34" charset="0"/>
            </a:rPr>
            <a:t>Κάποιοι είναι </a:t>
          </a:r>
          <a:r>
            <a:rPr lang="el-GR" sz="1400" b="1" i="1" kern="1200" dirty="0">
              <a:solidFill>
                <a:schemeClr val="tx1"/>
              </a:solidFill>
              <a:latin typeface="Aptos" panose="020B0004020202020204" pitchFamily="34" charset="0"/>
            </a:rPr>
            <a:t>προ-απαιτούμενοι</a:t>
          </a:r>
          <a:r>
            <a:rPr lang="el-GR" sz="1400" i="1" kern="1200" dirty="0">
              <a:solidFill>
                <a:schemeClr val="tx1"/>
              </a:solidFill>
              <a:latin typeface="Aptos" panose="020B0004020202020204" pitchFamily="34" charset="0"/>
            </a:rPr>
            <a:t>, ενώ για τους </a:t>
          </a:r>
          <a:r>
            <a:rPr lang="el-GR" sz="1400" b="1" i="1" kern="1200" dirty="0">
              <a:solidFill>
                <a:schemeClr val="tx1"/>
              </a:solidFill>
              <a:latin typeface="Aptos" panose="020B0004020202020204" pitchFamily="34" charset="0"/>
            </a:rPr>
            <a:t>υπόλοιπους ορίζεται μια βαθμολογία </a:t>
          </a:r>
          <a:r>
            <a:rPr lang="el-GR" sz="1400" i="1" kern="1200" dirty="0">
              <a:solidFill>
                <a:schemeClr val="tx1"/>
              </a:solidFill>
              <a:latin typeface="Aptos" panose="020B0004020202020204" pitchFamily="34" charset="0"/>
            </a:rPr>
            <a:t>που λαμβάνεται με την επίτευξη τους.</a:t>
          </a:r>
          <a:endParaRPr lang="el-GR" sz="1400" kern="1200" dirty="0"/>
        </a:p>
      </dgm:t>
    </dgm:pt>
    <dgm:pt modelId="{F3EB495C-3551-40C1-B33C-19BB7DCD3F39}" type="parTrans" cxnId="{7D9C2A52-8DBB-4E63-8ED1-C1F40A24DB70}">
      <dgm:prSet/>
      <dgm:spPr/>
      <dgm:t>
        <a:bodyPr/>
        <a:lstStyle/>
        <a:p>
          <a:endParaRPr lang="el-GR"/>
        </a:p>
      </dgm:t>
    </dgm:pt>
    <dgm:pt modelId="{EDD9BCBA-0032-4D9F-8140-F07F184C234A}" type="sibTrans" cxnId="{7D9C2A52-8DBB-4E63-8ED1-C1F40A24DB70}">
      <dgm:prSet/>
      <dgm:spPr/>
      <dgm:t>
        <a:bodyPr/>
        <a:lstStyle/>
        <a:p>
          <a:endParaRPr lang="el-GR"/>
        </a:p>
      </dgm:t>
    </dgm:pt>
    <dgm:pt modelId="{91F6BD9D-91F5-441C-B43E-7E58B9A55649}">
      <dgm:prSet phldrT="[Κείμενο]" phldr="0" custT="1"/>
      <dgm:spPr>
        <a:solidFill>
          <a:srgbClr val="015E72">
            <a:alpha val="50000"/>
          </a:srgbClr>
        </a:solidFill>
      </dgm:spPr>
      <dgm:t>
        <a:bodyPr/>
        <a:lstStyle/>
        <a:p>
          <a:r>
            <a:rPr lang="el-GR" sz="1800" b="1" dirty="0">
              <a:solidFill>
                <a:schemeClr val="tx1"/>
              </a:solidFill>
              <a:latin typeface="Aptos" panose="020B0004020202020204" pitchFamily="34" charset="0"/>
            </a:rPr>
            <a:t>Πιθανές Δράσεις</a:t>
          </a:r>
          <a:r>
            <a:rPr lang="el-GR" sz="1400" i="1" dirty="0">
              <a:latin typeface="Aptos" panose="020B0004020202020204" pitchFamily="34" charset="0"/>
            </a:rPr>
            <a:t> </a:t>
          </a:r>
        </a:p>
      </dgm:t>
    </dgm:pt>
    <dgm:pt modelId="{22386C84-1B09-4DF7-9C81-F06841E63EF7}" type="sibTrans" cxnId="{5A255661-68F7-45F0-BE40-692EAB414637}">
      <dgm:prSet/>
      <dgm:spPr/>
      <dgm:t>
        <a:bodyPr/>
        <a:lstStyle/>
        <a:p>
          <a:endParaRPr lang="el-GR" sz="1800">
            <a:latin typeface="Aptos" panose="020B0004020202020204" pitchFamily="34" charset="0"/>
          </a:endParaRPr>
        </a:p>
      </dgm:t>
    </dgm:pt>
    <dgm:pt modelId="{5BF67F55-4F3E-488C-ADC7-DDB214E67E1E}" type="parTrans" cxnId="{5A255661-68F7-45F0-BE40-692EAB414637}">
      <dgm:prSet/>
      <dgm:spPr/>
      <dgm:t>
        <a:bodyPr/>
        <a:lstStyle/>
        <a:p>
          <a:endParaRPr lang="el-GR" sz="1800">
            <a:latin typeface="Aptos" panose="020B0004020202020204" pitchFamily="34" charset="0"/>
          </a:endParaRPr>
        </a:p>
      </dgm:t>
    </dgm:pt>
    <dgm:pt modelId="{5221151A-13D1-441D-841E-3D8B78997AE9}" type="pres">
      <dgm:prSet presAssocID="{4CBEC349-366A-450B-ACA9-C1F11F8DBF15}" presName="CompostProcess" presStyleCnt="0">
        <dgm:presLayoutVars>
          <dgm:dir/>
          <dgm:resizeHandles val="exact"/>
        </dgm:presLayoutVars>
      </dgm:prSet>
      <dgm:spPr/>
    </dgm:pt>
    <dgm:pt modelId="{1D9F9C93-6D58-4EA3-AADE-2C05FB252E1D}" type="pres">
      <dgm:prSet presAssocID="{4CBEC349-366A-450B-ACA9-C1F11F8DBF15}" presName="arrow" presStyleLbl="bgShp" presStyleIdx="0" presStyleCnt="1"/>
      <dgm:spPr>
        <a:solidFill>
          <a:schemeClr val="tx2">
            <a:lumMod val="20000"/>
            <a:lumOff val="80000"/>
          </a:schemeClr>
        </a:solidFill>
      </dgm:spPr>
    </dgm:pt>
    <dgm:pt modelId="{B096F899-1657-4CF1-A7E6-6F269A09A31F}" type="pres">
      <dgm:prSet presAssocID="{4CBEC349-366A-450B-ACA9-C1F11F8DBF15}" presName="linearProcess" presStyleCnt="0"/>
      <dgm:spPr/>
    </dgm:pt>
    <dgm:pt modelId="{74CE22EA-798A-4757-B2EA-19C99DB9DC81}" type="pres">
      <dgm:prSet presAssocID="{7C6EC084-E712-4B02-8C94-D973796BD917}" presName="textNode" presStyleLbl="node1" presStyleIdx="0" presStyleCnt="4" custScaleY="76625">
        <dgm:presLayoutVars>
          <dgm:bulletEnabled val="1"/>
        </dgm:presLayoutVars>
      </dgm:prSet>
      <dgm:spPr/>
    </dgm:pt>
    <dgm:pt modelId="{7843C508-DDA7-416E-85B7-775B34645FD4}" type="pres">
      <dgm:prSet presAssocID="{E7CC29DA-069F-4D38-8A7F-7233786DCFA3}" presName="sibTrans" presStyleCnt="0"/>
      <dgm:spPr/>
    </dgm:pt>
    <dgm:pt modelId="{C7219C49-1A38-4789-8DD1-C10C2B9A4685}" type="pres">
      <dgm:prSet presAssocID="{3DBE3B86-024C-4A0B-B1A6-9904E0995CEA}" presName="textNode" presStyleLbl="node1" presStyleIdx="1" presStyleCnt="4" custScaleY="81971">
        <dgm:presLayoutVars>
          <dgm:bulletEnabled val="1"/>
        </dgm:presLayoutVars>
      </dgm:prSet>
      <dgm:spPr/>
    </dgm:pt>
    <dgm:pt modelId="{664EE26B-56E7-4CB4-B26A-49BFADDBD012}" type="pres">
      <dgm:prSet presAssocID="{57EED969-DFA2-459E-B3A2-A6A1D5A740D6}" presName="sibTrans" presStyleCnt="0"/>
      <dgm:spPr/>
    </dgm:pt>
    <dgm:pt modelId="{2DD6FF90-24C3-4F1E-A0A9-1E4375C3C759}" type="pres">
      <dgm:prSet presAssocID="{5B25434A-0E44-4D1E-98DB-BB1BDF5B5140}" presName="textNode" presStyleLbl="node1" presStyleIdx="2" presStyleCnt="4" custScaleX="197828" custScaleY="124739">
        <dgm:presLayoutVars>
          <dgm:bulletEnabled val="1"/>
        </dgm:presLayoutVars>
      </dgm:prSet>
      <dgm:spPr/>
    </dgm:pt>
    <dgm:pt modelId="{51211E1F-6E82-44EF-9EA3-FC5D47372B85}" type="pres">
      <dgm:prSet presAssocID="{EDD9BCBA-0032-4D9F-8140-F07F184C234A}" presName="sibTrans" presStyleCnt="0"/>
      <dgm:spPr/>
    </dgm:pt>
    <dgm:pt modelId="{C65B3885-06FD-4264-A071-0CF5ACBE49D8}" type="pres">
      <dgm:prSet presAssocID="{91F6BD9D-91F5-441C-B43E-7E58B9A55649}" presName="textNode" presStyleLbl="node1" presStyleIdx="3" presStyleCnt="4" custLinFactX="37122" custLinFactNeighborX="100000" custLinFactNeighborY="0">
        <dgm:presLayoutVars>
          <dgm:bulletEnabled val="1"/>
        </dgm:presLayoutVars>
      </dgm:prSet>
      <dgm:spPr/>
    </dgm:pt>
  </dgm:ptLst>
  <dgm:cxnLst>
    <dgm:cxn modelId="{E0EAF837-B4B0-43BB-9C58-747D2F2FD413}" type="presOf" srcId="{5B25434A-0E44-4D1E-98DB-BB1BDF5B5140}" destId="{2DD6FF90-24C3-4F1E-A0A9-1E4375C3C759}" srcOrd="0" destOrd="0" presId="urn:microsoft.com/office/officeart/2005/8/layout/hProcess9"/>
    <dgm:cxn modelId="{52AD1E3A-29BF-4551-A158-41E99794946F}" type="presOf" srcId="{91F6BD9D-91F5-441C-B43E-7E58B9A55649}" destId="{C65B3885-06FD-4264-A071-0CF5ACBE49D8}" srcOrd="0" destOrd="0" presId="urn:microsoft.com/office/officeart/2005/8/layout/hProcess9"/>
    <dgm:cxn modelId="{5A255661-68F7-45F0-BE40-692EAB414637}" srcId="{4CBEC349-366A-450B-ACA9-C1F11F8DBF15}" destId="{91F6BD9D-91F5-441C-B43E-7E58B9A55649}" srcOrd="3" destOrd="0" parTransId="{5BF67F55-4F3E-488C-ADC7-DDB214E67E1E}" sibTransId="{22386C84-1B09-4DF7-9C81-F06841E63EF7}"/>
    <dgm:cxn modelId="{8A647068-90F6-4751-B01E-FEE394910848}" type="presOf" srcId="{4CBEC349-366A-450B-ACA9-C1F11F8DBF15}" destId="{5221151A-13D1-441D-841E-3D8B78997AE9}" srcOrd="0" destOrd="0" presId="urn:microsoft.com/office/officeart/2005/8/layout/hProcess9"/>
    <dgm:cxn modelId="{7D9C2A52-8DBB-4E63-8ED1-C1F40A24DB70}" srcId="{4CBEC349-366A-450B-ACA9-C1F11F8DBF15}" destId="{5B25434A-0E44-4D1E-98DB-BB1BDF5B5140}" srcOrd="2" destOrd="0" parTransId="{F3EB495C-3551-40C1-B33C-19BB7DCD3F39}" sibTransId="{EDD9BCBA-0032-4D9F-8140-F07F184C234A}"/>
    <dgm:cxn modelId="{2E263657-1AB9-499C-B3A3-2B73A9E93F03}" type="presOf" srcId="{3DBE3B86-024C-4A0B-B1A6-9904E0995CEA}" destId="{C7219C49-1A38-4789-8DD1-C10C2B9A4685}" srcOrd="0" destOrd="0" presId="urn:microsoft.com/office/officeart/2005/8/layout/hProcess9"/>
    <dgm:cxn modelId="{F4F13AA8-3649-40AF-9E12-BBE242C76303}" srcId="{4CBEC349-366A-450B-ACA9-C1F11F8DBF15}" destId="{7C6EC084-E712-4B02-8C94-D973796BD917}" srcOrd="0" destOrd="0" parTransId="{7B2AABDC-1F2A-4B0E-875F-647B76EA0691}" sibTransId="{E7CC29DA-069F-4D38-8A7F-7233786DCFA3}"/>
    <dgm:cxn modelId="{4E584DD3-5912-42B8-B267-B479FAB624FF}" type="presOf" srcId="{7C6EC084-E712-4B02-8C94-D973796BD917}" destId="{74CE22EA-798A-4757-B2EA-19C99DB9DC81}" srcOrd="0" destOrd="0" presId="urn:microsoft.com/office/officeart/2005/8/layout/hProcess9"/>
    <dgm:cxn modelId="{3B3B5FF5-6769-4FA3-85FB-363BE811BC25}" srcId="{4CBEC349-366A-450B-ACA9-C1F11F8DBF15}" destId="{3DBE3B86-024C-4A0B-B1A6-9904E0995CEA}" srcOrd="1" destOrd="0" parTransId="{2BB4ADA3-FE4C-43AC-9A0B-A22C9AE2E0A5}" sibTransId="{57EED969-DFA2-459E-B3A2-A6A1D5A740D6}"/>
    <dgm:cxn modelId="{4D7BDE7A-42A7-4835-B7AA-F5A9085B5204}" type="presParOf" srcId="{5221151A-13D1-441D-841E-3D8B78997AE9}" destId="{1D9F9C93-6D58-4EA3-AADE-2C05FB252E1D}" srcOrd="0" destOrd="0" presId="urn:microsoft.com/office/officeart/2005/8/layout/hProcess9"/>
    <dgm:cxn modelId="{7E2BC21D-E32E-451A-AA5F-EE7F5D2C38DC}" type="presParOf" srcId="{5221151A-13D1-441D-841E-3D8B78997AE9}" destId="{B096F899-1657-4CF1-A7E6-6F269A09A31F}" srcOrd="1" destOrd="0" presId="urn:microsoft.com/office/officeart/2005/8/layout/hProcess9"/>
    <dgm:cxn modelId="{8EA8AA21-AB1D-4B25-ABF3-6B64C2E67225}" type="presParOf" srcId="{B096F899-1657-4CF1-A7E6-6F269A09A31F}" destId="{74CE22EA-798A-4757-B2EA-19C99DB9DC81}" srcOrd="0" destOrd="0" presId="urn:microsoft.com/office/officeart/2005/8/layout/hProcess9"/>
    <dgm:cxn modelId="{9F6D0370-FA37-4C48-8C89-2885A32B612D}" type="presParOf" srcId="{B096F899-1657-4CF1-A7E6-6F269A09A31F}" destId="{7843C508-DDA7-416E-85B7-775B34645FD4}" srcOrd="1" destOrd="0" presId="urn:microsoft.com/office/officeart/2005/8/layout/hProcess9"/>
    <dgm:cxn modelId="{87881F4F-7658-44F0-8077-46A4B089C168}" type="presParOf" srcId="{B096F899-1657-4CF1-A7E6-6F269A09A31F}" destId="{C7219C49-1A38-4789-8DD1-C10C2B9A4685}" srcOrd="2" destOrd="0" presId="urn:microsoft.com/office/officeart/2005/8/layout/hProcess9"/>
    <dgm:cxn modelId="{E502F949-48F4-46DF-A67B-26D4F1571464}" type="presParOf" srcId="{B096F899-1657-4CF1-A7E6-6F269A09A31F}" destId="{664EE26B-56E7-4CB4-B26A-49BFADDBD012}" srcOrd="3" destOrd="0" presId="urn:microsoft.com/office/officeart/2005/8/layout/hProcess9"/>
    <dgm:cxn modelId="{DC75DA78-3700-45D7-89C9-01EB5F7492BB}" type="presParOf" srcId="{B096F899-1657-4CF1-A7E6-6F269A09A31F}" destId="{2DD6FF90-24C3-4F1E-A0A9-1E4375C3C759}" srcOrd="4" destOrd="0" presId="urn:microsoft.com/office/officeart/2005/8/layout/hProcess9"/>
    <dgm:cxn modelId="{3C3ABAF8-18C0-4F4F-822F-63DF9771E54A}" type="presParOf" srcId="{B096F899-1657-4CF1-A7E6-6F269A09A31F}" destId="{51211E1F-6E82-44EF-9EA3-FC5D47372B85}" srcOrd="5" destOrd="0" presId="urn:microsoft.com/office/officeart/2005/8/layout/hProcess9"/>
    <dgm:cxn modelId="{8DBEBDAE-FB84-414E-A5AD-F471A2D41F5B}" type="presParOf" srcId="{B096F899-1657-4CF1-A7E6-6F269A09A31F}" destId="{C65B3885-06FD-4264-A071-0CF5ACBE49D8}"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EC349-366A-450B-ACA9-C1F11F8DBF15}" type="doc">
      <dgm:prSet loTypeId="urn:microsoft.com/office/officeart/2005/8/layout/chevron1" loCatId="process" qsTypeId="urn:microsoft.com/office/officeart/2005/8/quickstyle/simple5" qsCatId="simple" csTypeId="urn:microsoft.com/office/officeart/2005/8/colors/accent0_3" csCatId="mainScheme" phldr="1"/>
      <dgm:spPr/>
      <dgm:t>
        <a:bodyPr/>
        <a:lstStyle/>
        <a:p>
          <a:endParaRPr lang="el-GR"/>
        </a:p>
      </dgm:t>
    </dgm:pt>
    <dgm:pt modelId="{7C6EC084-E712-4B02-8C94-D973796BD917}">
      <dgm:prSet phldrT="[Κείμενο]" phldr="0" custT="1"/>
      <dgm:spPr/>
      <dgm:t>
        <a:bodyPr/>
        <a:lstStyle/>
        <a:p>
          <a:r>
            <a:rPr lang="el-GR" sz="1800" b="1">
              <a:latin typeface="Aptos" panose="020B0004020202020204" pitchFamily="34" charset="0"/>
            </a:rPr>
            <a:t>Πυλώνες</a:t>
          </a:r>
          <a:endParaRPr lang="el-GR" sz="1800" b="1" dirty="0">
            <a:latin typeface="Aptos" panose="020B0004020202020204" pitchFamily="34" charset="0"/>
          </a:endParaRPr>
        </a:p>
      </dgm:t>
    </dgm:pt>
    <dgm:pt modelId="{7B2AABDC-1F2A-4B0E-875F-647B76EA0691}" type="parTrans" cxnId="{F4F13AA8-3649-40AF-9E12-BBE242C76303}">
      <dgm:prSet/>
      <dgm:spPr/>
      <dgm:t>
        <a:bodyPr/>
        <a:lstStyle/>
        <a:p>
          <a:endParaRPr lang="el-GR" sz="1800">
            <a:latin typeface="Aptos" panose="020B0004020202020204" pitchFamily="34" charset="0"/>
          </a:endParaRPr>
        </a:p>
      </dgm:t>
    </dgm:pt>
    <dgm:pt modelId="{E7CC29DA-069F-4D38-8A7F-7233786DCFA3}" type="sibTrans" cxnId="{F4F13AA8-3649-40AF-9E12-BBE242C76303}">
      <dgm:prSet/>
      <dgm:spPr/>
      <dgm:t>
        <a:bodyPr/>
        <a:lstStyle/>
        <a:p>
          <a:endParaRPr lang="el-GR" sz="1800">
            <a:latin typeface="Aptos" panose="020B0004020202020204" pitchFamily="34" charset="0"/>
          </a:endParaRPr>
        </a:p>
      </dgm:t>
    </dgm:pt>
    <dgm:pt modelId="{3DBE3B86-024C-4A0B-B1A6-9904E0995CEA}">
      <dgm:prSet phldrT="[Κείμενο]" phldr="0" custT="1"/>
      <dgm:spPr/>
      <dgm:t>
        <a:bodyPr/>
        <a:lstStyle/>
        <a:p>
          <a:r>
            <a:rPr lang="el-GR" sz="1800" b="1" dirty="0">
              <a:latin typeface="Aptos" panose="020B0004020202020204" pitchFamily="34" charset="0"/>
            </a:rPr>
            <a:t>Γενικοί στόχοι</a:t>
          </a:r>
        </a:p>
      </dgm:t>
    </dgm:pt>
    <dgm:pt modelId="{2BB4ADA3-FE4C-43AC-9A0B-A22C9AE2E0A5}" type="parTrans" cxnId="{3B3B5FF5-6769-4FA3-85FB-363BE811BC25}">
      <dgm:prSet/>
      <dgm:spPr/>
      <dgm:t>
        <a:bodyPr/>
        <a:lstStyle/>
        <a:p>
          <a:endParaRPr lang="el-GR" sz="1800">
            <a:latin typeface="Aptos" panose="020B0004020202020204" pitchFamily="34" charset="0"/>
          </a:endParaRPr>
        </a:p>
      </dgm:t>
    </dgm:pt>
    <dgm:pt modelId="{57EED969-DFA2-459E-B3A2-A6A1D5A740D6}" type="sibTrans" cxnId="{3B3B5FF5-6769-4FA3-85FB-363BE811BC25}">
      <dgm:prSet/>
      <dgm:spPr/>
      <dgm:t>
        <a:bodyPr/>
        <a:lstStyle/>
        <a:p>
          <a:endParaRPr lang="el-GR" sz="1800">
            <a:latin typeface="Aptos" panose="020B0004020202020204" pitchFamily="34" charset="0"/>
          </a:endParaRPr>
        </a:p>
      </dgm:t>
    </dgm:pt>
    <dgm:pt modelId="{5B25434A-0E44-4D1E-98DB-BB1BDF5B5140}">
      <dgm:prSet custT="1"/>
      <dgm:spPr/>
      <dgm:t>
        <a:bodyPr/>
        <a:lstStyle/>
        <a:p>
          <a:r>
            <a:rPr lang="el-GR" sz="1800" b="1" dirty="0">
              <a:latin typeface="Aptos" panose="020B0004020202020204" pitchFamily="34" charset="0"/>
            </a:rPr>
            <a:t>Ειδικοί στόχοι</a:t>
          </a:r>
        </a:p>
      </dgm:t>
    </dgm:pt>
    <dgm:pt modelId="{F3EB495C-3551-40C1-B33C-19BB7DCD3F39}" type="parTrans" cxnId="{7D9C2A52-8DBB-4E63-8ED1-C1F40A24DB70}">
      <dgm:prSet/>
      <dgm:spPr/>
      <dgm:t>
        <a:bodyPr/>
        <a:lstStyle/>
        <a:p>
          <a:endParaRPr lang="el-GR"/>
        </a:p>
      </dgm:t>
    </dgm:pt>
    <dgm:pt modelId="{EDD9BCBA-0032-4D9F-8140-F07F184C234A}" type="sibTrans" cxnId="{7D9C2A52-8DBB-4E63-8ED1-C1F40A24DB70}">
      <dgm:prSet/>
      <dgm:spPr/>
      <dgm:t>
        <a:bodyPr/>
        <a:lstStyle/>
        <a:p>
          <a:endParaRPr lang="el-GR"/>
        </a:p>
      </dgm:t>
    </dgm:pt>
    <dgm:pt modelId="{91F6BD9D-91F5-441C-B43E-7E58B9A55649}">
      <dgm:prSet phldrT="[Κείμενο]" phldr="0" custT="1"/>
      <dgm:spPr/>
      <dgm:t>
        <a:bodyPr/>
        <a:lstStyle/>
        <a:p>
          <a:r>
            <a:rPr lang="el-GR" sz="1800" b="1" dirty="0">
              <a:latin typeface="Aptos" panose="020B0004020202020204" pitchFamily="34" charset="0"/>
            </a:rPr>
            <a:t>Πιθανές Δράσεις</a:t>
          </a:r>
        </a:p>
      </dgm:t>
    </dgm:pt>
    <dgm:pt modelId="{22386C84-1B09-4DF7-9C81-F06841E63EF7}" type="sibTrans" cxnId="{5A255661-68F7-45F0-BE40-692EAB414637}">
      <dgm:prSet/>
      <dgm:spPr/>
      <dgm:t>
        <a:bodyPr/>
        <a:lstStyle/>
        <a:p>
          <a:endParaRPr lang="el-GR" sz="1800">
            <a:latin typeface="Aptos" panose="020B0004020202020204" pitchFamily="34" charset="0"/>
          </a:endParaRPr>
        </a:p>
      </dgm:t>
    </dgm:pt>
    <dgm:pt modelId="{5BF67F55-4F3E-488C-ADC7-DDB214E67E1E}" type="parTrans" cxnId="{5A255661-68F7-45F0-BE40-692EAB414637}">
      <dgm:prSet/>
      <dgm:spPr/>
      <dgm:t>
        <a:bodyPr/>
        <a:lstStyle/>
        <a:p>
          <a:endParaRPr lang="el-GR" sz="1800">
            <a:latin typeface="Aptos" panose="020B0004020202020204" pitchFamily="34" charset="0"/>
          </a:endParaRPr>
        </a:p>
      </dgm:t>
    </dgm:pt>
    <dgm:pt modelId="{32C98A0C-6F7C-4BC1-9204-6C4E7270CCC7}" type="pres">
      <dgm:prSet presAssocID="{4CBEC349-366A-450B-ACA9-C1F11F8DBF15}" presName="Name0" presStyleCnt="0">
        <dgm:presLayoutVars>
          <dgm:dir/>
          <dgm:animLvl val="lvl"/>
          <dgm:resizeHandles val="exact"/>
        </dgm:presLayoutVars>
      </dgm:prSet>
      <dgm:spPr/>
    </dgm:pt>
    <dgm:pt modelId="{FB0338BF-C316-4179-A4C0-D2EFAE7DB83F}" type="pres">
      <dgm:prSet presAssocID="{7C6EC084-E712-4B02-8C94-D973796BD917}" presName="parTxOnly" presStyleLbl="node1" presStyleIdx="0" presStyleCnt="4">
        <dgm:presLayoutVars>
          <dgm:chMax val="0"/>
          <dgm:chPref val="0"/>
          <dgm:bulletEnabled val="1"/>
        </dgm:presLayoutVars>
      </dgm:prSet>
      <dgm:spPr/>
    </dgm:pt>
    <dgm:pt modelId="{FAC262DC-BB87-4EA8-982E-582C63AE86A8}" type="pres">
      <dgm:prSet presAssocID="{E7CC29DA-069F-4D38-8A7F-7233786DCFA3}" presName="parTxOnlySpace" presStyleCnt="0"/>
      <dgm:spPr/>
    </dgm:pt>
    <dgm:pt modelId="{46DD62F8-F930-486C-8867-496FE9D0C193}" type="pres">
      <dgm:prSet presAssocID="{3DBE3B86-024C-4A0B-B1A6-9904E0995CEA}" presName="parTxOnly" presStyleLbl="node1" presStyleIdx="1" presStyleCnt="4">
        <dgm:presLayoutVars>
          <dgm:chMax val="0"/>
          <dgm:chPref val="0"/>
          <dgm:bulletEnabled val="1"/>
        </dgm:presLayoutVars>
      </dgm:prSet>
      <dgm:spPr/>
    </dgm:pt>
    <dgm:pt modelId="{AD4F26FA-8A5A-456B-9C48-F90E986204DC}" type="pres">
      <dgm:prSet presAssocID="{57EED969-DFA2-459E-B3A2-A6A1D5A740D6}" presName="parTxOnlySpace" presStyleCnt="0"/>
      <dgm:spPr/>
    </dgm:pt>
    <dgm:pt modelId="{36044AEA-0E29-4480-8265-47CD63258355}" type="pres">
      <dgm:prSet presAssocID="{5B25434A-0E44-4D1E-98DB-BB1BDF5B5140}" presName="parTxOnly" presStyleLbl="node1" presStyleIdx="2" presStyleCnt="4">
        <dgm:presLayoutVars>
          <dgm:chMax val="0"/>
          <dgm:chPref val="0"/>
          <dgm:bulletEnabled val="1"/>
        </dgm:presLayoutVars>
      </dgm:prSet>
      <dgm:spPr/>
    </dgm:pt>
    <dgm:pt modelId="{44C6AA5B-04EC-4B2D-841B-E1099000A19A}" type="pres">
      <dgm:prSet presAssocID="{EDD9BCBA-0032-4D9F-8140-F07F184C234A}" presName="parTxOnlySpace" presStyleCnt="0"/>
      <dgm:spPr/>
    </dgm:pt>
    <dgm:pt modelId="{131324A6-3098-4D7C-8374-A0E8735D7BED}" type="pres">
      <dgm:prSet presAssocID="{91F6BD9D-91F5-441C-B43E-7E58B9A55649}" presName="parTxOnly" presStyleLbl="node1" presStyleIdx="3" presStyleCnt="4">
        <dgm:presLayoutVars>
          <dgm:chMax val="0"/>
          <dgm:chPref val="0"/>
          <dgm:bulletEnabled val="1"/>
        </dgm:presLayoutVars>
      </dgm:prSet>
      <dgm:spPr/>
    </dgm:pt>
  </dgm:ptLst>
  <dgm:cxnLst>
    <dgm:cxn modelId="{D431E65B-9FAD-4B41-A4F9-CCDABCA0A22E}" type="presOf" srcId="{5B25434A-0E44-4D1E-98DB-BB1BDF5B5140}" destId="{36044AEA-0E29-4480-8265-47CD63258355}" srcOrd="0" destOrd="0" presId="urn:microsoft.com/office/officeart/2005/8/layout/chevron1"/>
    <dgm:cxn modelId="{5A255661-68F7-45F0-BE40-692EAB414637}" srcId="{4CBEC349-366A-450B-ACA9-C1F11F8DBF15}" destId="{91F6BD9D-91F5-441C-B43E-7E58B9A55649}" srcOrd="3" destOrd="0" parTransId="{5BF67F55-4F3E-488C-ADC7-DDB214E67E1E}" sibTransId="{22386C84-1B09-4DF7-9C81-F06841E63EF7}"/>
    <dgm:cxn modelId="{7D9C2A52-8DBB-4E63-8ED1-C1F40A24DB70}" srcId="{4CBEC349-366A-450B-ACA9-C1F11F8DBF15}" destId="{5B25434A-0E44-4D1E-98DB-BB1BDF5B5140}" srcOrd="2" destOrd="0" parTransId="{F3EB495C-3551-40C1-B33C-19BB7DCD3F39}" sibTransId="{EDD9BCBA-0032-4D9F-8140-F07F184C234A}"/>
    <dgm:cxn modelId="{30EAF474-07FF-4B0C-8A28-720F0084B0C8}" type="presOf" srcId="{3DBE3B86-024C-4A0B-B1A6-9904E0995CEA}" destId="{46DD62F8-F930-486C-8867-496FE9D0C193}" srcOrd="0" destOrd="0" presId="urn:microsoft.com/office/officeart/2005/8/layout/chevron1"/>
    <dgm:cxn modelId="{6AC89C78-1761-4EC3-9E5A-3F33F024C6F5}" type="presOf" srcId="{7C6EC084-E712-4B02-8C94-D973796BD917}" destId="{FB0338BF-C316-4179-A4C0-D2EFAE7DB83F}" srcOrd="0" destOrd="0" presId="urn:microsoft.com/office/officeart/2005/8/layout/chevron1"/>
    <dgm:cxn modelId="{F4F13AA8-3649-40AF-9E12-BBE242C76303}" srcId="{4CBEC349-366A-450B-ACA9-C1F11F8DBF15}" destId="{7C6EC084-E712-4B02-8C94-D973796BD917}" srcOrd="0" destOrd="0" parTransId="{7B2AABDC-1F2A-4B0E-875F-647B76EA0691}" sibTransId="{E7CC29DA-069F-4D38-8A7F-7233786DCFA3}"/>
    <dgm:cxn modelId="{A939A4B6-E130-40EF-BE87-E80B92030EB0}" type="presOf" srcId="{91F6BD9D-91F5-441C-B43E-7E58B9A55649}" destId="{131324A6-3098-4D7C-8374-A0E8735D7BED}" srcOrd="0" destOrd="0" presId="urn:microsoft.com/office/officeart/2005/8/layout/chevron1"/>
    <dgm:cxn modelId="{679E9EF2-376E-46B9-AA57-1404E59A6C6A}" type="presOf" srcId="{4CBEC349-366A-450B-ACA9-C1F11F8DBF15}" destId="{32C98A0C-6F7C-4BC1-9204-6C4E7270CCC7}" srcOrd="0" destOrd="0" presId="urn:microsoft.com/office/officeart/2005/8/layout/chevron1"/>
    <dgm:cxn modelId="{3B3B5FF5-6769-4FA3-85FB-363BE811BC25}" srcId="{4CBEC349-366A-450B-ACA9-C1F11F8DBF15}" destId="{3DBE3B86-024C-4A0B-B1A6-9904E0995CEA}" srcOrd="1" destOrd="0" parTransId="{2BB4ADA3-FE4C-43AC-9A0B-A22C9AE2E0A5}" sibTransId="{57EED969-DFA2-459E-B3A2-A6A1D5A740D6}"/>
    <dgm:cxn modelId="{413DF840-AF41-498D-A7F6-F48F7DBE1DBA}" type="presParOf" srcId="{32C98A0C-6F7C-4BC1-9204-6C4E7270CCC7}" destId="{FB0338BF-C316-4179-A4C0-D2EFAE7DB83F}" srcOrd="0" destOrd="0" presId="urn:microsoft.com/office/officeart/2005/8/layout/chevron1"/>
    <dgm:cxn modelId="{0FBE18DD-F501-40A5-9001-877FCE1DBBE6}" type="presParOf" srcId="{32C98A0C-6F7C-4BC1-9204-6C4E7270CCC7}" destId="{FAC262DC-BB87-4EA8-982E-582C63AE86A8}" srcOrd="1" destOrd="0" presId="urn:microsoft.com/office/officeart/2005/8/layout/chevron1"/>
    <dgm:cxn modelId="{604843C9-7F74-4309-92B8-3EE629D1AD13}" type="presParOf" srcId="{32C98A0C-6F7C-4BC1-9204-6C4E7270CCC7}" destId="{46DD62F8-F930-486C-8867-496FE9D0C193}" srcOrd="2" destOrd="0" presId="urn:microsoft.com/office/officeart/2005/8/layout/chevron1"/>
    <dgm:cxn modelId="{21F882DB-4BCB-4156-B8E5-770680C3E568}" type="presParOf" srcId="{32C98A0C-6F7C-4BC1-9204-6C4E7270CCC7}" destId="{AD4F26FA-8A5A-456B-9C48-F90E986204DC}" srcOrd="3" destOrd="0" presId="urn:microsoft.com/office/officeart/2005/8/layout/chevron1"/>
    <dgm:cxn modelId="{A6D9E284-CD47-485D-88D7-8A5CAAEDAF55}" type="presParOf" srcId="{32C98A0C-6F7C-4BC1-9204-6C4E7270CCC7}" destId="{36044AEA-0E29-4480-8265-47CD63258355}" srcOrd="4" destOrd="0" presId="urn:microsoft.com/office/officeart/2005/8/layout/chevron1"/>
    <dgm:cxn modelId="{3140B8FE-9CC7-4ABB-8D06-0A9191E86A18}" type="presParOf" srcId="{32C98A0C-6F7C-4BC1-9204-6C4E7270CCC7}" destId="{44C6AA5B-04EC-4B2D-841B-E1099000A19A}" srcOrd="5" destOrd="0" presId="urn:microsoft.com/office/officeart/2005/8/layout/chevron1"/>
    <dgm:cxn modelId="{8402D43A-67DC-4452-BF85-B80EE315CA6E}" type="presParOf" srcId="{32C98A0C-6F7C-4BC1-9204-6C4E7270CCC7}" destId="{131324A6-3098-4D7C-8374-A0E8735D7BED}"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C72832-4BFE-41AF-BB27-D115595FAE28}"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F4A23B56-9B62-42B2-A664-965370FA2A3E}">
      <dgm:prSet phldrT="[Text]" phldr="0" custT="1"/>
      <dgm:spPr>
        <a:solidFill>
          <a:schemeClr val="accent6"/>
        </a:solidFill>
      </dgm:spPr>
      <dgm:t>
        <a:bodyPr/>
        <a:lstStyle/>
        <a:p>
          <a:r>
            <a:rPr lang="el-GR" sz="1200" dirty="0">
              <a:solidFill>
                <a:schemeClr val="tx1"/>
              </a:solidFill>
            </a:rPr>
            <a:t>Έναρξη Σχεδίου Δράσης / Επικαιροποίηση</a:t>
          </a:r>
          <a:endParaRPr lang="en-US" sz="1200" dirty="0">
            <a:solidFill>
              <a:schemeClr val="tx1"/>
            </a:solidFill>
          </a:endParaRPr>
        </a:p>
      </dgm:t>
    </dgm:pt>
    <dgm:pt modelId="{55623169-51D4-460A-96A3-55F84CDEE2CB}" type="parTrans" cxnId="{F82FC06F-88B5-4ECE-A7CA-AA0AE286BDA8}">
      <dgm:prSet/>
      <dgm:spPr/>
      <dgm:t>
        <a:bodyPr/>
        <a:lstStyle/>
        <a:p>
          <a:endParaRPr lang="en-US" sz="1200">
            <a:solidFill>
              <a:schemeClr val="tx1"/>
            </a:solidFill>
          </a:endParaRPr>
        </a:p>
      </dgm:t>
    </dgm:pt>
    <dgm:pt modelId="{4B5C0C95-64EB-4C73-AE5D-14982C3C4FEE}" type="sibTrans" cxnId="{F82FC06F-88B5-4ECE-A7CA-AA0AE286BDA8}">
      <dgm:prSet custT="1"/>
      <dgm:spPr/>
      <dgm:t>
        <a:bodyPr/>
        <a:lstStyle/>
        <a:p>
          <a:endParaRPr lang="en-US" sz="1200">
            <a:solidFill>
              <a:schemeClr val="tx1"/>
            </a:solidFill>
          </a:endParaRPr>
        </a:p>
      </dgm:t>
    </dgm:pt>
    <dgm:pt modelId="{2F7499C8-471F-46A2-BCEC-AB8B7F028CD2}">
      <dgm:prSet phldrT="[Text]" phldr="0" custT="1"/>
      <dgm:spPr/>
      <dgm:t>
        <a:bodyPr/>
        <a:lstStyle/>
        <a:p>
          <a:r>
            <a:rPr lang="el-GR" sz="1200" dirty="0">
              <a:solidFill>
                <a:schemeClr val="bg1"/>
              </a:solidFill>
            </a:rPr>
            <a:t>Συλλογή δεδομένων &amp; πληροφοριών</a:t>
          </a:r>
          <a:endParaRPr lang="en-US" sz="1200" dirty="0">
            <a:solidFill>
              <a:schemeClr val="bg1"/>
            </a:solidFill>
          </a:endParaRPr>
        </a:p>
      </dgm:t>
    </dgm:pt>
    <dgm:pt modelId="{DE994C4D-47BA-4A7C-BB80-BFCA0A681EF0}" type="parTrans" cxnId="{21AD1CEC-21B3-48E4-AE67-ABC26C6C4DEB}">
      <dgm:prSet/>
      <dgm:spPr/>
      <dgm:t>
        <a:bodyPr/>
        <a:lstStyle/>
        <a:p>
          <a:endParaRPr lang="en-US" sz="1200">
            <a:solidFill>
              <a:schemeClr val="tx1"/>
            </a:solidFill>
          </a:endParaRPr>
        </a:p>
      </dgm:t>
    </dgm:pt>
    <dgm:pt modelId="{761EC976-1A87-4500-9F13-81A84D60F104}" type="sibTrans" cxnId="{21AD1CEC-21B3-48E4-AE67-ABC26C6C4DEB}">
      <dgm:prSet custT="1"/>
      <dgm:spPr/>
      <dgm:t>
        <a:bodyPr/>
        <a:lstStyle/>
        <a:p>
          <a:endParaRPr lang="en-US" sz="1200">
            <a:solidFill>
              <a:schemeClr val="tx1"/>
            </a:solidFill>
          </a:endParaRPr>
        </a:p>
      </dgm:t>
    </dgm:pt>
    <dgm:pt modelId="{58792164-D4CC-4426-924C-91BD018C0219}">
      <dgm:prSet phldrT="[Text]" phldr="0" custT="1"/>
      <dgm:spPr/>
      <dgm:t>
        <a:bodyPr/>
        <a:lstStyle/>
        <a:p>
          <a:r>
            <a:rPr lang="el-GR" sz="1200" dirty="0">
              <a:solidFill>
                <a:schemeClr val="bg1"/>
              </a:solidFill>
            </a:rPr>
            <a:t>Ανάλυση </a:t>
          </a:r>
          <a:r>
            <a:rPr lang="en-US" sz="1200" dirty="0">
              <a:solidFill>
                <a:schemeClr val="bg1"/>
              </a:solidFill>
            </a:rPr>
            <a:t>SWOT</a:t>
          </a:r>
        </a:p>
      </dgm:t>
    </dgm:pt>
    <dgm:pt modelId="{C0FF4315-8572-4A92-B659-1EC509DD731A}" type="parTrans" cxnId="{EEE03CCD-C734-4685-A73A-096DA48523A4}">
      <dgm:prSet/>
      <dgm:spPr/>
      <dgm:t>
        <a:bodyPr/>
        <a:lstStyle/>
        <a:p>
          <a:endParaRPr lang="en-US" sz="1200">
            <a:solidFill>
              <a:schemeClr val="tx1"/>
            </a:solidFill>
          </a:endParaRPr>
        </a:p>
      </dgm:t>
    </dgm:pt>
    <dgm:pt modelId="{D0FBD005-173E-435B-8D7F-E10286579830}" type="sibTrans" cxnId="{EEE03CCD-C734-4685-A73A-096DA48523A4}">
      <dgm:prSet custT="1"/>
      <dgm:spPr/>
      <dgm:t>
        <a:bodyPr/>
        <a:lstStyle/>
        <a:p>
          <a:endParaRPr lang="en-US" sz="1200">
            <a:solidFill>
              <a:schemeClr val="tx1"/>
            </a:solidFill>
          </a:endParaRPr>
        </a:p>
      </dgm:t>
    </dgm:pt>
    <dgm:pt modelId="{A9C8F32E-F7D9-49A6-8666-210D51F43C49}">
      <dgm:prSet phldrT="[Text]" phldr="0" custT="1"/>
      <dgm:spPr>
        <a:solidFill>
          <a:schemeClr val="accent6"/>
        </a:solidFill>
      </dgm:spPr>
      <dgm:t>
        <a:bodyPr/>
        <a:lstStyle/>
        <a:p>
          <a:r>
            <a:rPr lang="en-US" sz="1200" dirty="0">
              <a:solidFill>
                <a:schemeClr val="tx1"/>
              </a:solidFill>
            </a:rPr>
            <a:t>1</a:t>
          </a:r>
          <a:r>
            <a:rPr lang="el-GR" sz="1200" baseline="30000" dirty="0">
              <a:solidFill>
                <a:schemeClr val="tx1"/>
              </a:solidFill>
            </a:rPr>
            <a:t>η</a:t>
          </a:r>
          <a:r>
            <a:rPr lang="el-GR" sz="1200" dirty="0">
              <a:solidFill>
                <a:schemeClr val="tx1"/>
              </a:solidFill>
            </a:rPr>
            <a:t> Διαβούλευση</a:t>
          </a:r>
          <a:endParaRPr lang="en-US" sz="1200" dirty="0">
            <a:solidFill>
              <a:schemeClr val="tx1"/>
            </a:solidFill>
          </a:endParaRPr>
        </a:p>
      </dgm:t>
    </dgm:pt>
    <dgm:pt modelId="{9CCCD35F-7A29-4206-8E23-407CE80466FB}" type="parTrans" cxnId="{630BD9E5-95BB-4F64-A01F-3550C9855124}">
      <dgm:prSet/>
      <dgm:spPr/>
      <dgm:t>
        <a:bodyPr/>
        <a:lstStyle/>
        <a:p>
          <a:endParaRPr lang="en-US" sz="1200">
            <a:solidFill>
              <a:schemeClr val="tx1"/>
            </a:solidFill>
          </a:endParaRPr>
        </a:p>
      </dgm:t>
    </dgm:pt>
    <dgm:pt modelId="{791B1764-16BA-460B-96B4-4C146F8D3F65}" type="sibTrans" cxnId="{630BD9E5-95BB-4F64-A01F-3550C9855124}">
      <dgm:prSet custT="1"/>
      <dgm:spPr/>
      <dgm:t>
        <a:bodyPr/>
        <a:lstStyle/>
        <a:p>
          <a:endParaRPr lang="en-US" sz="1200">
            <a:solidFill>
              <a:schemeClr val="tx1"/>
            </a:solidFill>
          </a:endParaRPr>
        </a:p>
      </dgm:t>
    </dgm:pt>
    <dgm:pt modelId="{E84F0BDF-82BB-42D9-8504-3B78C7B4A623}">
      <dgm:prSet phldrT="[Text]" phldr="0" custT="1"/>
      <dgm:spPr/>
      <dgm:t>
        <a:bodyPr/>
        <a:lstStyle/>
        <a:p>
          <a:r>
            <a:rPr lang="el-GR" sz="1200" dirty="0">
              <a:solidFill>
                <a:schemeClr val="bg1"/>
              </a:solidFill>
            </a:rPr>
            <a:t>Αξιολόγηση εναλλακτικών επιλογών</a:t>
          </a:r>
          <a:endParaRPr lang="en-US" sz="1200" dirty="0">
            <a:solidFill>
              <a:schemeClr val="bg1"/>
            </a:solidFill>
          </a:endParaRPr>
        </a:p>
      </dgm:t>
    </dgm:pt>
    <dgm:pt modelId="{24768D46-C307-4206-BEFC-856BE15F6EFB}" type="parTrans" cxnId="{2FF9E288-356A-4EFD-8F5E-635B33DBF9CF}">
      <dgm:prSet/>
      <dgm:spPr/>
      <dgm:t>
        <a:bodyPr/>
        <a:lstStyle/>
        <a:p>
          <a:endParaRPr lang="en-US" sz="1200">
            <a:solidFill>
              <a:schemeClr val="tx1"/>
            </a:solidFill>
          </a:endParaRPr>
        </a:p>
      </dgm:t>
    </dgm:pt>
    <dgm:pt modelId="{082D4CF1-7C30-48DA-9E30-69CF80E15430}" type="sibTrans" cxnId="{2FF9E288-356A-4EFD-8F5E-635B33DBF9CF}">
      <dgm:prSet custT="1"/>
      <dgm:spPr/>
      <dgm:t>
        <a:bodyPr/>
        <a:lstStyle/>
        <a:p>
          <a:endParaRPr lang="en-US" sz="1200">
            <a:solidFill>
              <a:schemeClr val="tx1"/>
            </a:solidFill>
          </a:endParaRPr>
        </a:p>
      </dgm:t>
    </dgm:pt>
    <dgm:pt modelId="{B70321E8-645B-4281-B1FB-9B79F05B52A3}">
      <dgm:prSet custT="1"/>
      <dgm:spPr/>
      <dgm:t>
        <a:bodyPr/>
        <a:lstStyle/>
        <a:p>
          <a:r>
            <a:rPr lang="el-GR" sz="1200" kern="1200" dirty="0">
              <a:solidFill>
                <a:schemeClr val="bg1"/>
              </a:solidFill>
              <a:latin typeface="Calibri" panose="020F0502020204030204"/>
              <a:ea typeface="+mn-ea"/>
              <a:cs typeface="+mn-cs"/>
            </a:rPr>
            <a:t>Δείκτες στόχων και Κριτήρια</a:t>
          </a:r>
          <a:endParaRPr lang="en-US" sz="1200" kern="1200" dirty="0">
            <a:solidFill>
              <a:schemeClr val="bg1"/>
            </a:solidFill>
            <a:latin typeface="Calibri" panose="020F0502020204030204"/>
            <a:ea typeface="+mn-ea"/>
            <a:cs typeface="+mn-cs"/>
          </a:endParaRPr>
        </a:p>
      </dgm:t>
    </dgm:pt>
    <dgm:pt modelId="{C23AA9DB-6299-4BF6-A60E-A4F771B58452}" type="parTrans" cxnId="{6999466F-CE65-4A7B-8289-4541CE49E8D4}">
      <dgm:prSet/>
      <dgm:spPr/>
      <dgm:t>
        <a:bodyPr/>
        <a:lstStyle/>
        <a:p>
          <a:endParaRPr lang="en-US" sz="1600">
            <a:solidFill>
              <a:schemeClr val="tx1"/>
            </a:solidFill>
          </a:endParaRPr>
        </a:p>
      </dgm:t>
    </dgm:pt>
    <dgm:pt modelId="{D93A52F0-C86A-4BC7-981E-718AC9EDE545}" type="sibTrans" cxnId="{6999466F-CE65-4A7B-8289-4541CE49E8D4}">
      <dgm:prSet/>
      <dgm:spPr/>
      <dgm:t>
        <a:bodyPr/>
        <a:lstStyle/>
        <a:p>
          <a:endParaRPr lang="en-US" sz="1600">
            <a:solidFill>
              <a:schemeClr val="tx1"/>
            </a:solidFill>
          </a:endParaRPr>
        </a:p>
      </dgm:t>
    </dgm:pt>
    <dgm:pt modelId="{BFA11ADD-1016-49F4-AD5E-00717C81D120}">
      <dgm:prSet custT="1"/>
      <dgm:spPr/>
      <dgm:t>
        <a:bodyPr/>
        <a:lstStyle/>
        <a:p>
          <a:r>
            <a:rPr lang="el-GR" sz="1200" dirty="0">
              <a:solidFill>
                <a:schemeClr val="bg1"/>
              </a:solidFill>
            </a:rPr>
            <a:t>Προσδιορισμός μέτρων</a:t>
          </a:r>
          <a:endParaRPr lang="en-US" sz="1200" dirty="0">
            <a:solidFill>
              <a:schemeClr val="bg1"/>
            </a:solidFill>
          </a:endParaRPr>
        </a:p>
      </dgm:t>
    </dgm:pt>
    <dgm:pt modelId="{5669A98C-5741-4764-B68A-97FEB962D721}" type="parTrans" cxnId="{75EF5B8F-318F-417D-B196-A9256803CEB6}">
      <dgm:prSet/>
      <dgm:spPr/>
      <dgm:t>
        <a:bodyPr/>
        <a:lstStyle/>
        <a:p>
          <a:endParaRPr lang="en-US" sz="1600">
            <a:solidFill>
              <a:schemeClr val="tx1"/>
            </a:solidFill>
          </a:endParaRPr>
        </a:p>
      </dgm:t>
    </dgm:pt>
    <dgm:pt modelId="{6AFD4604-ED6A-4AE2-B48F-28912DEF02DC}" type="sibTrans" cxnId="{75EF5B8F-318F-417D-B196-A9256803CEB6}">
      <dgm:prSet/>
      <dgm:spPr/>
      <dgm:t>
        <a:bodyPr/>
        <a:lstStyle/>
        <a:p>
          <a:endParaRPr lang="en-US" sz="1600">
            <a:solidFill>
              <a:schemeClr val="tx1"/>
            </a:solidFill>
          </a:endParaRPr>
        </a:p>
      </dgm:t>
    </dgm:pt>
    <dgm:pt modelId="{4F573C1C-0A5A-4D61-8456-25DC452B6DA0}">
      <dgm:prSet custT="1"/>
      <dgm:spPr>
        <a:solidFill>
          <a:schemeClr val="accent6"/>
        </a:solidFill>
      </dgm:spPr>
      <dgm:t>
        <a:bodyPr/>
        <a:lstStyle/>
        <a:p>
          <a:r>
            <a:rPr lang="el-GR" sz="1200">
              <a:solidFill>
                <a:schemeClr val="tx1"/>
              </a:solidFill>
            </a:rPr>
            <a:t>2</a:t>
          </a:r>
          <a:r>
            <a:rPr lang="el-GR" sz="1200" baseline="30000">
              <a:solidFill>
                <a:schemeClr val="tx1"/>
              </a:solidFill>
            </a:rPr>
            <a:t>η</a:t>
          </a:r>
          <a:r>
            <a:rPr lang="el-GR" sz="1200">
              <a:solidFill>
                <a:schemeClr val="tx1"/>
              </a:solidFill>
            </a:rPr>
            <a:t> Διαβούλευση</a:t>
          </a:r>
          <a:endParaRPr lang="en-US" sz="1200" dirty="0">
            <a:solidFill>
              <a:schemeClr val="tx1"/>
            </a:solidFill>
          </a:endParaRPr>
        </a:p>
      </dgm:t>
    </dgm:pt>
    <dgm:pt modelId="{BB67C60F-4C24-4554-B9E6-D4AFC8B37FBF}" type="parTrans" cxnId="{6020A00B-F51B-4A7F-BD79-38FC5469FE70}">
      <dgm:prSet/>
      <dgm:spPr/>
      <dgm:t>
        <a:bodyPr/>
        <a:lstStyle/>
        <a:p>
          <a:endParaRPr lang="en-US" sz="1600">
            <a:solidFill>
              <a:schemeClr val="tx1"/>
            </a:solidFill>
          </a:endParaRPr>
        </a:p>
      </dgm:t>
    </dgm:pt>
    <dgm:pt modelId="{DF354745-D4BC-4848-BA27-7B1052ADA64D}" type="sibTrans" cxnId="{6020A00B-F51B-4A7F-BD79-38FC5469FE70}">
      <dgm:prSet/>
      <dgm:spPr/>
      <dgm:t>
        <a:bodyPr/>
        <a:lstStyle/>
        <a:p>
          <a:endParaRPr lang="en-US" sz="1600">
            <a:solidFill>
              <a:schemeClr val="tx1"/>
            </a:solidFill>
          </a:endParaRPr>
        </a:p>
      </dgm:t>
    </dgm:pt>
    <dgm:pt modelId="{F5547EF2-46D0-4046-B258-8777E2CD0B8E}">
      <dgm:prSet custT="1"/>
      <dgm:spPr/>
      <dgm:t>
        <a:bodyPr/>
        <a:lstStyle/>
        <a:p>
          <a:r>
            <a:rPr lang="el-GR" sz="1200" dirty="0">
              <a:solidFill>
                <a:schemeClr val="bg1"/>
              </a:solidFill>
            </a:rPr>
            <a:t>Επενδυτικές ανάγκες, χρηματοδότηση, ωριμότητα</a:t>
          </a:r>
          <a:endParaRPr lang="en-US" sz="1200" dirty="0">
            <a:solidFill>
              <a:schemeClr val="bg1"/>
            </a:solidFill>
          </a:endParaRPr>
        </a:p>
      </dgm:t>
    </dgm:pt>
    <dgm:pt modelId="{566CBCAA-41B3-44B8-BE74-5799F3B902DE}" type="parTrans" cxnId="{B04A00E1-3F6C-4752-81DD-EA6028715B44}">
      <dgm:prSet/>
      <dgm:spPr/>
      <dgm:t>
        <a:bodyPr/>
        <a:lstStyle/>
        <a:p>
          <a:endParaRPr lang="en-US" sz="1600">
            <a:solidFill>
              <a:schemeClr val="tx1"/>
            </a:solidFill>
          </a:endParaRPr>
        </a:p>
      </dgm:t>
    </dgm:pt>
    <dgm:pt modelId="{931DFA34-9CE6-4571-B9B6-EB4D3770B30F}" type="sibTrans" cxnId="{B04A00E1-3F6C-4752-81DD-EA6028715B44}">
      <dgm:prSet/>
      <dgm:spPr/>
      <dgm:t>
        <a:bodyPr/>
        <a:lstStyle/>
        <a:p>
          <a:endParaRPr lang="en-US" sz="1600">
            <a:solidFill>
              <a:schemeClr val="tx1"/>
            </a:solidFill>
          </a:endParaRPr>
        </a:p>
      </dgm:t>
    </dgm:pt>
    <dgm:pt modelId="{6295B96A-5366-403D-8BAB-85D036F940E8}">
      <dgm:prSet custT="1"/>
      <dgm:spPr>
        <a:solidFill>
          <a:schemeClr val="accent4"/>
        </a:solidFill>
      </dgm:spPr>
      <dgm:t>
        <a:bodyPr/>
        <a:lstStyle/>
        <a:p>
          <a:r>
            <a:rPr lang="el-GR" sz="1200">
              <a:solidFill>
                <a:schemeClr val="tx1"/>
              </a:solidFill>
            </a:rPr>
            <a:t>Δέσμευση για υλοποίηση ΤΣΔ</a:t>
          </a:r>
          <a:endParaRPr lang="en-US" sz="1200" dirty="0">
            <a:solidFill>
              <a:schemeClr val="tx1"/>
            </a:solidFill>
          </a:endParaRPr>
        </a:p>
      </dgm:t>
    </dgm:pt>
    <dgm:pt modelId="{5F849BA6-5AE1-4E4D-9B9B-FDBA17ECC553}" type="parTrans" cxnId="{9EC1AE5B-EA51-4AA8-9B12-1CCD98A52DB2}">
      <dgm:prSet/>
      <dgm:spPr/>
      <dgm:t>
        <a:bodyPr/>
        <a:lstStyle/>
        <a:p>
          <a:endParaRPr lang="en-US" sz="1600">
            <a:solidFill>
              <a:schemeClr val="tx1"/>
            </a:solidFill>
          </a:endParaRPr>
        </a:p>
      </dgm:t>
    </dgm:pt>
    <dgm:pt modelId="{FE6BDDBB-B412-46CF-9EE1-01A967AC96C9}" type="sibTrans" cxnId="{9EC1AE5B-EA51-4AA8-9B12-1CCD98A52DB2}">
      <dgm:prSet/>
      <dgm:spPr/>
      <dgm:t>
        <a:bodyPr/>
        <a:lstStyle/>
        <a:p>
          <a:endParaRPr lang="en-US" sz="1600">
            <a:solidFill>
              <a:schemeClr val="tx1"/>
            </a:solidFill>
          </a:endParaRPr>
        </a:p>
      </dgm:t>
    </dgm:pt>
    <dgm:pt modelId="{D17FB375-1187-4408-AA4D-D178D8931A01}">
      <dgm:prSet custT="1"/>
      <dgm:spPr>
        <a:solidFill>
          <a:schemeClr val="accent4"/>
        </a:solidFill>
      </dgm:spPr>
      <dgm:t>
        <a:bodyPr/>
        <a:lstStyle/>
        <a:p>
          <a:r>
            <a:rPr lang="el-GR" sz="1200" dirty="0">
              <a:solidFill>
                <a:schemeClr val="tx1"/>
              </a:solidFill>
            </a:rPr>
            <a:t>Τελική διαδικασία λήψης αποφάσεων για τα μέτρα</a:t>
          </a:r>
          <a:endParaRPr lang="en-US" sz="1200" dirty="0">
            <a:solidFill>
              <a:schemeClr val="tx1"/>
            </a:solidFill>
          </a:endParaRPr>
        </a:p>
      </dgm:t>
    </dgm:pt>
    <dgm:pt modelId="{5433E0DD-8AD8-4CE7-96F1-546926CF1433}" type="parTrans" cxnId="{43BE8815-636F-4CE8-AB6D-4E3B0DFBDEDA}">
      <dgm:prSet/>
      <dgm:spPr/>
      <dgm:t>
        <a:bodyPr/>
        <a:lstStyle/>
        <a:p>
          <a:endParaRPr lang="en-US" sz="1600">
            <a:solidFill>
              <a:schemeClr val="tx1"/>
            </a:solidFill>
          </a:endParaRPr>
        </a:p>
      </dgm:t>
    </dgm:pt>
    <dgm:pt modelId="{9BE18C2A-F63B-4280-8861-EC65CAAB989F}" type="sibTrans" cxnId="{43BE8815-636F-4CE8-AB6D-4E3B0DFBDEDA}">
      <dgm:prSet/>
      <dgm:spPr/>
      <dgm:t>
        <a:bodyPr/>
        <a:lstStyle/>
        <a:p>
          <a:endParaRPr lang="en-US" sz="1600">
            <a:solidFill>
              <a:schemeClr val="tx1"/>
            </a:solidFill>
          </a:endParaRPr>
        </a:p>
      </dgm:t>
    </dgm:pt>
    <dgm:pt modelId="{D43E66E3-1036-46A7-8DAD-0DF0D0D1749F}">
      <dgm:prSet custT="1"/>
      <dgm:spPr>
        <a:solidFill>
          <a:schemeClr val="accent4"/>
        </a:solidFill>
      </dgm:spPr>
      <dgm:t>
        <a:bodyPr/>
        <a:lstStyle/>
        <a:p>
          <a:r>
            <a:rPr lang="el-GR" sz="1200" dirty="0">
              <a:solidFill>
                <a:schemeClr val="tx1"/>
              </a:solidFill>
            </a:rPr>
            <a:t>Υλοποίηση και παρακολούθηση</a:t>
          </a:r>
          <a:endParaRPr lang="en-US" sz="1200" dirty="0">
            <a:solidFill>
              <a:schemeClr val="tx1"/>
            </a:solidFill>
          </a:endParaRPr>
        </a:p>
      </dgm:t>
    </dgm:pt>
    <dgm:pt modelId="{B1EFE24F-5A88-4DD7-8FEF-2EC4077C3247}" type="parTrans" cxnId="{78A99C5C-0907-4D50-93CC-4113B3FF6428}">
      <dgm:prSet/>
      <dgm:spPr/>
      <dgm:t>
        <a:bodyPr/>
        <a:lstStyle/>
        <a:p>
          <a:endParaRPr lang="en-US" sz="1600">
            <a:solidFill>
              <a:schemeClr val="tx1"/>
            </a:solidFill>
          </a:endParaRPr>
        </a:p>
      </dgm:t>
    </dgm:pt>
    <dgm:pt modelId="{A79E0FE5-69DD-418E-B63A-E824E4B6B3D1}" type="sibTrans" cxnId="{78A99C5C-0907-4D50-93CC-4113B3FF6428}">
      <dgm:prSet/>
      <dgm:spPr/>
      <dgm:t>
        <a:bodyPr/>
        <a:lstStyle/>
        <a:p>
          <a:endParaRPr lang="en-US" sz="1600">
            <a:solidFill>
              <a:schemeClr val="tx1"/>
            </a:solidFill>
          </a:endParaRPr>
        </a:p>
      </dgm:t>
    </dgm:pt>
    <dgm:pt modelId="{109A705F-DB1E-464A-81E5-7AA2CED737E1}" type="pres">
      <dgm:prSet presAssocID="{E4C72832-4BFE-41AF-BB27-D115595FAE28}" presName="Name0" presStyleCnt="0">
        <dgm:presLayoutVars>
          <dgm:dir/>
          <dgm:resizeHandles val="exact"/>
        </dgm:presLayoutVars>
      </dgm:prSet>
      <dgm:spPr/>
    </dgm:pt>
    <dgm:pt modelId="{79CE8022-5317-4724-8B33-87DE00D9047B}" type="pres">
      <dgm:prSet presAssocID="{E4C72832-4BFE-41AF-BB27-D115595FAE28}" presName="cycle" presStyleCnt="0"/>
      <dgm:spPr/>
    </dgm:pt>
    <dgm:pt modelId="{EB5CC64F-5EA3-4056-913D-F9ABD0A2A3E4}" type="pres">
      <dgm:prSet presAssocID="{F4A23B56-9B62-42B2-A664-965370FA2A3E}" presName="nodeFirstNode" presStyleLbl="node1" presStyleIdx="0" presStyleCnt="12" custScaleX="127905" custScaleY="124931">
        <dgm:presLayoutVars>
          <dgm:bulletEnabled val="1"/>
        </dgm:presLayoutVars>
      </dgm:prSet>
      <dgm:spPr>
        <a:prstGeom prst="flowChartConnector">
          <a:avLst/>
        </a:prstGeom>
      </dgm:spPr>
    </dgm:pt>
    <dgm:pt modelId="{35A45936-FEC7-47D1-83B9-A2D15620921D}" type="pres">
      <dgm:prSet presAssocID="{4B5C0C95-64EB-4C73-AE5D-14982C3C4FEE}" presName="sibTransFirstNode" presStyleLbl="bgShp" presStyleIdx="0" presStyleCnt="1"/>
      <dgm:spPr/>
    </dgm:pt>
    <dgm:pt modelId="{AF74CD5F-2597-4201-BCE5-59304DFA845E}" type="pres">
      <dgm:prSet presAssocID="{2F7499C8-471F-46A2-BCEC-AB8B7F028CD2}" presName="nodeFollowingNodes" presStyleLbl="node1" presStyleIdx="1" presStyleCnt="12">
        <dgm:presLayoutVars>
          <dgm:bulletEnabled val="1"/>
        </dgm:presLayoutVars>
      </dgm:prSet>
      <dgm:spPr/>
    </dgm:pt>
    <dgm:pt modelId="{67ED05DE-878D-437F-A7E2-F80AD74C667E}" type="pres">
      <dgm:prSet presAssocID="{58792164-D4CC-4426-924C-91BD018C0219}" presName="nodeFollowingNodes" presStyleLbl="node1" presStyleIdx="2" presStyleCnt="12">
        <dgm:presLayoutVars>
          <dgm:bulletEnabled val="1"/>
        </dgm:presLayoutVars>
      </dgm:prSet>
      <dgm:spPr/>
    </dgm:pt>
    <dgm:pt modelId="{3065C832-85DA-4A25-856D-0B53B320130F}" type="pres">
      <dgm:prSet presAssocID="{B70321E8-645B-4281-B1FB-9B79F05B52A3}" presName="nodeFollowingNodes" presStyleLbl="node1" presStyleIdx="3" presStyleCnt="12">
        <dgm:presLayoutVars>
          <dgm:bulletEnabled val="1"/>
        </dgm:presLayoutVars>
      </dgm:prSet>
      <dgm:spPr/>
    </dgm:pt>
    <dgm:pt modelId="{39D4D4DD-B93C-45BF-AB1C-0A5469663A12}" type="pres">
      <dgm:prSet presAssocID="{A9C8F32E-F7D9-49A6-8666-210D51F43C49}" presName="nodeFollowingNodes" presStyleLbl="node1" presStyleIdx="4" presStyleCnt="12">
        <dgm:presLayoutVars>
          <dgm:bulletEnabled val="1"/>
        </dgm:presLayoutVars>
      </dgm:prSet>
      <dgm:spPr/>
    </dgm:pt>
    <dgm:pt modelId="{7D60C916-3EB8-4DA8-A539-DBF2E44E2CA2}" type="pres">
      <dgm:prSet presAssocID="{E84F0BDF-82BB-42D9-8504-3B78C7B4A623}" presName="nodeFollowingNodes" presStyleLbl="node1" presStyleIdx="5" presStyleCnt="12">
        <dgm:presLayoutVars>
          <dgm:bulletEnabled val="1"/>
        </dgm:presLayoutVars>
      </dgm:prSet>
      <dgm:spPr/>
    </dgm:pt>
    <dgm:pt modelId="{8831F71F-1DA6-4C87-A230-F4D353FC7B79}" type="pres">
      <dgm:prSet presAssocID="{BFA11ADD-1016-49F4-AD5E-00717C81D120}" presName="nodeFollowingNodes" presStyleLbl="node1" presStyleIdx="6" presStyleCnt="12">
        <dgm:presLayoutVars>
          <dgm:bulletEnabled val="1"/>
        </dgm:presLayoutVars>
      </dgm:prSet>
      <dgm:spPr/>
    </dgm:pt>
    <dgm:pt modelId="{830D6ACC-7A59-4E36-8E6F-0B2AB7B61BB8}" type="pres">
      <dgm:prSet presAssocID="{4F573C1C-0A5A-4D61-8456-25DC452B6DA0}" presName="nodeFollowingNodes" presStyleLbl="node1" presStyleIdx="7" presStyleCnt="12">
        <dgm:presLayoutVars>
          <dgm:bulletEnabled val="1"/>
        </dgm:presLayoutVars>
      </dgm:prSet>
      <dgm:spPr/>
    </dgm:pt>
    <dgm:pt modelId="{23DA8208-B7EC-4E68-A420-61991BD4AF22}" type="pres">
      <dgm:prSet presAssocID="{F5547EF2-46D0-4046-B258-8777E2CD0B8E}" presName="nodeFollowingNodes" presStyleLbl="node1" presStyleIdx="8" presStyleCnt="12" custScaleX="134667" custScaleY="125272">
        <dgm:presLayoutVars>
          <dgm:bulletEnabled val="1"/>
        </dgm:presLayoutVars>
      </dgm:prSet>
      <dgm:spPr/>
    </dgm:pt>
    <dgm:pt modelId="{4F7AC1CE-3A5A-49B4-ADBA-4AA5840B6C11}" type="pres">
      <dgm:prSet presAssocID="{D17FB375-1187-4408-AA4D-D178D8931A01}" presName="nodeFollowingNodes" presStyleLbl="node1" presStyleIdx="9" presStyleCnt="12" custScaleX="113033" custScaleY="107084">
        <dgm:presLayoutVars>
          <dgm:bulletEnabled val="1"/>
        </dgm:presLayoutVars>
      </dgm:prSet>
      <dgm:spPr/>
    </dgm:pt>
    <dgm:pt modelId="{6FADC0F6-F0F1-47E4-886F-AF419831E061}" type="pres">
      <dgm:prSet presAssocID="{6295B96A-5366-403D-8BAB-85D036F940E8}" presName="nodeFollowingNodes" presStyleLbl="node1" presStyleIdx="10" presStyleCnt="12" custScaleX="109613">
        <dgm:presLayoutVars>
          <dgm:bulletEnabled val="1"/>
        </dgm:presLayoutVars>
      </dgm:prSet>
      <dgm:spPr/>
    </dgm:pt>
    <dgm:pt modelId="{38847AD0-3FF6-4B94-8E23-73F69D34B152}" type="pres">
      <dgm:prSet presAssocID="{D43E66E3-1036-46A7-8DAD-0DF0D0D1749F}" presName="nodeFollowingNodes" presStyleLbl="node1" presStyleIdx="11" presStyleCnt="12" custScaleX="112744">
        <dgm:presLayoutVars>
          <dgm:bulletEnabled val="1"/>
        </dgm:presLayoutVars>
      </dgm:prSet>
      <dgm:spPr/>
    </dgm:pt>
  </dgm:ptLst>
  <dgm:cxnLst>
    <dgm:cxn modelId="{013A5900-2ACD-42A8-BA7F-77CD402B41B2}" type="presOf" srcId="{58792164-D4CC-4426-924C-91BD018C0219}" destId="{67ED05DE-878D-437F-A7E2-F80AD74C667E}" srcOrd="0" destOrd="0" presId="urn:microsoft.com/office/officeart/2005/8/layout/cycle3"/>
    <dgm:cxn modelId="{EA6D0D01-2DD6-44BF-9B58-D64B19B65BE9}" type="presOf" srcId="{4B5C0C95-64EB-4C73-AE5D-14982C3C4FEE}" destId="{35A45936-FEC7-47D1-83B9-A2D15620921D}" srcOrd="0" destOrd="0" presId="urn:microsoft.com/office/officeart/2005/8/layout/cycle3"/>
    <dgm:cxn modelId="{CC4FED0A-CFB4-484C-A1D0-45006795B92D}" type="presOf" srcId="{6295B96A-5366-403D-8BAB-85D036F940E8}" destId="{6FADC0F6-F0F1-47E4-886F-AF419831E061}" srcOrd="0" destOrd="0" presId="urn:microsoft.com/office/officeart/2005/8/layout/cycle3"/>
    <dgm:cxn modelId="{6020A00B-F51B-4A7F-BD79-38FC5469FE70}" srcId="{E4C72832-4BFE-41AF-BB27-D115595FAE28}" destId="{4F573C1C-0A5A-4D61-8456-25DC452B6DA0}" srcOrd="7" destOrd="0" parTransId="{BB67C60F-4C24-4554-B9E6-D4AFC8B37FBF}" sibTransId="{DF354745-D4BC-4848-BA27-7B1052ADA64D}"/>
    <dgm:cxn modelId="{43BE8815-636F-4CE8-AB6D-4E3B0DFBDEDA}" srcId="{E4C72832-4BFE-41AF-BB27-D115595FAE28}" destId="{D17FB375-1187-4408-AA4D-D178D8931A01}" srcOrd="9" destOrd="0" parTransId="{5433E0DD-8AD8-4CE7-96F1-546926CF1433}" sibTransId="{9BE18C2A-F63B-4280-8861-EC65CAAB989F}"/>
    <dgm:cxn modelId="{9890D019-0A60-4A6D-85E8-49F9AA17A61E}" type="presOf" srcId="{D17FB375-1187-4408-AA4D-D178D8931A01}" destId="{4F7AC1CE-3A5A-49B4-ADBA-4AA5840B6C11}" srcOrd="0" destOrd="0" presId="urn:microsoft.com/office/officeart/2005/8/layout/cycle3"/>
    <dgm:cxn modelId="{AC6ECF36-851F-4E40-96D8-5C8C2E69C882}" type="presOf" srcId="{B70321E8-645B-4281-B1FB-9B79F05B52A3}" destId="{3065C832-85DA-4A25-856D-0B53B320130F}" srcOrd="0" destOrd="0" presId="urn:microsoft.com/office/officeart/2005/8/layout/cycle3"/>
    <dgm:cxn modelId="{9EC1AE5B-EA51-4AA8-9B12-1CCD98A52DB2}" srcId="{E4C72832-4BFE-41AF-BB27-D115595FAE28}" destId="{6295B96A-5366-403D-8BAB-85D036F940E8}" srcOrd="10" destOrd="0" parTransId="{5F849BA6-5AE1-4E4D-9B9B-FDBA17ECC553}" sibTransId="{FE6BDDBB-B412-46CF-9EE1-01A967AC96C9}"/>
    <dgm:cxn modelId="{78A99C5C-0907-4D50-93CC-4113B3FF6428}" srcId="{E4C72832-4BFE-41AF-BB27-D115595FAE28}" destId="{D43E66E3-1036-46A7-8DAD-0DF0D0D1749F}" srcOrd="11" destOrd="0" parTransId="{B1EFE24F-5A88-4DD7-8FEF-2EC4077C3247}" sibTransId="{A79E0FE5-69DD-418E-B63A-E824E4B6B3D1}"/>
    <dgm:cxn modelId="{D804C35E-A3CC-4D6D-9013-8FEE2EBBF0F9}" type="presOf" srcId="{BFA11ADD-1016-49F4-AD5E-00717C81D120}" destId="{8831F71F-1DA6-4C87-A230-F4D353FC7B79}" srcOrd="0" destOrd="0" presId="urn:microsoft.com/office/officeart/2005/8/layout/cycle3"/>
    <dgm:cxn modelId="{409A965F-85D4-4636-9902-C595A836DEA4}" type="presOf" srcId="{E4C72832-4BFE-41AF-BB27-D115595FAE28}" destId="{109A705F-DB1E-464A-81E5-7AA2CED737E1}" srcOrd="0" destOrd="0" presId="urn:microsoft.com/office/officeart/2005/8/layout/cycle3"/>
    <dgm:cxn modelId="{825A6B4A-5BE1-41E1-9EE3-21C70059CD1B}" type="presOf" srcId="{A9C8F32E-F7D9-49A6-8666-210D51F43C49}" destId="{39D4D4DD-B93C-45BF-AB1C-0A5469663A12}" srcOrd="0" destOrd="0" presId="urn:microsoft.com/office/officeart/2005/8/layout/cycle3"/>
    <dgm:cxn modelId="{D109454B-CF8C-43D8-903E-CF5DBD191323}" type="presOf" srcId="{F4A23B56-9B62-42B2-A664-965370FA2A3E}" destId="{EB5CC64F-5EA3-4056-913D-F9ABD0A2A3E4}" srcOrd="0" destOrd="0" presId="urn:microsoft.com/office/officeart/2005/8/layout/cycle3"/>
    <dgm:cxn modelId="{6999466F-CE65-4A7B-8289-4541CE49E8D4}" srcId="{E4C72832-4BFE-41AF-BB27-D115595FAE28}" destId="{B70321E8-645B-4281-B1FB-9B79F05B52A3}" srcOrd="3" destOrd="0" parTransId="{C23AA9DB-6299-4BF6-A60E-A4F771B58452}" sibTransId="{D93A52F0-C86A-4BC7-981E-718AC9EDE545}"/>
    <dgm:cxn modelId="{F82FC06F-88B5-4ECE-A7CA-AA0AE286BDA8}" srcId="{E4C72832-4BFE-41AF-BB27-D115595FAE28}" destId="{F4A23B56-9B62-42B2-A664-965370FA2A3E}" srcOrd="0" destOrd="0" parTransId="{55623169-51D4-460A-96A3-55F84CDEE2CB}" sibTransId="{4B5C0C95-64EB-4C73-AE5D-14982C3C4FEE}"/>
    <dgm:cxn modelId="{84146F7E-7567-4832-A699-08C55DB98351}" type="presOf" srcId="{D43E66E3-1036-46A7-8DAD-0DF0D0D1749F}" destId="{38847AD0-3FF6-4B94-8E23-73F69D34B152}" srcOrd="0" destOrd="0" presId="urn:microsoft.com/office/officeart/2005/8/layout/cycle3"/>
    <dgm:cxn modelId="{2FF9E288-356A-4EFD-8F5E-635B33DBF9CF}" srcId="{E4C72832-4BFE-41AF-BB27-D115595FAE28}" destId="{E84F0BDF-82BB-42D9-8504-3B78C7B4A623}" srcOrd="5" destOrd="0" parTransId="{24768D46-C307-4206-BEFC-856BE15F6EFB}" sibTransId="{082D4CF1-7C30-48DA-9E30-69CF80E15430}"/>
    <dgm:cxn modelId="{75EF5B8F-318F-417D-B196-A9256803CEB6}" srcId="{E4C72832-4BFE-41AF-BB27-D115595FAE28}" destId="{BFA11ADD-1016-49F4-AD5E-00717C81D120}" srcOrd="6" destOrd="0" parTransId="{5669A98C-5741-4764-B68A-97FEB962D721}" sibTransId="{6AFD4604-ED6A-4AE2-B48F-28912DEF02DC}"/>
    <dgm:cxn modelId="{E7C2FF9A-944A-4533-A5C6-4F55964F8E7C}" type="presOf" srcId="{4F573C1C-0A5A-4D61-8456-25DC452B6DA0}" destId="{830D6ACC-7A59-4E36-8E6F-0B2AB7B61BB8}" srcOrd="0" destOrd="0" presId="urn:microsoft.com/office/officeart/2005/8/layout/cycle3"/>
    <dgm:cxn modelId="{739CFFA6-1078-4DA1-8C88-6F1E9F33A937}" type="presOf" srcId="{2F7499C8-471F-46A2-BCEC-AB8B7F028CD2}" destId="{AF74CD5F-2597-4201-BCE5-59304DFA845E}" srcOrd="0" destOrd="0" presId="urn:microsoft.com/office/officeart/2005/8/layout/cycle3"/>
    <dgm:cxn modelId="{B6E363AF-077C-4BF2-9E42-E0C237935B2B}" type="presOf" srcId="{E84F0BDF-82BB-42D9-8504-3B78C7B4A623}" destId="{7D60C916-3EB8-4DA8-A539-DBF2E44E2CA2}" srcOrd="0" destOrd="0" presId="urn:microsoft.com/office/officeart/2005/8/layout/cycle3"/>
    <dgm:cxn modelId="{EEE03CCD-C734-4685-A73A-096DA48523A4}" srcId="{E4C72832-4BFE-41AF-BB27-D115595FAE28}" destId="{58792164-D4CC-4426-924C-91BD018C0219}" srcOrd="2" destOrd="0" parTransId="{C0FF4315-8572-4A92-B659-1EC509DD731A}" sibTransId="{D0FBD005-173E-435B-8D7F-E10286579830}"/>
    <dgm:cxn modelId="{2E23FEDB-2077-4E6A-8B8A-20D1E50BD288}" type="presOf" srcId="{F5547EF2-46D0-4046-B258-8777E2CD0B8E}" destId="{23DA8208-B7EC-4E68-A420-61991BD4AF22}" srcOrd="0" destOrd="0" presId="urn:microsoft.com/office/officeart/2005/8/layout/cycle3"/>
    <dgm:cxn modelId="{B04A00E1-3F6C-4752-81DD-EA6028715B44}" srcId="{E4C72832-4BFE-41AF-BB27-D115595FAE28}" destId="{F5547EF2-46D0-4046-B258-8777E2CD0B8E}" srcOrd="8" destOrd="0" parTransId="{566CBCAA-41B3-44B8-BE74-5799F3B902DE}" sibTransId="{931DFA34-9CE6-4571-B9B6-EB4D3770B30F}"/>
    <dgm:cxn modelId="{630BD9E5-95BB-4F64-A01F-3550C9855124}" srcId="{E4C72832-4BFE-41AF-BB27-D115595FAE28}" destId="{A9C8F32E-F7D9-49A6-8666-210D51F43C49}" srcOrd="4" destOrd="0" parTransId="{9CCCD35F-7A29-4206-8E23-407CE80466FB}" sibTransId="{791B1764-16BA-460B-96B4-4C146F8D3F65}"/>
    <dgm:cxn modelId="{21AD1CEC-21B3-48E4-AE67-ABC26C6C4DEB}" srcId="{E4C72832-4BFE-41AF-BB27-D115595FAE28}" destId="{2F7499C8-471F-46A2-BCEC-AB8B7F028CD2}" srcOrd="1" destOrd="0" parTransId="{DE994C4D-47BA-4A7C-BB80-BFCA0A681EF0}" sibTransId="{761EC976-1A87-4500-9F13-81A84D60F104}"/>
    <dgm:cxn modelId="{9CF45DA8-A384-48FF-9361-5E4746D078D1}" type="presParOf" srcId="{109A705F-DB1E-464A-81E5-7AA2CED737E1}" destId="{79CE8022-5317-4724-8B33-87DE00D9047B}" srcOrd="0" destOrd="0" presId="urn:microsoft.com/office/officeart/2005/8/layout/cycle3"/>
    <dgm:cxn modelId="{E381377C-E26F-4F83-8091-C0189AB32358}" type="presParOf" srcId="{79CE8022-5317-4724-8B33-87DE00D9047B}" destId="{EB5CC64F-5EA3-4056-913D-F9ABD0A2A3E4}" srcOrd="0" destOrd="0" presId="urn:microsoft.com/office/officeart/2005/8/layout/cycle3"/>
    <dgm:cxn modelId="{4C57AD01-0DC1-4CE4-A40A-F648C439109F}" type="presParOf" srcId="{79CE8022-5317-4724-8B33-87DE00D9047B}" destId="{35A45936-FEC7-47D1-83B9-A2D15620921D}" srcOrd="1" destOrd="0" presId="urn:microsoft.com/office/officeart/2005/8/layout/cycle3"/>
    <dgm:cxn modelId="{25C0DA66-670B-4D33-AE37-97CD76D11D6D}" type="presParOf" srcId="{79CE8022-5317-4724-8B33-87DE00D9047B}" destId="{AF74CD5F-2597-4201-BCE5-59304DFA845E}" srcOrd="2" destOrd="0" presId="urn:microsoft.com/office/officeart/2005/8/layout/cycle3"/>
    <dgm:cxn modelId="{B8861FE6-32F5-4BFC-8895-05DAC4851FD5}" type="presParOf" srcId="{79CE8022-5317-4724-8B33-87DE00D9047B}" destId="{67ED05DE-878D-437F-A7E2-F80AD74C667E}" srcOrd="3" destOrd="0" presId="urn:microsoft.com/office/officeart/2005/8/layout/cycle3"/>
    <dgm:cxn modelId="{FCB12FED-D071-4539-8C6F-898BE9489410}" type="presParOf" srcId="{79CE8022-5317-4724-8B33-87DE00D9047B}" destId="{3065C832-85DA-4A25-856D-0B53B320130F}" srcOrd="4" destOrd="0" presId="urn:microsoft.com/office/officeart/2005/8/layout/cycle3"/>
    <dgm:cxn modelId="{3C4CEA23-72D7-4BF1-B1E5-03292B1054EB}" type="presParOf" srcId="{79CE8022-5317-4724-8B33-87DE00D9047B}" destId="{39D4D4DD-B93C-45BF-AB1C-0A5469663A12}" srcOrd="5" destOrd="0" presId="urn:microsoft.com/office/officeart/2005/8/layout/cycle3"/>
    <dgm:cxn modelId="{8D7C3865-AE7B-4CE5-839E-111D8CC40882}" type="presParOf" srcId="{79CE8022-5317-4724-8B33-87DE00D9047B}" destId="{7D60C916-3EB8-4DA8-A539-DBF2E44E2CA2}" srcOrd="6" destOrd="0" presId="urn:microsoft.com/office/officeart/2005/8/layout/cycle3"/>
    <dgm:cxn modelId="{7D472D48-0CF7-4047-A542-E6BB83728297}" type="presParOf" srcId="{79CE8022-5317-4724-8B33-87DE00D9047B}" destId="{8831F71F-1DA6-4C87-A230-F4D353FC7B79}" srcOrd="7" destOrd="0" presId="urn:microsoft.com/office/officeart/2005/8/layout/cycle3"/>
    <dgm:cxn modelId="{1EF61215-0443-465B-9EF5-DC562A423AED}" type="presParOf" srcId="{79CE8022-5317-4724-8B33-87DE00D9047B}" destId="{830D6ACC-7A59-4E36-8E6F-0B2AB7B61BB8}" srcOrd="8" destOrd="0" presId="urn:microsoft.com/office/officeart/2005/8/layout/cycle3"/>
    <dgm:cxn modelId="{59594897-06F5-407F-9F5F-D1976CB5209F}" type="presParOf" srcId="{79CE8022-5317-4724-8B33-87DE00D9047B}" destId="{23DA8208-B7EC-4E68-A420-61991BD4AF22}" srcOrd="9" destOrd="0" presId="urn:microsoft.com/office/officeart/2005/8/layout/cycle3"/>
    <dgm:cxn modelId="{7849DE40-812A-41F9-B01E-B9D6F7D216A7}" type="presParOf" srcId="{79CE8022-5317-4724-8B33-87DE00D9047B}" destId="{4F7AC1CE-3A5A-49B4-ADBA-4AA5840B6C11}" srcOrd="10" destOrd="0" presId="urn:microsoft.com/office/officeart/2005/8/layout/cycle3"/>
    <dgm:cxn modelId="{46B8AF29-24C7-4218-883C-17BB0AA7185B}" type="presParOf" srcId="{79CE8022-5317-4724-8B33-87DE00D9047B}" destId="{6FADC0F6-F0F1-47E4-886F-AF419831E061}" srcOrd="11" destOrd="0" presId="urn:microsoft.com/office/officeart/2005/8/layout/cycle3"/>
    <dgm:cxn modelId="{0077926B-BCC5-4A17-A8AB-F6030BA31FB7}" type="presParOf" srcId="{79CE8022-5317-4724-8B33-87DE00D9047B}" destId="{38847AD0-3FF6-4B94-8E23-73F69D34B152}" srcOrd="12"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415CD3-59C4-4868-8D9A-331D334C9176}"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US"/>
        </a:p>
      </dgm:t>
    </dgm:pt>
    <dgm:pt modelId="{E90955C1-51B2-48A8-B7FE-61DB023C36DC}">
      <dgm:prSet phldrT="[Text]" custT="1"/>
      <dgm:spPr/>
      <dgm:t>
        <a:bodyPr/>
        <a:lstStyle/>
        <a:p>
          <a:r>
            <a:rPr lang="el-GR" sz="1500" b="1" dirty="0">
              <a:latin typeface="Aptos" panose="020B0004020202020204" pitchFamily="34" charset="0"/>
            </a:rPr>
            <a:t>Εξειδίκευση των στόχων του Σχεδίου Δράσης για την Κέα</a:t>
          </a:r>
          <a:endParaRPr lang="en-US" sz="1500" b="1" dirty="0">
            <a:latin typeface="Aptos" panose="020B0004020202020204" pitchFamily="34" charset="0"/>
          </a:endParaRPr>
        </a:p>
      </dgm:t>
    </dgm:pt>
    <dgm:pt modelId="{241F7955-C326-4DE9-AA95-68B5D5B4E8EA}" type="parTrans" cxnId="{572498C2-F409-470C-8247-F6E805D40BAB}">
      <dgm:prSet/>
      <dgm:spPr/>
      <dgm:t>
        <a:bodyPr/>
        <a:lstStyle/>
        <a:p>
          <a:endParaRPr lang="en-US" sz="1600" b="1">
            <a:latin typeface="Aptos" panose="020B0004020202020204" pitchFamily="34" charset="0"/>
          </a:endParaRPr>
        </a:p>
      </dgm:t>
    </dgm:pt>
    <dgm:pt modelId="{32364467-A9D6-48CB-AC1F-425A9774B8C6}" type="sibTrans" cxnId="{572498C2-F409-470C-8247-F6E805D40BAB}">
      <dgm:prSet/>
      <dgm:spPr/>
      <dgm:t>
        <a:bodyPr/>
        <a:lstStyle/>
        <a:p>
          <a:endParaRPr lang="en-US" sz="1600" b="1">
            <a:latin typeface="Aptos" panose="020B0004020202020204" pitchFamily="34" charset="0"/>
          </a:endParaRPr>
        </a:p>
      </dgm:t>
    </dgm:pt>
    <dgm:pt modelId="{133D37A3-50CA-48FE-BC2B-5F530473D33E}">
      <dgm:prSet phldrT="[Text]" custT="1"/>
      <dgm:spPr/>
      <dgm:t>
        <a:bodyPr/>
        <a:lstStyle/>
        <a:p>
          <a:r>
            <a:rPr lang="el-GR" sz="1500" b="1" dirty="0">
              <a:latin typeface="Aptos" panose="020B0004020202020204" pitchFamily="34" charset="0"/>
            </a:rPr>
            <a:t>Προσδιορισμός εναλλακτικών επιλογών και παρεμβάσεων ανά στόχο</a:t>
          </a:r>
          <a:endParaRPr lang="en-US" sz="1500" b="1" dirty="0">
            <a:latin typeface="Aptos" panose="020B0004020202020204" pitchFamily="34" charset="0"/>
          </a:endParaRPr>
        </a:p>
      </dgm:t>
    </dgm:pt>
    <dgm:pt modelId="{6E3D4AEA-BC24-4B47-A7D3-F3DE1DCDCF9F}" type="parTrans" cxnId="{30A5EF40-46CC-4012-B2D6-7B74994ED77F}">
      <dgm:prSet/>
      <dgm:spPr/>
      <dgm:t>
        <a:bodyPr/>
        <a:lstStyle/>
        <a:p>
          <a:endParaRPr lang="en-US" sz="1600" b="1">
            <a:latin typeface="Aptos" panose="020B0004020202020204" pitchFamily="34" charset="0"/>
          </a:endParaRPr>
        </a:p>
      </dgm:t>
    </dgm:pt>
    <dgm:pt modelId="{8D4E246C-7C5F-4F8C-BE51-86A73F696EE5}" type="sibTrans" cxnId="{30A5EF40-46CC-4012-B2D6-7B74994ED77F}">
      <dgm:prSet/>
      <dgm:spPr/>
      <dgm:t>
        <a:bodyPr/>
        <a:lstStyle/>
        <a:p>
          <a:endParaRPr lang="en-US" sz="1600" b="1">
            <a:latin typeface="Aptos" panose="020B0004020202020204" pitchFamily="34" charset="0"/>
          </a:endParaRPr>
        </a:p>
      </dgm:t>
    </dgm:pt>
    <dgm:pt modelId="{D05C9715-05B0-4CD8-98FC-5E42BA32FB29}">
      <dgm:prSet phldrT="[Text]" custT="1"/>
      <dgm:spPr/>
      <dgm:t>
        <a:bodyPr/>
        <a:lstStyle/>
        <a:p>
          <a:r>
            <a:rPr lang="el-GR" sz="1600" b="1" dirty="0">
              <a:latin typeface="Aptos" panose="020B0004020202020204" pitchFamily="34" charset="0"/>
            </a:rPr>
            <a:t>Αξιολόγηση και σύγκριση εναλλακτικών επιλογών</a:t>
          </a:r>
          <a:endParaRPr lang="en-US" sz="1600" b="1" dirty="0">
            <a:latin typeface="Aptos" panose="020B0004020202020204" pitchFamily="34" charset="0"/>
          </a:endParaRPr>
        </a:p>
      </dgm:t>
    </dgm:pt>
    <dgm:pt modelId="{39C486D6-C311-44CF-B67D-0FB6C930170C}" type="parTrans" cxnId="{4C939333-C1F3-412B-AC2D-4AF183302105}">
      <dgm:prSet/>
      <dgm:spPr/>
      <dgm:t>
        <a:bodyPr/>
        <a:lstStyle/>
        <a:p>
          <a:endParaRPr lang="en-US" sz="1600" b="1">
            <a:latin typeface="Aptos" panose="020B0004020202020204" pitchFamily="34" charset="0"/>
          </a:endParaRPr>
        </a:p>
      </dgm:t>
    </dgm:pt>
    <dgm:pt modelId="{5708AEDD-380D-4DDA-98ED-6878F94C4137}" type="sibTrans" cxnId="{4C939333-C1F3-412B-AC2D-4AF183302105}">
      <dgm:prSet/>
      <dgm:spPr/>
      <dgm:t>
        <a:bodyPr/>
        <a:lstStyle/>
        <a:p>
          <a:endParaRPr lang="en-US" sz="1600" b="1">
            <a:latin typeface="Aptos" panose="020B0004020202020204" pitchFamily="34" charset="0"/>
          </a:endParaRPr>
        </a:p>
      </dgm:t>
    </dgm:pt>
    <dgm:pt modelId="{01F1D16C-17C6-4423-A015-26A1F53A3F60}">
      <dgm:prSet custT="1"/>
      <dgm:spPr/>
      <dgm:t>
        <a:bodyPr/>
        <a:lstStyle/>
        <a:p>
          <a:r>
            <a:rPr lang="el-GR" sz="1500" b="1" dirty="0">
              <a:latin typeface="Aptos" panose="020B0004020202020204" pitchFamily="34" charset="0"/>
            </a:rPr>
            <a:t>Ορισμός κριτηρίων αξιολόγησης και συντελεστές στάθμισης</a:t>
          </a:r>
          <a:endParaRPr lang="en-US" sz="1500" b="1" dirty="0">
            <a:latin typeface="Aptos" panose="020B0004020202020204" pitchFamily="34" charset="0"/>
          </a:endParaRPr>
        </a:p>
      </dgm:t>
    </dgm:pt>
    <dgm:pt modelId="{51972B56-A664-4963-87C7-8B4CB9D27579}" type="parTrans" cxnId="{8C97A0FC-5517-4A6F-A66A-469E164A1E9C}">
      <dgm:prSet/>
      <dgm:spPr/>
      <dgm:t>
        <a:bodyPr/>
        <a:lstStyle/>
        <a:p>
          <a:endParaRPr lang="en-US" sz="1600" b="1">
            <a:latin typeface="Aptos" panose="020B0004020202020204" pitchFamily="34" charset="0"/>
          </a:endParaRPr>
        </a:p>
      </dgm:t>
    </dgm:pt>
    <dgm:pt modelId="{521DE2C8-852C-4361-BEEF-A17CEC23A7A8}" type="sibTrans" cxnId="{8C97A0FC-5517-4A6F-A66A-469E164A1E9C}">
      <dgm:prSet/>
      <dgm:spPr/>
      <dgm:t>
        <a:bodyPr/>
        <a:lstStyle/>
        <a:p>
          <a:endParaRPr lang="en-US" sz="1600" b="1">
            <a:latin typeface="Aptos" panose="020B0004020202020204" pitchFamily="34" charset="0"/>
          </a:endParaRPr>
        </a:p>
      </dgm:t>
    </dgm:pt>
    <dgm:pt modelId="{851911DE-DCEE-40C7-B241-FC3D3D45CE3E}" type="pres">
      <dgm:prSet presAssocID="{01415CD3-59C4-4868-8D9A-331D334C9176}" presName="Name0" presStyleCnt="0">
        <dgm:presLayoutVars>
          <dgm:chMax val="7"/>
          <dgm:chPref val="7"/>
          <dgm:dir/>
          <dgm:animLvl val="lvl"/>
        </dgm:presLayoutVars>
      </dgm:prSet>
      <dgm:spPr/>
    </dgm:pt>
    <dgm:pt modelId="{49D66A08-BBB5-4457-9B97-20302252193C}" type="pres">
      <dgm:prSet presAssocID="{E90955C1-51B2-48A8-B7FE-61DB023C36DC}" presName="Accent1" presStyleCnt="0"/>
      <dgm:spPr/>
    </dgm:pt>
    <dgm:pt modelId="{D6EA1EC2-890B-4C05-B2BE-58177D9952E1}" type="pres">
      <dgm:prSet presAssocID="{E90955C1-51B2-48A8-B7FE-61DB023C36DC}" presName="Accent" presStyleLbl="node1" presStyleIdx="0" presStyleCnt="4"/>
      <dgm:spPr/>
    </dgm:pt>
    <dgm:pt modelId="{B0998D8D-C2D7-4772-9C20-FD80BD9F40ED}" type="pres">
      <dgm:prSet presAssocID="{E90955C1-51B2-48A8-B7FE-61DB023C36DC}" presName="Parent1" presStyleLbl="revTx" presStyleIdx="0" presStyleCnt="4">
        <dgm:presLayoutVars>
          <dgm:chMax val="1"/>
          <dgm:chPref val="1"/>
          <dgm:bulletEnabled val="1"/>
        </dgm:presLayoutVars>
      </dgm:prSet>
      <dgm:spPr/>
    </dgm:pt>
    <dgm:pt modelId="{4804491E-ED74-445B-99EC-0DA4CF0FF21B}" type="pres">
      <dgm:prSet presAssocID="{133D37A3-50CA-48FE-BC2B-5F530473D33E}" presName="Accent2" presStyleCnt="0"/>
      <dgm:spPr/>
    </dgm:pt>
    <dgm:pt modelId="{F8BE9D9F-C892-408F-B1B5-64115C645F95}" type="pres">
      <dgm:prSet presAssocID="{133D37A3-50CA-48FE-BC2B-5F530473D33E}" presName="Accent" presStyleLbl="node1" presStyleIdx="1" presStyleCnt="4"/>
      <dgm:spPr/>
    </dgm:pt>
    <dgm:pt modelId="{210A6923-0C4F-443B-B153-6B473CB1FE68}" type="pres">
      <dgm:prSet presAssocID="{133D37A3-50CA-48FE-BC2B-5F530473D33E}" presName="Parent2" presStyleLbl="revTx" presStyleIdx="1" presStyleCnt="4" custLinFactNeighborX="-1412" custLinFactNeighborY="-12706">
        <dgm:presLayoutVars>
          <dgm:chMax val="1"/>
          <dgm:chPref val="1"/>
          <dgm:bulletEnabled val="1"/>
        </dgm:presLayoutVars>
      </dgm:prSet>
      <dgm:spPr/>
    </dgm:pt>
    <dgm:pt modelId="{DB8AB45A-C062-4BB0-998D-995A9CFB3E31}" type="pres">
      <dgm:prSet presAssocID="{01F1D16C-17C6-4423-A015-26A1F53A3F60}" presName="Accent3" presStyleCnt="0"/>
      <dgm:spPr/>
    </dgm:pt>
    <dgm:pt modelId="{BF3E4DA6-61D0-4F0A-8FD7-70B5253C656B}" type="pres">
      <dgm:prSet presAssocID="{01F1D16C-17C6-4423-A015-26A1F53A3F60}" presName="Accent" presStyleLbl="node1" presStyleIdx="2" presStyleCnt="4"/>
      <dgm:spPr/>
    </dgm:pt>
    <dgm:pt modelId="{9EC38D26-53BD-4985-B880-B534241983E1}" type="pres">
      <dgm:prSet presAssocID="{01F1D16C-17C6-4423-A015-26A1F53A3F60}" presName="Parent3" presStyleLbl="revTx" presStyleIdx="2" presStyleCnt="4" custLinFactNeighborX="5173" custLinFactNeighborY="-24850">
        <dgm:presLayoutVars>
          <dgm:chMax val="1"/>
          <dgm:chPref val="1"/>
          <dgm:bulletEnabled val="1"/>
        </dgm:presLayoutVars>
      </dgm:prSet>
      <dgm:spPr/>
    </dgm:pt>
    <dgm:pt modelId="{40F170C8-3DF0-47B8-B9FD-EEEC72A1F142}" type="pres">
      <dgm:prSet presAssocID="{D05C9715-05B0-4CD8-98FC-5E42BA32FB29}" presName="Accent4" presStyleCnt="0"/>
      <dgm:spPr/>
    </dgm:pt>
    <dgm:pt modelId="{4F32C1CC-9816-47C8-9FF6-D2ADD2D6EC6F}" type="pres">
      <dgm:prSet presAssocID="{D05C9715-05B0-4CD8-98FC-5E42BA32FB29}" presName="Accent" presStyleLbl="node1" presStyleIdx="3" presStyleCnt="4"/>
      <dgm:spPr>
        <a:solidFill>
          <a:srgbClr val="C00000"/>
        </a:solidFill>
      </dgm:spPr>
    </dgm:pt>
    <dgm:pt modelId="{E9BFDC15-CB0D-4789-A45E-EFA8FD893837}" type="pres">
      <dgm:prSet presAssocID="{D05C9715-05B0-4CD8-98FC-5E42BA32FB29}" presName="Parent4" presStyleLbl="revTx" presStyleIdx="3" presStyleCnt="4">
        <dgm:presLayoutVars>
          <dgm:chMax val="1"/>
          <dgm:chPref val="1"/>
          <dgm:bulletEnabled val="1"/>
        </dgm:presLayoutVars>
      </dgm:prSet>
      <dgm:spPr/>
    </dgm:pt>
  </dgm:ptLst>
  <dgm:cxnLst>
    <dgm:cxn modelId="{4C939333-C1F3-412B-AC2D-4AF183302105}" srcId="{01415CD3-59C4-4868-8D9A-331D334C9176}" destId="{D05C9715-05B0-4CD8-98FC-5E42BA32FB29}" srcOrd="3" destOrd="0" parTransId="{39C486D6-C311-44CF-B67D-0FB6C930170C}" sibTransId="{5708AEDD-380D-4DDA-98ED-6878F94C4137}"/>
    <dgm:cxn modelId="{5FE48E3C-A655-4915-9E9E-0A8E26DBEE56}" type="presOf" srcId="{E90955C1-51B2-48A8-B7FE-61DB023C36DC}" destId="{B0998D8D-C2D7-4772-9C20-FD80BD9F40ED}" srcOrd="0" destOrd="0" presId="urn:microsoft.com/office/officeart/2009/layout/CircleArrowProcess"/>
    <dgm:cxn modelId="{30A5EF40-46CC-4012-B2D6-7B74994ED77F}" srcId="{01415CD3-59C4-4868-8D9A-331D334C9176}" destId="{133D37A3-50CA-48FE-BC2B-5F530473D33E}" srcOrd="1" destOrd="0" parTransId="{6E3D4AEA-BC24-4B47-A7D3-F3DE1DCDCF9F}" sibTransId="{8D4E246C-7C5F-4F8C-BE51-86A73F696EE5}"/>
    <dgm:cxn modelId="{D7456F63-9D4F-4272-B9A6-2972E50D1703}" type="presOf" srcId="{133D37A3-50CA-48FE-BC2B-5F530473D33E}" destId="{210A6923-0C4F-443B-B153-6B473CB1FE68}" srcOrd="0" destOrd="0" presId="urn:microsoft.com/office/officeart/2009/layout/CircleArrowProcess"/>
    <dgm:cxn modelId="{120CA1A5-066A-4059-9661-57ACA6736B63}" type="presOf" srcId="{01415CD3-59C4-4868-8D9A-331D334C9176}" destId="{851911DE-DCEE-40C7-B241-FC3D3D45CE3E}" srcOrd="0" destOrd="0" presId="urn:microsoft.com/office/officeart/2009/layout/CircleArrowProcess"/>
    <dgm:cxn modelId="{E0FFD5BE-4262-4443-9D36-C765253C059A}" type="presOf" srcId="{01F1D16C-17C6-4423-A015-26A1F53A3F60}" destId="{9EC38D26-53BD-4985-B880-B534241983E1}" srcOrd="0" destOrd="0" presId="urn:microsoft.com/office/officeart/2009/layout/CircleArrowProcess"/>
    <dgm:cxn modelId="{572498C2-F409-470C-8247-F6E805D40BAB}" srcId="{01415CD3-59C4-4868-8D9A-331D334C9176}" destId="{E90955C1-51B2-48A8-B7FE-61DB023C36DC}" srcOrd="0" destOrd="0" parTransId="{241F7955-C326-4DE9-AA95-68B5D5B4E8EA}" sibTransId="{32364467-A9D6-48CB-AC1F-425A9774B8C6}"/>
    <dgm:cxn modelId="{530934DF-F51C-4CED-83EC-1235C7F55ABE}" type="presOf" srcId="{D05C9715-05B0-4CD8-98FC-5E42BA32FB29}" destId="{E9BFDC15-CB0D-4789-A45E-EFA8FD893837}" srcOrd="0" destOrd="0" presId="urn:microsoft.com/office/officeart/2009/layout/CircleArrowProcess"/>
    <dgm:cxn modelId="{8C97A0FC-5517-4A6F-A66A-469E164A1E9C}" srcId="{01415CD3-59C4-4868-8D9A-331D334C9176}" destId="{01F1D16C-17C6-4423-A015-26A1F53A3F60}" srcOrd="2" destOrd="0" parTransId="{51972B56-A664-4963-87C7-8B4CB9D27579}" sibTransId="{521DE2C8-852C-4361-BEEF-A17CEC23A7A8}"/>
    <dgm:cxn modelId="{588E9768-0BFD-45F2-BA8F-393CD4B548F5}" type="presParOf" srcId="{851911DE-DCEE-40C7-B241-FC3D3D45CE3E}" destId="{49D66A08-BBB5-4457-9B97-20302252193C}" srcOrd="0" destOrd="0" presId="urn:microsoft.com/office/officeart/2009/layout/CircleArrowProcess"/>
    <dgm:cxn modelId="{5CEA6CB8-F944-4DD6-8E92-93751D4FB1FA}" type="presParOf" srcId="{49D66A08-BBB5-4457-9B97-20302252193C}" destId="{D6EA1EC2-890B-4C05-B2BE-58177D9952E1}" srcOrd="0" destOrd="0" presId="urn:microsoft.com/office/officeart/2009/layout/CircleArrowProcess"/>
    <dgm:cxn modelId="{A931385A-D33F-4B00-922B-0FC71F19B6B1}" type="presParOf" srcId="{851911DE-DCEE-40C7-B241-FC3D3D45CE3E}" destId="{B0998D8D-C2D7-4772-9C20-FD80BD9F40ED}" srcOrd="1" destOrd="0" presId="urn:microsoft.com/office/officeart/2009/layout/CircleArrowProcess"/>
    <dgm:cxn modelId="{7D6A23B6-B60E-4F8A-B3A0-1BE71DCCC3AC}" type="presParOf" srcId="{851911DE-DCEE-40C7-B241-FC3D3D45CE3E}" destId="{4804491E-ED74-445B-99EC-0DA4CF0FF21B}" srcOrd="2" destOrd="0" presId="urn:microsoft.com/office/officeart/2009/layout/CircleArrowProcess"/>
    <dgm:cxn modelId="{60F2C8B3-8BFD-45F0-9B7C-1356FE97F4E3}" type="presParOf" srcId="{4804491E-ED74-445B-99EC-0DA4CF0FF21B}" destId="{F8BE9D9F-C892-408F-B1B5-64115C645F95}" srcOrd="0" destOrd="0" presId="urn:microsoft.com/office/officeart/2009/layout/CircleArrowProcess"/>
    <dgm:cxn modelId="{7504487C-E8D5-4186-ADED-409C6C205BCF}" type="presParOf" srcId="{851911DE-DCEE-40C7-B241-FC3D3D45CE3E}" destId="{210A6923-0C4F-443B-B153-6B473CB1FE68}" srcOrd="3" destOrd="0" presId="urn:microsoft.com/office/officeart/2009/layout/CircleArrowProcess"/>
    <dgm:cxn modelId="{FDD9611B-A7CE-44BD-981B-B98491D7ADDE}" type="presParOf" srcId="{851911DE-DCEE-40C7-B241-FC3D3D45CE3E}" destId="{DB8AB45A-C062-4BB0-998D-995A9CFB3E31}" srcOrd="4" destOrd="0" presId="urn:microsoft.com/office/officeart/2009/layout/CircleArrowProcess"/>
    <dgm:cxn modelId="{12EB325F-01C4-4635-B9FE-A71315585B57}" type="presParOf" srcId="{DB8AB45A-C062-4BB0-998D-995A9CFB3E31}" destId="{BF3E4DA6-61D0-4F0A-8FD7-70B5253C656B}" srcOrd="0" destOrd="0" presId="urn:microsoft.com/office/officeart/2009/layout/CircleArrowProcess"/>
    <dgm:cxn modelId="{3A7FA383-1B27-4997-8D33-B2468F90E4A7}" type="presParOf" srcId="{851911DE-DCEE-40C7-B241-FC3D3D45CE3E}" destId="{9EC38D26-53BD-4985-B880-B534241983E1}" srcOrd="5" destOrd="0" presId="urn:microsoft.com/office/officeart/2009/layout/CircleArrowProcess"/>
    <dgm:cxn modelId="{03ADCF19-C5DC-447D-878B-2501BB20B843}" type="presParOf" srcId="{851911DE-DCEE-40C7-B241-FC3D3D45CE3E}" destId="{40F170C8-3DF0-47B8-B9FD-EEEC72A1F142}" srcOrd="6" destOrd="0" presId="urn:microsoft.com/office/officeart/2009/layout/CircleArrowProcess"/>
    <dgm:cxn modelId="{771435F1-1C18-4446-9C5D-A6373F30B947}" type="presParOf" srcId="{40F170C8-3DF0-47B8-B9FD-EEEC72A1F142}" destId="{4F32C1CC-9816-47C8-9FF6-D2ADD2D6EC6F}" srcOrd="0" destOrd="0" presId="urn:microsoft.com/office/officeart/2009/layout/CircleArrowProcess"/>
    <dgm:cxn modelId="{5BEDCA12-E69E-4D15-AC84-FF18739B7C26}" type="presParOf" srcId="{851911DE-DCEE-40C7-B241-FC3D3D45CE3E}" destId="{E9BFDC15-CB0D-4789-A45E-EFA8FD893837}"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51EB1-24D3-4C67-912E-D845225979E2}"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2269D26C-E63E-4BF1-8941-FA237EEFE6D3}">
      <dgm:prSet phldrT="[Text]" phldr="0" custT="1"/>
      <dgm:spPr/>
      <dgm:t>
        <a:bodyPr/>
        <a:lstStyle/>
        <a:p>
          <a:r>
            <a:rPr lang="el-GR" sz="2400" dirty="0">
              <a:latin typeface="Aptos" panose="020B0004020202020204" pitchFamily="34" charset="0"/>
            </a:rPr>
            <a:t> </a:t>
          </a:r>
          <a:endParaRPr lang="en-US" sz="2400" dirty="0">
            <a:latin typeface="Aptos" panose="020B0004020202020204" pitchFamily="34" charset="0"/>
          </a:endParaRPr>
        </a:p>
      </dgm:t>
    </dgm:pt>
    <dgm:pt modelId="{14FDBB2A-46F5-4F04-9D09-FB257FF076B3}" type="parTrans" cxnId="{6D0BC3F2-F138-428E-889B-1BCD12DA41E3}">
      <dgm:prSet/>
      <dgm:spPr/>
      <dgm:t>
        <a:bodyPr/>
        <a:lstStyle/>
        <a:p>
          <a:endParaRPr lang="en-US" sz="2400">
            <a:latin typeface="Aptos" panose="020B0004020202020204" pitchFamily="34" charset="0"/>
          </a:endParaRPr>
        </a:p>
      </dgm:t>
    </dgm:pt>
    <dgm:pt modelId="{B13D8CEC-1726-417D-B067-67204229887B}" type="sibTrans" cxnId="{6D0BC3F2-F138-428E-889B-1BCD12DA41E3}">
      <dgm:prSet/>
      <dgm:spPr/>
      <dgm:t>
        <a:bodyPr/>
        <a:lstStyle/>
        <a:p>
          <a:endParaRPr lang="en-US" sz="2400">
            <a:latin typeface="Aptos" panose="020B0004020202020204" pitchFamily="34" charset="0"/>
          </a:endParaRPr>
        </a:p>
      </dgm:t>
    </dgm:pt>
    <dgm:pt modelId="{E720CB00-804D-4E20-84FA-3E62559CAE79}">
      <dgm:prSet phldrT="[Text]" custT="1"/>
      <dgm:spPr/>
      <dgm:t>
        <a:bodyPr/>
        <a:lstStyle/>
        <a:p>
          <a:r>
            <a:rPr lang="el-GR" sz="2400" dirty="0">
              <a:latin typeface="Aptos" panose="020B0004020202020204" pitchFamily="34" charset="0"/>
            </a:rPr>
            <a:t>Παρουσίαση του τρόπου με τον οποίο αξιολογήθηκαν οι επιλογές</a:t>
          </a:r>
          <a:endParaRPr lang="en-US" sz="2400" dirty="0">
            <a:latin typeface="Aptos" panose="020B0004020202020204" pitchFamily="34" charset="0"/>
          </a:endParaRPr>
        </a:p>
      </dgm:t>
    </dgm:pt>
    <dgm:pt modelId="{9717C696-B150-499B-9F45-C8A27CC76911}" type="parTrans" cxnId="{B5DF4446-B0E3-41AB-8680-F48C6B6F3E7E}">
      <dgm:prSet/>
      <dgm:spPr/>
      <dgm:t>
        <a:bodyPr/>
        <a:lstStyle/>
        <a:p>
          <a:endParaRPr lang="en-US" sz="2400">
            <a:latin typeface="Aptos" panose="020B0004020202020204" pitchFamily="34" charset="0"/>
          </a:endParaRPr>
        </a:p>
      </dgm:t>
    </dgm:pt>
    <dgm:pt modelId="{78DED3B6-2DA5-43A4-BFDB-BB573C403372}" type="sibTrans" cxnId="{B5DF4446-B0E3-41AB-8680-F48C6B6F3E7E}">
      <dgm:prSet/>
      <dgm:spPr/>
      <dgm:t>
        <a:bodyPr/>
        <a:lstStyle/>
        <a:p>
          <a:endParaRPr lang="en-US" sz="2400">
            <a:latin typeface="Aptos" panose="020B0004020202020204" pitchFamily="34" charset="0"/>
          </a:endParaRPr>
        </a:p>
      </dgm:t>
    </dgm:pt>
    <dgm:pt modelId="{044DD66E-0AB0-41CB-8A92-8EB33C246937}">
      <dgm:prSet phldrT="[Text]" phldr="0" custT="1"/>
      <dgm:spPr/>
      <dgm:t>
        <a:bodyPr/>
        <a:lstStyle/>
        <a:p>
          <a:r>
            <a:rPr lang="el-GR" sz="2400" dirty="0">
              <a:latin typeface="Aptos" panose="020B0004020202020204" pitchFamily="34" charset="0"/>
            </a:rPr>
            <a:t> </a:t>
          </a:r>
          <a:endParaRPr lang="en-US" sz="2400" dirty="0">
            <a:latin typeface="Aptos" panose="020B0004020202020204" pitchFamily="34" charset="0"/>
          </a:endParaRPr>
        </a:p>
      </dgm:t>
    </dgm:pt>
    <dgm:pt modelId="{4E733CE4-9EB7-46CA-9214-7E5501CEE81D}" type="parTrans" cxnId="{7450567C-1688-46C8-81DA-16634D4F949E}">
      <dgm:prSet/>
      <dgm:spPr/>
      <dgm:t>
        <a:bodyPr/>
        <a:lstStyle/>
        <a:p>
          <a:endParaRPr lang="en-US" sz="2400">
            <a:latin typeface="Aptos" panose="020B0004020202020204" pitchFamily="34" charset="0"/>
          </a:endParaRPr>
        </a:p>
      </dgm:t>
    </dgm:pt>
    <dgm:pt modelId="{033EF9DC-2FE0-4CE8-974D-9C79C1EE7916}" type="sibTrans" cxnId="{7450567C-1688-46C8-81DA-16634D4F949E}">
      <dgm:prSet/>
      <dgm:spPr/>
      <dgm:t>
        <a:bodyPr/>
        <a:lstStyle/>
        <a:p>
          <a:endParaRPr lang="en-US" sz="2400">
            <a:latin typeface="Aptos" panose="020B0004020202020204" pitchFamily="34" charset="0"/>
          </a:endParaRPr>
        </a:p>
      </dgm:t>
    </dgm:pt>
    <dgm:pt modelId="{BBAC5A0C-2A39-426C-BD95-211431F3DA7E}">
      <dgm:prSet phldrT="[Text]" custT="1"/>
      <dgm:spPr/>
      <dgm:t>
        <a:bodyPr/>
        <a:lstStyle/>
        <a:p>
          <a:r>
            <a:rPr lang="el-GR" sz="2400" dirty="0">
              <a:latin typeface="Aptos" panose="020B0004020202020204" pitchFamily="34" charset="0"/>
            </a:rPr>
            <a:t>Συζήτηση για  την αξιολόγηση εναλλακτικών επιλογών για την Κέα</a:t>
          </a:r>
          <a:endParaRPr lang="en-US" sz="2400" dirty="0">
            <a:latin typeface="Aptos" panose="020B0004020202020204" pitchFamily="34" charset="0"/>
          </a:endParaRPr>
        </a:p>
      </dgm:t>
    </dgm:pt>
    <dgm:pt modelId="{4558CCEE-C56E-4C6D-B92B-EDA1B2AB61DE}" type="parTrans" cxnId="{CD09ADB7-9BBF-4666-88AE-0484D193C3C2}">
      <dgm:prSet/>
      <dgm:spPr/>
      <dgm:t>
        <a:bodyPr/>
        <a:lstStyle/>
        <a:p>
          <a:endParaRPr lang="en-US" sz="2400">
            <a:latin typeface="Aptos" panose="020B0004020202020204" pitchFamily="34" charset="0"/>
          </a:endParaRPr>
        </a:p>
      </dgm:t>
    </dgm:pt>
    <dgm:pt modelId="{18CC09C3-C3AB-46C9-8088-1FF0EEC47F80}" type="sibTrans" cxnId="{CD09ADB7-9BBF-4666-88AE-0484D193C3C2}">
      <dgm:prSet/>
      <dgm:spPr/>
      <dgm:t>
        <a:bodyPr/>
        <a:lstStyle/>
        <a:p>
          <a:endParaRPr lang="en-US" sz="2400">
            <a:latin typeface="Aptos" panose="020B0004020202020204" pitchFamily="34" charset="0"/>
          </a:endParaRPr>
        </a:p>
      </dgm:t>
    </dgm:pt>
    <dgm:pt modelId="{D1C59DCA-C3E5-4CEF-B457-755AC3FABB6F}">
      <dgm:prSet phldrT="[Text]" phldr="0" custT="1"/>
      <dgm:spPr/>
      <dgm:t>
        <a:bodyPr/>
        <a:lstStyle/>
        <a:p>
          <a:r>
            <a:rPr lang="el-GR" sz="2400" dirty="0">
              <a:latin typeface="Aptos" panose="020B0004020202020204" pitchFamily="34" charset="0"/>
            </a:rPr>
            <a:t> </a:t>
          </a:r>
          <a:endParaRPr lang="en-US" sz="2400" dirty="0">
            <a:latin typeface="Aptos" panose="020B0004020202020204" pitchFamily="34" charset="0"/>
          </a:endParaRPr>
        </a:p>
      </dgm:t>
    </dgm:pt>
    <dgm:pt modelId="{01804BB7-CB0B-41C3-BC41-B177DCAEB03A}" type="parTrans" cxnId="{0061D0F9-2A4E-4D04-AF59-56A1CFCA0B12}">
      <dgm:prSet/>
      <dgm:spPr/>
      <dgm:t>
        <a:bodyPr/>
        <a:lstStyle/>
        <a:p>
          <a:endParaRPr lang="en-US" sz="2400">
            <a:latin typeface="Aptos" panose="020B0004020202020204" pitchFamily="34" charset="0"/>
          </a:endParaRPr>
        </a:p>
      </dgm:t>
    </dgm:pt>
    <dgm:pt modelId="{F3BF7430-076B-4ED0-A818-F5EFECEDBE8C}" type="sibTrans" cxnId="{0061D0F9-2A4E-4D04-AF59-56A1CFCA0B12}">
      <dgm:prSet/>
      <dgm:spPr/>
      <dgm:t>
        <a:bodyPr/>
        <a:lstStyle/>
        <a:p>
          <a:endParaRPr lang="en-US" sz="2400">
            <a:latin typeface="Aptos" panose="020B0004020202020204" pitchFamily="34" charset="0"/>
          </a:endParaRPr>
        </a:p>
      </dgm:t>
    </dgm:pt>
    <dgm:pt modelId="{EA74F414-B185-474D-9AF6-8E84D13F079F}">
      <dgm:prSet phldrT="[Text]" custT="1"/>
      <dgm:spPr/>
      <dgm:t>
        <a:bodyPr/>
        <a:lstStyle/>
        <a:p>
          <a:r>
            <a:rPr lang="el-GR" sz="2400" dirty="0">
              <a:latin typeface="Aptos" panose="020B0004020202020204" pitchFamily="34" charset="0"/>
            </a:rPr>
            <a:t>Συλλογή προτάσεων για συμπλήρωση ή βελτίωση των δράσεων</a:t>
          </a:r>
          <a:endParaRPr lang="en-US" sz="2400" dirty="0">
            <a:latin typeface="Aptos" panose="020B0004020202020204" pitchFamily="34" charset="0"/>
          </a:endParaRPr>
        </a:p>
      </dgm:t>
    </dgm:pt>
    <dgm:pt modelId="{7DDE0D58-B3B0-472C-82CB-F606718E6F2A}" type="parTrans" cxnId="{A55D1235-B76E-4BBB-91D8-8A0ACE834B42}">
      <dgm:prSet/>
      <dgm:spPr/>
      <dgm:t>
        <a:bodyPr/>
        <a:lstStyle/>
        <a:p>
          <a:endParaRPr lang="en-US" sz="2400">
            <a:latin typeface="Aptos" panose="020B0004020202020204" pitchFamily="34" charset="0"/>
          </a:endParaRPr>
        </a:p>
      </dgm:t>
    </dgm:pt>
    <dgm:pt modelId="{73EBDA40-2111-4169-867F-282476EC4214}" type="sibTrans" cxnId="{A55D1235-B76E-4BBB-91D8-8A0ACE834B42}">
      <dgm:prSet/>
      <dgm:spPr/>
      <dgm:t>
        <a:bodyPr/>
        <a:lstStyle/>
        <a:p>
          <a:endParaRPr lang="en-US" sz="2400">
            <a:latin typeface="Aptos" panose="020B0004020202020204" pitchFamily="34" charset="0"/>
          </a:endParaRPr>
        </a:p>
      </dgm:t>
    </dgm:pt>
    <dgm:pt modelId="{C7A6CEDD-3C0B-4BA7-8352-AB312039705D}">
      <dgm:prSet custT="1"/>
      <dgm:spPr/>
      <dgm:t>
        <a:bodyPr/>
        <a:lstStyle/>
        <a:p>
          <a:endParaRPr lang="en-US" sz="2400">
            <a:latin typeface="Aptos" panose="020B0004020202020204" pitchFamily="34" charset="0"/>
          </a:endParaRPr>
        </a:p>
      </dgm:t>
    </dgm:pt>
    <dgm:pt modelId="{F6DD518D-2BD3-4CD2-BB45-8383BEB4A103}" type="parTrans" cxnId="{B934ECA0-50C7-4A6F-9436-C5F38774BB38}">
      <dgm:prSet/>
      <dgm:spPr/>
      <dgm:t>
        <a:bodyPr/>
        <a:lstStyle/>
        <a:p>
          <a:endParaRPr lang="en-US" sz="2400">
            <a:latin typeface="Aptos" panose="020B0004020202020204" pitchFamily="34" charset="0"/>
          </a:endParaRPr>
        </a:p>
      </dgm:t>
    </dgm:pt>
    <dgm:pt modelId="{C1B7258F-D659-4674-B406-13C97C0A2090}" type="sibTrans" cxnId="{B934ECA0-50C7-4A6F-9436-C5F38774BB38}">
      <dgm:prSet/>
      <dgm:spPr/>
      <dgm:t>
        <a:bodyPr/>
        <a:lstStyle/>
        <a:p>
          <a:endParaRPr lang="en-US" sz="2400">
            <a:latin typeface="Aptos" panose="020B0004020202020204" pitchFamily="34" charset="0"/>
          </a:endParaRPr>
        </a:p>
      </dgm:t>
    </dgm:pt>
    <dgm:pt modelId="{9996CE7E-AAB1-49EE-9ED9-A94E2166B17C}">
      <dgm:prSet custT="1"/>
      <dgm:spPr/>
      <dgm:t>
        <a:bodyPr/>
        <a:lstStyle/>
        <a:p>
          <a:r>
            <a:rPr lang="el-GR" sz="2400" dirty="0">
              <a:latin typeface="Aptos" panose="020B0004020202020204" pitchFamily="34" charset="0"/>
            </a:rPr>
            <a:t>Σύσκεψη για την επικαιροποίηση των αποτελεσμάτων</a:t>
          </a:r>
          <a:endParaRPr lang="en-US" sz="2400" dirty="0">
            <a:latin typeface="Aptos" panose="020B0004020202020204" pitchFamily="34" charset="0"/>
          </a:endParaRPr>
        </a:p>
      </dgm:t>
    </dgm:pt>
    <dgm:pt modelId="{0BC5ADFD-9956-41C5-AB78-93CC2806A76E}" type="parTrans" cxnId="{5C86704B-0B40-46A3-920C-C4F56DC24B50}">
      <dgm:prSet/>
      <dgm:spPr/>
      <dgm:t>
        <a:bodyPr/>
        <a:lstStyle/>
        <a:p>
          <a:endParaRPr lang="en-US" sz="2400"/>
        </a:p>
      </dgm:t>
    </dgm:pt>
    <dgm:pt modelId="{8F4E3854-8882-4AE7-9D0B-E2541A5E6A5E}" type="sibTrans" cxnId="{5C86704B-0B40-46A3-920C-C4F56DC24B50}">
      <dgm:prSet/>
      <dgm:spPr/>
      <dgm:t>
        <a:bodyPr/>
        <a:lstStyle/>
        <a:p>
          <a:endParaRPr lang="en-US" sz="2400"/>
        </a:p>
      </dgm:t>
    </dgm:pt>
    <dgm:pt modelId="{EAE725ED-380E-4965-B6A7-3C11BDF6F3A6}" type="pres">
      <dgm:prSet presAssocID="{B8951EB1-24D3-4C67-912E-D845225979E2}" presName="linearFlow" presStyleCnt="0">
        <dgm:presLayoutVars>
          <dgm:dir/>
          <dgm:animLvl val="lvl"/>
          <dgm:resizeHandles val="exact"/>
        </dgm:presLayoutVars>
      </dgm:prSet>
      <dgm:spPr/>
    </dgm:pt>
    <dgm:pt modelId="{736C0832-286C-48AB-BE88-F1AB90A426AE}" type="pres">
      <dgm:prSet presAssocID="{2269D26C-E63E-4BF1-8941-FA237EEFE6D3}" presName="composite" presStyleCnt="0"/>
      <dgm:spPr/>
    </dgm:pt>
    <dgm:pt modelId="{93F3185D-ED0E-402E-8745-567EF1D91E22}" type="pres">
      <dgm:prSet presAssocID="{2269D26C-E63E-4BF1-8941-FA237EEFE6D3}" presName="parentText" presStyleLbl="alignNode1" presStyleIdx="0" presStyleCnt="4">
        <dgm:presLayoutVars>
          <dgm:chMax val="1"/>
          <dgm:bulletEnabled val="1"/>
        </dgm:presLayoutVars>
      </dgm:prSet>
      <dgm:spPr/>
    </dgm:pt>
    <dgm:pt modelId="{10A767DA-BF54-4A60-BB28-BFD41FC6768C}" type="pres">
      <dgm:prSet presAssocID="{2269D26C-E63E-4BF1-8941-FA237EEFE6D3}" presName="descendantText" presStyleLbl="alignAcc1" presStyleIdx="0" presStyleCnt="4">
        <dgm:presLayoutVars>
          <dgm:bulletEnabled val="1"/>
        </dgm:presLayoutVars>
      </dgm:prSet>
      <dgm:spPr/>
    </dgm:pt>
    <dgm:pt modelId="{1DFFA2BA-FD21-440E-83E9-FC5BA5131E44}" type="pres">
      <dgm:prSet presAssocID="{B13D8CEC-1726-417D-B067-67204229887B}" presName="sp" presStyleCnt="0"/>
      <dgm:spPr/>
    </dgm:pt>
    <dgm:pt modelId="{0AA3817E-1A88-4DEF-AE65-B749A7C61614}" type="pres">
      <dgm:prSet presAssocID="{044DD66E-0AB0-41CB-8A92-8EB33C246937}" presName="composite" presStyleCnt="0"/>
      <dgm:spPr/>
    </dgm:pt>
    <dgm:pt modelId="{570C32BE-EB0E-4F0C-BCD9-016162612818}" type="pres">
      <dgm:prSet presAssocID="{044DD66E-0AB0-41CB-8A92-8EB33C246937}" presName="parentText" presStyleLbl="alignNode1" presStyleIdx="1" presStyleCnt="4">
        <dgm:presLayoutVars>
          <dgm:chMax val="1"/>
          <dgm:bulletEnabled val="1"/>
        </dgm:presLayoutVars>
      </dgm:prSet>
      <dgm:spPr/>
    </dgm:pt>
    <dgm:pt modelId="{FAC24595-0A01-4CF3-9E97-D8FF16E01ABE}" type="pres">
      <dgm:prSet presAssocID="{044DD66E-0AB0-41CB-8A92-8EB33C246937}" presName="descendantText" presStyleLbl="alignAcc1" presStyleIdx="1" presStyleCnt="4">
        <dgm:presLayoutVars>
          <dgm:bulletEnabled val="1"/>
        </dgm:presLayoutVars>
      </dgm:prSet>
      <dgm:spPr/>
    </dgm:pt>
    <dgm:pt modelId="{987D642F-66B3-4254-9CBB-1888593123B0}" type="pres">
      <dgm:prSet presAssocID="{033EF9DC-2FE0-4CE8-974D-9C79C1EE7916}" presName="sp" presStyleCnt="0"/>
      <dgm:spPr/>
    </dgm:pt>
    <dgm:pt modelId="{DC169CEB-01A1-432E-AC1C-517E9E1082D8}" type="pres">
      <dgm:prSet presAssocID="{C7A6CEDD-3C0B-4BA7-8352-AB312039705D}" presName="composite" presStyleCnt="0"/>
      <dgm:spPr/>
    </dgm:pt>
    <dgm:pt modelId="{7B421E60-1A2A-416B-B36D-AC214B8FDE8C}" type="pres">
      <dgm:prSet presAssocID="{C7A6CEDD-3C0B-4BA7-8352-AB312039705D}" presName="parentText" presStyleLbl="alignNode1" presStyleIdx="2" presStyleCnt="4">
        <dgm:presLayoutVars>
          <dgm:chMax val="1"/>
          <dgm:bulletEnabled val="1"/>
        </dgm:presLayoutVars>
      </dgm:prSet>
      <dgm:spPr/>
    </dgm:pt>
    <dgm:pt modelId="{6859F782-4E4B-4EE2-BCAA-FE7CFB06A264}" type="pres">
      <dgm:prSet presAssocID="{C7A6CEDD-3C0B-4BA7-8352-AB312039705D}" presName="descendantText" presStyleLbl="alignAcc1" presStyleIdx="2" presStyleCnt="4">
        <dgm:presLayoutVars>
          <dgm:bulletEnabled val="1"/>
        </dgm:presLayoutVars>
      </dgm:prSet>
      <dgm:spPr/>
    </dgm:pt>
    <dgm:pt modelId="{79A7DE57-5A5D-40DC-B842-1CD3C091003A}" type="pres">
      <dgm:prSet presAssocID="{C1B7258F-D659-4674-B406-13C97C0A2090}" presName="sp" presStyleCnt="0"/>
      <dgm:spPr/>
    </dgm:pt>
    <dgm:pt modelId="{A2DFE662-B7E8-44ED-95BF-5E97EB29AE57}" type="pres">
      <dgm:prSet presAssocID="{D1C59DCA-C3E5-4CEF-B457-755AC3FABB6F}" presName="composite" presStyleCnt="0"/>
      <dgm:spPr/>
    </dgm:pt>
    <dgm:pt modelId="{3430A588-19D6-402A-8AE9-A772D734D160}" type="pres">
      <dgm:prSet presAssocID="{D1C59DCA-C3E5-4CEF-B457-755AC3FABB6F}" presName="parentText" presStyleLbl="alignNode1" presStyleIdx="3" presStyleCnt="4">
        <dgm:presLayoutVars>
          <dgm:chMax val="1"/>
          <dgm:bulletEnabled val="1"/>
        </dgm:presLayoutVars>
      </dgm:prSet>
      <dgm:spPr/>
    </dgm:pt>
    <dgm:pt modelId="{6EF70775-2316-4260-A810-E676EE694EB8}" type="pres">
      <dgm:prSet presAssocID="{D1C59DCA-C3E5-4CEF-B457-755AC3FABB6F}" presName="descendantText" presStyleLbl="alignAcc1" presStyleIdx="3" presStyleCnt="4">
        <dgm:presLayoutVars>
          <dgm:bulletEnabled val="1"/>
        </dgm:presLayoutVars>
      </dgm:prSet>
      <dgm:spPr/>
    </dgm:pt>
  </dgm:ptLst>
  <dgm:cxnLst>
    <dgm:cxn modelId="{94D17E0A-4F96-445F-A1AF-026214FFE6F8}" type="presOf" srcId="{D1C59DCA-C3E5-4CEF-B457-755AC3FABB6F}" destId="{3430A588-19D6-402A-8AE9-A772D734D160}" srcOrd="0" destOrd="0" presId="urn:microsoft.com/office/officeart/2005/8/layout/chevron2"/>
    <dgm:cxn modelId="{C750070E-7969-44CF-8489-44C611FF79A6}" type="presOf" srcId="{2269D26C-E63E-4BF1-8941-FA237EEFE6D3}" destId="{93F3185D-ED0E-402E-8745-567EF1D91E22}" srcOrd="0" destOrd="0" presId="urn:microsoft.com/office/officeart/2005/8/layout/chevron2"/>
    <dgm:cxn modelId="{A55D1235-B76E-4BBB-91D8-8A0ACE834B42}" srcId="{D1C59DCA-C3E5-4CEF-B457-755AC3FABB6F}" destId="{EA74F414-B185-474D-9AF6-8E84D13F079F}" srcOrd="0" destOrd="0" parTransId="{7DDE0D58-B3B0-472C-82CB-F606718E6F2A}" sibTransId="{73EBDA40-2111-4169-867F-282476EC4214}"/>
    <dgm:cxn modelId="{24AF2839-C774-449B-966B-06071D5A8B8B}" type="presOf" srcId="{B8951EB1-24D3-4C67-912E-D845225979E2}" destId="{EAE725ED-380E-4965-B6A7-3C11BDF6F3A6}" srcOrd="0" destOrd="0" presId="urn:microsoft.com/office/officeart/2005/8/layout/chevron2"/>
    <dgm:cxn modelId="{2A5A433B-F6AE-49C9-8E41-66A88E9B835E}" type="presOf" srcId="{EA74F414-B185-474D-9AF6-8E84D13F079F}" destId="{6EF70775-2316-4260-A810-E676EE694EB8}" srcOrd="0" destOrd="0" presId="urn:microsoft.com/office/officeart/2005/8/layout/chevron2"/>
    <dgm:cxn modelId="{B5DF4446-B0E3-41AB-8680-F48C6B6F3E7E}" srcId="{2269D26C-E63E-4BF1-8941-FA237EEFE6D3}" destId="{E720CB00-804D-4E20-84FA-3E62559CAE79}" srcOrd="0" destOrd="0" parTransId="{9717C696-B150-499B-9F45-C8A27CC76911}" sibTransId="{78DED3B6-2DA5-43A4-BFDB-BB573C403372}"/>
    <dgm:cxn modelId="{5C86704B-0B40-46A3-920C-C4F56DC24B50}" srcId="{C7A6CEDD-3C0B-4BA7-8352-AB312039705D}" destId="{9996CE7E-AAB1-49EE-9ED9-A94E2166B17C}" srcOrd="0" destOrd="0" parTransId="{0BC5ADFD-9956-41C5-AB78-93CC2806A76E}" sibTransId="{8F4E3854-8882-4AE7-9D0B-E2541A5E6A5E}"/>
    <dgm:cxn modelId="{C982BB4B-14AF-441C-965C-805EFE8A5BE5}" type="presOf" srcId="{9996CE7E-AAB1-49EE-9ED9-A94E2166B17C}" destId="{6859F782-4E4B-4EE2-BCAA-FE7CFB06A264}" srcOrd="0" destOrd="0" presId="urn:microsoft.com/office/officeart/2005/8/layout/chevron2"/>
    <dgm:cxn modelId="{7450567C-1688-46C8-81DA-16634D4F949E}" srcId="{B8951EB1-24D3-4C67-912E-D845225979E2}" destId="{044DD66E-0AB0-41CB-8A92-8EB33C246937}" srcOrd="1" destOrd="0" parTransId="{4E733CE4-9EB7-46CA-9214-7E5501CEE81D}" sibTransId="{033EF9DC-2FE0-4CE8-974D-9C79C1EE7916}"/>
    <dgm:cxn modelId="{B39E5084-9027-4633-8B4F-CD3566D6B911}" type="presOf" srcId="{BBAC5A0C-2A39-426C-BD95-211431F3DA7E}" destId="{FAC24595-0A01-4CF3-9E97-D8FF16E01ABE}" srcOrd="0" destOrd="0" presId="urn:microsoft.com/office/officeart/2005/8/layout/chevron2"/>
    <dgm:cxn modelId="{0C93A591-877B-4310-86D4-10C80105B40E}" type="presOf" srcId="{C7A6CEDD-3C0B-4BA7-8352-AB312039705D}" destId="{7B421E60-1A2A-416B-B36D-AC214B8FDE8C}" srcOrd="0" destOrd="0" presId="urn:microsoft.com/office/officeart/2005/8/layout/chevron2"/>
    <dgm:cxn modelId="{B934ECA0-50C7-4A6F-9436-C5F38774BB38}" srcId="{B8951EB1-24D3-4C67-912E-D845225979E2}" destId="{C7A6CEDD-3C0B-4BA7-8352-AB312039705D}" srcOrd="2" destOrd="0" parTransId="{F6DD518D-2BD3-4CD2-BB45-8383BEB4A103}" sibTransId="{C1B7258F-D659-4674-B406-13C97C0A2090}"/>
    <dgm:cxn modelId="{3A608BA9-3DE1-471A-A40B-54B9904D2862}" type="presOf" srcId="{044DD66E-0AB0-41CB-8A92-8EB33C246937}" destId="{570C32BE-EB0E-4F0C-BCD9-016162612818}" srcOrd="0" destOrd="0" presId="urn:microsoft.com/office/officeart/2005/8/layout/chevron2"/>
    <dgm:cxn modelId="{CD09ADB7-9BBF-4666-88AE-0484D193C3C2}" srcId="{044DD66E-0AB0-41CB-8A92-8EB33C246937}" destId="{BBAC5A0C-2A39-426C-BD95-211431F3DA7E}" srcOrd="0" destOrd="0" parTransId="{4558CCEE-C56E-4C6D-B92B-EDA1B2AB61DE}" sibTransId="{18CC09C3-C3AB-46C9-8088-1FF0EEC47F80}"/>
    <dgm:cxn modelId="{0636CAC4-1C1E-49A0-87A0-E516F8C0333B}" type="presOf" srcId="{E720CB00-804D-4E20-84FA-3E62559CAE79}" destId="{10A767DA-BF54-4A60-BB28-BFD41FC6768C}" srcOrd="0" destOrd="0" presId="urn:microsoft.com/office/officeart/2005/8/layout/chevron2"/>
    <dgm:cxn modelId="{6D0BC3F2-F138-428E-889B-1BCD12DA41E3}" srcId="{B8951EB1-24D3-4C67-912E-D845225979E2}" destId="{2269D26C-E63E-4BF1-8941-FA237EEFE6D3}" srcOrd="0" destOrd="0" parTransId="{14FDBB2A-46F5-4F04-9D09-FB257FF076B3}" sibTransId="{B13D8CEC-1726-417D-B067-67204229887B}"/>
    <dgm:cxn modelId="{0061D0F9-2A4E-4D04-AF59-56A1CFCA0B12}" srcId="{B8951EB1-24D3-4C67-912E-D845225979E2}" destId="{D1C59DCA-C3E5-4CEF-B457-755AC3FABB6F}" srcOrd="3" destOrd="0" parTransId="{01804BB7-CB0B-41C3-BC41-B177DCAEB03A}" sibTransId="{F3BF7430-076B-4ED0-A818-F5EFECEDBE8C}"/>
    <dgm:cxn modelId="{BBBADF67-01F6-48A3-9103-F46E89F283E4}" type="presParOf" srcId="{EAE725ED-380E-4965-B6A7-3C11BDF6F3A6}" destId="{736C0832-286C-48AB-BE88-F1AB90A426AE}" srcOrd="0" destOrd="0" presId="urn:microsoft.com/office/officeart/2005/8/layout/chevron2"/>
    <dgm:cxn modelId="{2CB5AAD1-133E-485D-B579-3CA8B30C1530}" type="presParOf" srcId="{736C0832-286C-48AB-BE88-F1AB90A426AE}" destId="{93F3185D-ED0E-402E-8745-567EF1D91E22}" srcOrd="0" destOrd="0" presId="urn:microsoft.com/office/officeart/2005/8/layout/chevron2"/>
    <dgm:cxn modelId="{A4ADE5EB-4B93-4728-8A11-E2630C39EF39}" type="presParOf" srcId="{736C0832-286C-48AB-BE88-F1AB90A426AE}" destId="{10A767DA-BF54-4A60-BB28-BFD41FC6768C}" srcOrd="1" destOrd="0" presId="urn:microsoft.com/office/officeart/2005/8/layout/chevron2"/>
    <dgm:cxn modelId="{340BA8D1-595F-4016-87F7-A4CFCEFC4394}" type="presParOf" srcId="{EAE725ED-380E-4965-B6A7-3C11BDF6F3A6}" destId="{1DFFA2BA-FD21-440E-83E9-FC5BA5131E44}" srcOrd="1" destOrd="0" presId="urn:microsoft.com/office/officeart/2005/8/layout/chevron2"/>
    <dgm:cxn modelId="{F1ABDB9F-576F-462F-942B-E40BF2FBBD63}" type="presParOf" srcId="{EAE725ED-380E-4965-B6A7-3C11BDF6F3A6}" destId="{0AA3817E-1A88-4DEF-AE65-B749A7C61614}" srcOrd="2" destOrd="0" presId="urn:microsoft.com/office/officeart/2005/8/layout/chevron2"/>
    <dgm:cxn modelId="{3FED2885-ECEF-411F-B5AA-50A49890D9B0}" type="presParOf" srcId="{0AA3817E-1A88-4DEF-AE65-B749A7C61614}" destId="{570C32BE-EB0E-4F0C-BCD9-016162612818}" srcOrd="0" destOrd="0" presId="urn:microsoft.com/office/officeart/2005/8/layout/chevron2"/>
    <dgm:cxn modelId="{DA2D8954-1652-4D1A-BCB4-F40C26B3E207}" type="presParOf" srcId="{0AA3817E-1A88-4DEF-AE65-B749A7C61614}" destId="{FAC24595-0A01-4CF3-9E97-D8FF16E01ABE}" srcOrd="1" destOrd="0" presId="urn:microsoft.com/office/officeart/2005/8/layout/chevron2"/>
    <dgm:cxn modelId="{07A3B677-F140-4E2B-9BBA-610BB33BE7E0}" type="presParOf" srcId="{EAE725ED-380E-4965-B6A7-3C11BDF6F3A6}" destId="{987D642F-66B3-4254-9CBB-1888593123B0}" srcOrd="3" destOrd="0" presId="urn:microsoft.com/office/officeart/2005/8/layout/chevron2"/>
    <dgm:cxn modelId="{17D57757-A638-4173-BB11-C2D1C25DD186}" type="presParOf" srcId="{EAE725ED-380E-4965-B6A7-3C11BDF6F3A6}" destId="{DC169CEB-01A1-432E-AC1C-517E9E1082D8}" srcOrd="4" destOrd="0" presId="urn:microsoft.com/office/officeart/2005/8/layout/chevron2"/>
    <dgm:cxn modelId="{E3385B6F-ED7D-49AF-B491-E7FDDFDCE606}" type="presParOf" srcId="{DC169CEB-01A1-432E-AC1C-517E9E1082D8}" destId="{7B421E60-1A2A-416B-B36D-AC214B8FDE8C}" srcOrd="0" destOrd="0" presId="urn:microsoft.com/office/officeart/2005/8/layout/chevron2"/>
    <dgm:cxn modelId="{2D0E88F3-61BD-4DEE-8B6C-1843AAA1E874}" type="presParOf" srcId="{DC169CEB-01A1-432E-AC1C-517E9E1082D8}" destId="{6859F782-4E4B-4EE2-BCAA-FE7CFB06A264}" srcOrd="1" destOrd="0" presId="urn:microsoft.com/office/officeart/2005/8/layout/chevron2"/>
    <dgm:cxn modelId="{AF0AA2FF-152A-4DC7-809B-CA65238ABF32}" type="presParOf" srcId="{EAE725ED-380E-4965-B6A7-3C11BDF6F3A6}" destId="{79A7DE57-5A5D-40DC-B842-1CD3C091003A}" srcOrd="5" destOrd="0" presId="urn:microsoft.com/office/officeart/2005/8/layout/chevron2"/>
    <dgm:cxn modelId="{D4630E80-23B3-4753-B500-623637BE16DA}" type="presParOf" srcId="{EAE725ED-380E-4965-B6A7-3C11BDF6F3A6}" destId="{A2DFE662-B7E8-44ED-95BF-5E97EB29AE57}" srcOrd="6" destOrd="0" presId="urn:microsoft.com/office/officeart/2005/8/layout/chevron2"/>
    <dgm:cxn modelId="{95314A4D-ED69-4DB1-9F6B-7B1A5905D0DF}" type="presParOf" srcId="{A2DFE662-B7E8-44ED-95BF-5E97EB29AE57}" destId="{3430A588-19D6-402A-8AE9-A772D734D160}" srcOrd="0" destOrd="0" presId="urn:microsoft.com/office/officeart/2005/8/layout/chevron2"/>
    <dgm:cxn modelId="{4364DDEF-2912-415B-9891-E2698A388E21}" type="presParOf" srcId="{A2DFE662-B7E8-44ED-95BF-5E97EB29AE57}" destId="{6EF70775-2316-4260-A810-E676EE694E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63513A-95D2-4901-A8DA-C0AE0118D2D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l-GR"/>
        </a:p>
      </dgm:t>
    </dgm:pt>
    <dgm:pt modelId="{EFE47001-DB1E-4C59-8A30-00E46D2E8EA3}">
      <dgm:prSet phldrT="[Κείμενο]" custT="1"/>
      <dgm:spPr>
        <a:solidFill>
          <a:schemeClr val="bg1">
            <a:lumMod val="95000"/>
          </a:schemeClr>
        </a:solidFill>
      </dgm:spPr>
      <dgm:t>
        <a:bodyPr/>
        <a:lstStyle/>
        <a:p>
          <a:pPr algn="ctr"/>
          <a:r>
            <a:rPr lang="el-GR" sz="1250" b="1" dirty="0">
              <a:solidFill>
                <a:sysClr val="windowText" lastClr="000000"/>
              </a:solidFill>
              <a:latin typeface="Aptos" panose="020B0004020202020204" pitchFamily="34" charset="0"/>
            </a:rPr>
            <a:t>(</a:t>
          </a:r>
          <a:r>
            <a:rPr lang="en-US" sz="1250" b="1" dirty="0">
              <a:solidFill>
                <a:sysClr val="windowText" lastClr="000000"/>
              </a:solidFill>
              <a:latin typeface="Aptos" panose="020B0004020202020204" pitchFamily="34" charset="0"/>
            </a:rPr>
            <a:t>1</a:t>
          </a:r>
          <a:r>
            <a:rPr lang="el-GR" sz="1250" b="1" dirty="0">
              <a:solidFill>
                <a:sysClr val="windowText" lastClr="000000"/>
              </a:solidFill>
              <a:latin typeface="Aptos" panose="020B0004020202020204" pitchFamily="34" charset="0"/>
            </a:rPr>
            <a:t>α) Αύξηση της διείσδυσης ΑΠΕ στην παραγωγή ηλεκτρικής ενέργειας</a:t>
          </a:r>
          <a:r>
            <a:rPr lang="en-US" sz="1250" b="1" dirty="0">
              <a:solidFill>
                <a:sysClr val="windowText" lastClr="000000"/>
              </a:solidFill>
              <a:latin typeface="Aptos" panose="020B0004020202020204" pitchFamily="34" charset="0"/>
            </a:rPr>
            <a:t> </a:t>
          </a:r>
          <a:br>
            <a:rPr lang="en-US" sz="1250" b="1" dirty="0">
              <a:solidFill>
                <a:sysClr val="windowText" lastClr="000000"/>
              </a:solidFill>
              <a:latin typeface="Aptos" panose="020B0004020202020204" pitchFamily="34" charset="0"/>
            </a:rPr>
          </a:br>
          <a:r>
            <a:rPr lang="el-GR" sz="1250" b="1" dirty="0">
              <a:solidFill>
                <a:sysClr val="windowText" lastClr="000000"/>
              </a:solidFill>
              <a:latin typeface="Aptos" panose="020B0004020202020204" pitchFamily="34" charset="0"/>
            </a:rPr>
            <a:t>(1β) Μείωση / Εξοικονόμηση Ενέργειας Δημόσιου - Δημοτικού τομέα </a:t>
          </a:r>
          <a:br>
            <a:rPr lang="el-GR" sz="1250" b="1" dirty="0">
              <a:solidFill>
                <a:sysClr val="windowText" lastClr="000000"/>
              </a:solidFill>
              <a:latin typeface="Aptos" panose="020B0004020202020204" pitchFamily="34" charset="0"/>
            </a:rPr>
          </a:br>
          <a:r>
            <a:rPr lang="el-GR" sz="1250" b="1" dirty="0">
              <a:solidFill>
                <a:sysClr val="windowText" lastClr="000000"/>
              </a:solidFill>
              <a:latin typeface="Aptos" panose="020B0004020202020204" pitchFamily="34" charset="0"/>
            </a:rPr>
            <a:t>(1γ) Μείωση ΙΧ, αύξηση οχημάτων χαμηλών/μηδενικών εκπομπών (οδικές μεταφορές)  </a:t>
          </a:r>
          <a:br>
            <a:rPr lang="el-GR" sz="1250" b="1" dirty="0">
              <a:solidFill>
                <a:sysClr val="windowText" lastClr="000000"/>
              </a:solidFill>
              <a:latin typeface="Aptos" panose="020B0004020202020204" pitchFamily="34" charset="0"/>
            </a:rPr>
          </a:br>
          <a:r>
            <a:rPr lang="el-GR" sz="1250" b="1" dirty="0">
              <a:solidFill>
                <a:sysClr val="windowText" lastClr="000000"/>
              </a:solidFill>
              <a:latin typeface="Aptos" panose="020B0004020202020204" pitchFamily="34" charset="0"/>
            </a:rPr>
            <a:t>(1δ) Προώθηση πράσινων θαλάσσιων μεταφορών και πράσινων πλοίων (θαλάσσιες μεταφορές)</a:t>
          </a:r>
        </a:p>
      </dgm:t>
    </dgm:pt>
    <dgm:pt modelId="{99CAD0FB-D35A-44E2-ADBE-705302F53D6B}" type="par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3972FDC7-D08C-49A2-A8CF-A9695D69BB48}" type="sib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9FCD58B2-4AFF-4362-B952-D1FEE4B97B79}">
      <dgm:prSet phldrT="[Κείμενο]" custT="1"/>
      <dgm:spPr>
        <a:solidFill>
          <a:schemeClr val="accent6">
            <a:lumMod val="40000"/>
            <a:lumOff val="60000"/>
          </a:schemeClr>
        </a:solidFill>
      </dgm:spPr>
      <dgm:t>
        <a:bodyPr lIns="180000" tIns="504000"/>
        <a:lstStyle/>
        <a:p>
          <a:pPr algn="l"/>
          <a:endParaRPr lang="el-GR" sz="1100" dirty="0">
            <a:solidFill>
              <a:sysClr val="windowText" lastClr="000000"/>
            </a:solidFill>
            <a:latin typeface="Aptos" panose="020B0004020202020204" pitchFamily="34" charset="0"/>
            <a:cs typeface="Calibri" panose="020F0502020204030204" pitchFamily="34" charset="0"/>
          </a:endParaRPr>
        </a:p>
        <a:p>
          <a:pPr algn="l"/>
          <a:r>
            <a:rPr lang="el-GR" sz="1100" dirty="0">
              <a:solidFill>
                <a:sysClr val="windowText" lastClr="000000"/>
              </a:solidFill>
              <a:latin typeface="Aptos" panose="020B0004020202020204" pitchFamily="34" charset="0"/>
              <a:cs typeface="Calibri" panose="020F0502020204030204" pitchFamily="34" charset="0"/>
            </a:rPr>
            <a:t>● </a:t>
          </a:r>
          <a:r>
            <a:rPr lang="en-US" sz="1100" b="1" dirty="0">
              <a:solidFill>
                <a:sysClr val="windowText" lastClr="000000"/>
              </a:solidFill>
              <a:latin typeface="Aptos" panose="020B0004020202020204" pitchFamily="34" charset="0"/>
              <a:cs typeface="Calibri" panose="020F0502020204030204" pitchFamily="34" charset="0"/>
            </a:rPr>
            <a:t>1473 kWp</a:t>
          </a:r>
          <a:r>
            <a:rPr lang="el-GR" sz="1100" dirty="0">
              <a:solidFill>
                <a:sysClr val="windowText" lastClr="000000"/>
              </a:solidFill>
              <a:latin typeface="Aptos" panose="020B0004020202020204" pitchFamily="34" charset="0"/>
              <a:cs typeface="Calibri" panose="020F0502020204030204" pitchFamily="34" charset="0"/>
            </a:rPr>
            <a:t> (~138</a:t>
          </a:r>
          <a:r>
            <a:rPr lang="en-US" sz="1100" dirty="0">
              <a:solidFill>
                <a:sysClr val="windowText" lastClr="000000"/>
              </a:solidFill>
              <a:latin typeface="Aptos" panose="020B0004020202020204" pitchFamily="34" charset="0"/>
              <a:cs typeface="Calibri" panose="020F0502020204030204" pitchFamily="34" charset="0"/>
            </a:rPr>
            <a:t>kWp</a:t>
          </a:r>
          <a:r>
            <a:rPr lang="el-GR" sz="1100" dirty="0">
              <a:solidFill>
                <a:sysClr val="windowText" lastClr="000000"/>
              </a:solidFill>
              <a:latin typeface="Aptos" panose="020B0004020202020204" pitchFamily="34" charset="0"/>
              <a:cs typeface="Calibri" panose="020F0502020204030204" pitchFamily="34" charset="0"/>
            </a:rPr>
            <a:t> είναι στέγης)</a:t>
          </a:r>
          <a:r>
            <a:rPr lang="en-US" sz="1100" dirty="0">
              <a:solidFill>
                <a:sysClr val="windowText" lastClr="000000"/>
              </a:solidFill>
              <a:latin typeface="Aptos" panose="020B0004020202020204" pitchFamily="34" charset="0"/>
              <a:cs typeface="Calibri" panose="020F0502020204030204" pitchFamily="34" charset="0"/>
            </a:rPr>
            <a:t> </a:t>
          </a:r>
          <a:r>
            <a:rPr lang="el-GR" sz="1100" b="1" dirty="0">
              <a:solidFill>
                <a:sysClr val="windowText" lastClr="000000"/>
              </a:solidFill>
              <a:latin typeface="Aptos" panose="020B0004020202020204" pitchFamily="34" charset="0"/>
              <a:cs typeface="Calibri" panose="020F0502020204030204" pitchFamily="34" charset="0"/>
            </a:rPr>
            <a:t>εγκατεστημένη ισχύς φωτοβολταϊκών </a:t>
          </a:r>
          <a:r>
            <a:rPr lang="el-GR" sz="1100" dirty="0">
              <a:solidFill>
                <a:sysClr val="windowText" lastClr="000000"/>
              </a:solidFill>
              <a:latin typeface="Aptos" panose="020B0004020202020204" pitchFamily="34" charset="0"/>
              <a:cs typeface="Calibri" panose="020F0502020204030204" pitchFamily="34" charset="0"/>
            </a:rPr>
            <a:t>(με δυνατότητα περαιτέρω ανάπτυξης</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512,5</a:t>
          </a:r>
          <a:r>
            <a:rPr lang="en-US" sz="1100" dirty="0">
              <a:solidFill>
                <a:sysClr val="windowText" lastClr="000000"/>
              </a:solidFill>
              <a:latin typeface="Aptos" panose="020B0004020202020204" pitchFamily="34" charset="0"/>
              <a:cs typeface="Calibri" panose="020F0502020204030204" pitchFamily="34" charset="0"/>
            </a:rPr>
            <a:t>kW </a:t>
          </a:r>
          <a:r>
            <a:rPr lang="el-GR" sz="1100" dirty="0">
              <a:solidFill>
                <a:sysClr val="windowText" lastClr="000000"/>
              </a:solidFill>
              <a:latin typeface="Aptos" panose="020B0004020202020204" pitchFamily="34" charset="0"/>
              <a:cs typeface="Calibri" panose="020F0502020204030204" pitchFamily="34" charset="0"/>
            </a:rPr>
            <a:t> για εγκατάσταση φωτοβολταϊκών) </a:t>
          </a:r>
          <a:br>
            <a:rPr lang="en-US"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b="1" dirty="0">
              <a:solidFill>
                <a:sysClr val="windowText" lastClr="000000"/>
              </a:solidFill>
              <a:latin typeface="Aptos" panose="020B0004020202020204" pitchFamily="34" charset="0"/>
              <a:cs typeface="Calibri" panose="020F0502020204030204" pitchFamily="34" charset="0"/>
            </a:rPr>
            <a:t>Διασυνδεδεμένο νησί </a:t>
          </a:r>
          <a:r>
            <a:rPr lang="el-GR" sz="1100" dirty="0">
              <a:solidFill>
                <a:sysClr val="windowText" lastClr="000000"/>
              </a:solidFill>
              <a:latin typeface="Aptos" panose="020B0004020202020204" pitchFamily="34" charset="0"/>
              <a:cs typeface="Calibri" panose="020F0502020204030204" pitchFamily="34" charset="0"/>
            </a:rPr>
            <a:t>στο ΕΣΜΗΕ</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με υψηλό μερίδιο ΑΠΕ (&gt;50% στην κατανάλωση ηλεκτρικής ενέργειας, </a:t>
          </a:r>
          <a:r>
            <a:rPr lang="en-US" sz="1100" dirty="0">
              <a:solidFill>
                <a:sysClr val="windowText" lastClr="000000"/>
              </a:solidFill>
              <a:latin typeface="Aptos" panose="020B0004020202020204" pitchFamily="34" charset="0"/>
              <a:cs typeface="Calibri" panose="020F0502020204030204" pitchFamily="34" charset="0"/>
            </a:rPr>
            <a:t>Eurostat</a:t>
          </a:r>
          <a:r>
            <a:rPr lang="el-GR" sz="1100" dirty="0">
              <a:solidFill>
                <a:sysClr val="windowText" lastClr="000000"/>
              </a:solidFill>
              <a:latin typeface="Aptos" panose="020B0004020202020204" pitchFamily="34" charset="0"/>
              <a:cs typeface="Calibri" panose="020F0502020204030204" pitchFamily="34" charset="0"/>
            </a:rPr>
            <a:t> 2024)</a:t>
          </a:r>
        </a:p>
        <a:p>
          <a:pPr algn="l"/>
          <a:endParaRPr lang="en-US" sz="1100" dirty="0">
            <a:solidFill>
              <a:sysClr val="windowText" lastClr="000000"/>
            </a:solidFill>
            <a:latin typeface="Aptos" panose="020B0004020202020204" pitchFamily="34" charset="0"/>
            <a:cs typeface="Calibri" panose="020F0502020204030204" pitchFamily="34" charset="0"/>
          </a:endParaRPr>
        </a:p>
        <a:p>
          <a:pPr algn="l"/>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Εγκεκριμένο και </a:t>
          </a:r>
          <a:r>
            <a:rPr lang="el-GR" sz="1100" dirty="0" err="1">
              <a:solidFill>
                <a:sysClr val="windowText" lastClr="000000"/>
              </a:solidFill>
              <a:latin typeface="Aptos" panose="020B0004020202020204" pitchFamily="34" charset="0"/>
              <a:cs typeface="Calibri" panose="020F0502020204030204" pitchFamily="34" charset="0"/>
            </a:rPr>
            <a:t>επικαιροποιημένο</a:t>
          </a:r>
          <a:r>
            <a:rPr lang="el-GR" sz="1100" dirty="0">
              <a:solidFill>
                <a:sysClr val="windowText" lastClr="000000"/>
              </a:solidFill>
              <a:latin typeface="Aptos" panose="020B0004020202020204" pitchFamily="34" charset="0"/>
              <a:cs typeface="Calibri" panose="020F0502020204030204" pitchFamily="34" charset="0"/>
            </a:rPr>
            <a:t> Δημοτικό Σχέδιο Μείωσης Εκπομπών (ΔηΣΜΕ)</a:t>
          </a:r>
          <a:br>
            <a:rPr lang="en-US"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Υφιστάμενα έργα ενεργειακής αναβάθμισης σε δημοτικά κτίρια και υποδομές</a:t>
          </a:r>
          <a:br>
            <a:rPr lang="en-US"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Υφιστάμενες δράσεις εξοικονόμησης ενέργειας (οδοφωτισμός, αντλιοστάσια κ.ά.)</a:t>
          </a:r>
        </a:p>
        <a:p>
          <a:pPr algn="l"/>
          <a:r>
            <a:rPr lang="el-GR" sz="1100" dirty="0">
              <a:solidFill>
                <a:sysClr val="windowText" lastClr="000000"/>
              </a:solidFill>
              <a:latin typeface="Aptos" panose="020B0004020202020204" pitchFamily="34" charset="0"/>
              <a:cs typeface="Calibri" panose="020F0502020204030204" pitchFamily="34" charset="0"/>
            </a:rPr>
            <a:t>
●</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Σχεδιασμός για ηλεκτροκίνηση (ΣΦΗΟ, φορτιστές δημοσίως </a:t>
          </a:r>
          <a:r>
            <a:rPr lang="el-GR" sz="1100" dirty="0" err="1">
              <a:solidFill>
                <a:sysClr val="windowText" lastClr="000000"/>
              </a:solidFill>
              <a:latin typeface="Aptos" panose="020B0004020202020204" pitchFamily="34" charset="0"/>
              <a:cs typeface="Calibri" panose="020F0502020204030204" pitchFamily="34" charset="0"/>
            </a:rPr>
            <a:t>προσβάσιμοι</a:t>
          </a:r>
          <a:r>
            <a:rPr lang="el-GR" sz="1100" dirty="0">
              <a:solidFill>
                <a:sysClr val="windowText" lastClr="000000"/>
              </a:solidFill>
              <a:latin typeface="Aptos" panose="020B0004020202020204" pitchFamily="34" charset="0"/>
              <a:cs typeface="Calibri" panose="020F0502020204030204" pitchFamily="34" charset="0"/>
            </a:rPr>
            <a:t>)</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 Ο Δήμος προωθεί ήπιες μορφές μετακίνησης (δίκτυο μονοπατιών, κοινόχρηστα ποδήλατα αυτόματης μίσθωσης και δημόσιας χρήσης)</a:t>
          </a:r>
          <a:endParaRPr lang="en-US" sz="1100" dirty="0">
            <a:solidFill>
              <a:sysClr val="windowText" lastClr="000000"/>
            </a:solidFill>
            <a:latin typeface="Aptos" panose="020B0004020202020204" pitchFamily="34" charset="0"/>
            <a:cs typeface="Calibri" panose="020F0502020204030204" pitchFamily="34" charset="0"/>
          </a:endParaRPr>
        </a:p>
        <a:p>
          <a:pPr algn="l"/>
          <a:endParaRPr lang="el-GR" sz="1100" dirty="0">
            <a:solidFill>
              <a:sysClr val="windowText" lastClr="000000"/>
            </a:solidFill>
            <a:latin typeface="Aptos" panose="020B0004020202020204" pitchFamily="34" charset="0"/>
            <a:cs typeface="Calibri" panose="020F0502020204030204" pitchFamily="34" charset="0"/>
          </a:endParaRPr>
        </a:p>
      </dgm:t>
    </dgm:pt>
    <dgm:pt modelId="{596F1D45-8857-49A4-956D-62F8989BFC65}" type="par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48C36130-DA85-42D9-A062-20646BD36C63}" type="sib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9D14F24F-710D-4AF2-B6BA-36E4D374DF49}">
      <dgm:prSet phldrT="[Κείμενο]" custT="1"/>
      <dgm:spPr>
        <a:solidFill>
          <a:schemeClr val="accent4">
            <a:lumMod val="40000"/>
            <a:lumOff val="60000"/>
          </a:schemeClr>
        </a:solidFill>
      </dgm:spPr>
      <dgm:t>
        <a:bodyPr lIns="144000" tIns="396000" bIns="72000"/>
        <a:lstStyle/>
        <a:p>
          <a:pPr algn="l"/>
          <a:r>
            <a:rPr lang="el-GR" sz="1100" dirty="0">
              <a:solidFill>
                <a:sysClr val="windowText" lastClr="000000"/>
              </a:solidFill>
              <a:latin typeface="Aptos" panose="020B0004020202020204" pitchFamily="34" charset="0"/>
              <a:cs typeface="Calibri" panose="020F0502020204030204" pitchFamily="34" charset="0"/>
            </a:rPr>
            <a:t>● Περιορισμένη αξιοποίηση ΑΠΕ σε κατοικίες και επιχειρήσεις</a:t>
          </a:r>
          <a:br>
            <a:rPr lang="en-US"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 Αυξημένη οικονομική επιβάρυνση  από το κόστος του ηλεκτρικού</a:t>
          </a:r>
        </a:p>
        <a:p>
          <a:pPr algn="l"/>
          <a:endParaRPr lang="en-US" sz="1100" dirty="0">
            <a:solidFill>
              <a:sysClr val="windowText" lastClr="000000"/>
            </a:solidFill>
            <a:latin typeface="Aptos" panose="020B0004020202020204" pitchFamily="34" charset="0"/>
            <a:cs typeface="Calibri" panose="020F0502020204030204" pitchFamily="34" charset="0"/>
          </a:endParaRPr>
        </a:p>
        <a:p>
          <a:pPr algn="l"/>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Παλαιό και </a:t>
          </a:r>
          <a:r>
            <a:rPr lang="el-GR" sz="1100" dirty="0" err="1">
              <a:solidFill>
                <a:sysClr val="windowText" lastClr="000000"/>
              </a:solidFill>
              <a:latin typeface="Aptos" panose="020B0004020202020204" pitchFamily="34" charset="0"/>
              <a:cs typeface="Calibri" panose="020F0502020204030204" pitchFamily="34" charset="0"/>
            </a:rPr>
            <a:t>ενεργοβόρο</a:t>
          </a:r>
          <a:r>
            <a:rPr lang="el-GR" sz="1100" dirty="0">
              <a:solidFill>
                <a:sysClr val="windowText" lastClr="000000"/>
              </a:solidFill>
              <a:latin typeface="Aptos" panose="020B0004020202020204" pitchFamily="34" charset="0"/>
              <a:cs typeface="Calibri" panose="020F0502020204030204" pitchFamily="34" charset="0"/>
            </a:rPr>
            <a:t> κτιριακό απόθεμα</a:t>
          </a:r>
        </a:p>
        <a:p>
          <a:pPr algn="l"/>
          <a:r>
            <a:rPr lang="el-GR" sz="1100" dirty="0">
              <a:solidFill>
                <a:sysClr val="windowText" lastClr="000000"/>
              </a:solidFill>
              <a:latin typeface="Aptos" panose="020B0004020202020204" pitchFamily="34" charset="0"/>
              <a:cs typeface="Calibri" panose="020F0502020204030204" pitchFamily="34" charset="0"/>
            </a:rPr>
            <a:t>
●</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Χαμηλή διείσδυση ηλεκτροκίνησης στον στόλο οχημάτων</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Έλλειψη ολοκληρωμένου σχεδιασμού βιώσιμης κινητικότητας (ΣΒΑΚ)</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Υψηλή εξάρτηση από ΙΧ, ιδιαίτερα κατά τους θερινούς μήνες</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Ελλείψεις σε υποδομές στάθμευσης και οργάνωσης κυκλοφορίας</a:t>
          </a:r>
        </a:p>
      </dgm:t>
    </dgm:pt>
    <dgm:pt modelId="{6327A6F7-41C9-4D9B-9445-769A31E01EF1}" type="par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AFF6C31A-2001-44AB-9FC8-980D75349278}" type="sib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923C30CB-B5F0-416D-ABA1-4E0237A3AE9A}">
      <dgm:prSet phldrT="[Κείμενο]" custT="1"/>
      <dgm:spPr>
        <a:solidFill>
          <a:schemeClr val="accent5">
            <a:lumMod val="40000"/>
            <a:lumOff val="60000"/>
          </a:schemeClr>
        </a:solidFill>
      </dgm:spPr>
      <dgm:t>
        <a:bodyPr lIns="144000" tIns="0" bIns="360000"/>
        <a:lstStyle/>
        <a:p>
          <a:pPr algn="l"/>
          <a:r>
            <a:rPr lang="el-GR" sz="1100" dirty="0">
              <a:solidFill>
                <a:sysClr val="windowText" lastClr="000000"/>
              </a:solidFill>
              <a:latin typeface="Aptos" panose="020B0004020202020204" pitchFamily="34" charset="0"/>
              <a:cs typeface="Calibri" panose="020F0502020204030204" pitchFamily="34" charset="0"/>
            </a:rPr>
            <a:t>● Επέκταση εγκατάστασης φωτοβολταϊκών σε κτίρια και υποδομές</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 Αναβάθμιση ενεργειακών δικτύων</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Ανάπτυξη ενεργειακών κοινοτήτων και σχημάτων αυτοπαραγωγής
● Ενεργειακή αναβάθμιση δημοτικών κτιρίων και ενεργοβόρων υποδομών</a:t>
          </a:r>
        </a:p>
        <a:p>
          <a:pPr algn="l"/>
          <a:r>
            <a:rPr lang="el-GR" sz="1100" dirty="0">
              <a:solidFill>
                <a:sysClr val="windowText" lastClr="000000"/>
              </a:solidFill>
              <a:latin typeface="Aptos" panose="020B0004020202020204" pitchFamily="34" charset="0"/>
              <a:cs typeface="Calibri" panose="020F0502020204030204" pitchFamily="34" charset="0"/>
            </a:rPr>
            <a:t>
● Προώθηση ηλεκτροκίνησης σε δημόσιο, επαγγελματικό και ιδιωτικό στόλο</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 Υλοποίηση ΣΦΗΟ</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 Ανάπτυξη βιώσιμων μορφών κινητικότητας (μονοπάτια, πεζόδρομοι, ποδηλατοδρόμοι, δημόσια συγκοινωνία)</a:t>
          </a:r>
          <a:br>
            <a:rPr lang="el-GR" sz="1100" dirty="0">
              <a:solidFill>
                <a:sysClr val="windowText" lastClr="000000"/>
              </a:solidFill>
              <a:latin typeface="Aptos" panose="020B0004020202020204" pitchFamily="34" charset="0"/>
              <a:cs typeface="Calibri" panose="020F0502020204030204" pitchFamily="34" charset="0"/>
            </a:rPr>
          </a:br>
          <a:r>
            <a:rPr lang="el-GR" sz="1100" dirty="0">
              <a:solidFill>
                <a:sysClr val="windowText" lastClr="000000"/>
              </a:solidFill>
              <a:latin typeface="Aptos" panose="020B0004020202020204" pitchFamily="34" charset="0"/>
              <a:cs typeface="Calibri" panose="020F0502020204030204" pitchFamily="34" charset="0"/>
            </a:rPr>
            <a:t>● Διερεύνηση πράσινων τεχνολογιών στις θαλάσσιες μεταφορές</a:t>
          </a:r>
          <a:endParaRPr lang="el-GR" sz="1100" dirty="0">
            <a:solidFill>
              <a:sysClr val="windowText" lastClr="000000"/>
            </a:solidFill>
            <a:latin typeface="Aptos" panose="020B0004020202020204" pitchFamily="34" charset="0"/>
          </a:endParaRPr>
        </a:p>
      </dgm:t>
    </dgm:pt>
    <dgm:pt modelId="{693AB1AC-6BA8-4CF0-8FCF-7C27BA80F7F0}" type="par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D1E77868-7F9B-49F6-9836-0711ACBFA417}" type="sib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81042B60-5384-460A-B94A-1B53D46E72B3}">
      <dgm:prSet phldrT="[Κείμενο]" custT="1"/>
      <dgm:spPr>
        <a:solidFill>
          <a:schemeClr val="accent2">
            <a:lumMod val="40000"/>
            <a:lumOff val="60000"/>
          </a:schemeClr>
        </a:solidFill>
      </dgm:spPr>
      <dgm:t>
        <a:bodyPr bIns="432000"/>
        <a:lstStyle/>
        <a:p>
          <a:pPr algn="l"/>
          <a:r>
            <a:rPr lang="el-GR" sz="110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Κοινωνικές αντιδράσεις σε μεγάλης κλίμακας έργα ΑΠΕ</a:t>
          </a:r>
        </a:p>
        <a:p>
          <a:pPr algn="l"/>
          <a:r>
            <a:rPr lang="el-GR" sz="1100" dirty="0">
              <a:solidFill>
                <a:sysClr val="windowText" lastClr="000000"/>
              </a:solidFill>
              <a:latin typeface="Aptos" panose="020B0004020202020204" pitchFamily="34" charset="0"/>
              <a:cs typeface="Calibri" panose="020F0502020204030204" pitchFamily="34" charset="0"/>
            </a:rPr>
            <a:t>● Χωροταξικοί και πολεοδομικοί περιορισμοί (οικισμοί, προστατευόμενες περιοχές)</a:t>
          </a:r>
          <a:endParaRPr lang="en-US" sz="1100" dirty="0">
            <a:solidFill>
              <a:sysClr val="windowText" lastClr="000000"/>
            </a:solidFill>
            <a:latin typeface="Aptos" panose="020B0004020202020204" pitchFamily="34" charset="0"/>
            <a:cs typeface="Calibri" panose="020F0502020204030204" pitchFamily="34" charset="0"/>
          </a:endParaRPr>
        </a:p>
        <a:p>
          <a:pPr algn="l"/>
          <a:r>
            <a:rPr lang="el-GR" sz="1100" dirty="0">
              <a:solidFill>
                <a:sysClr val="windowText" lastClr="000000"/>
              </a:solidFill>
              <a:latin typeface="Aptos" panose="020B0004020202020204" pitchFamily="34" charset="0"/>
              <a:cs typeface="Calibri" panose="020F0502020204030204" pitchFamily="34" charset="0"/>
            </a:rPr>
            <a:t>●</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Έντονη εποχικότητα και αυξημένη ζήτηση ενέργειας λόγω τουρισμού
●</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Κίνδυνος αύξησης ενεργειακής κατανάλωσης χωρίς αντίστοιχη βελτίωση αποδοτικότητας
●</a:t>
          </a:r>
          <a:r>
            <a:rPr lang="en-US" sz="1100" dirty="0">
              <a:solidFill>
                <a:sysClr val="windowText" lastClr="000000"/>
              </a:solidFill>
              <a:latin typeface="Aptos" panose="020B0004020202020204" pitchFamily="34" charset="0"/>
              <a:cs typeface="Calibri" panose="020F0502020204030204" pitchFamily="34" charset="0"/>
            </a:rPr>
            <a:t> </a:t>
          </a:r>
          <a:r>
            <a:rPr lang="el-GR" sz="1100" dirty="0">
              <a:solidFill>
                <a:sysClr val="windowText" lastClr="000000"/>
              </a:solidFill>
              <a:latin typeface="Aptos" panose="020B0004020202020204" pitchFamily="34" charset="0"/>
              <a:cs typeface="Calibri" panose="020F0502020204030204" pitchFamily="34" charset="0"/>
            </a:rPr>
            <a:t>Περιορισμένη τεχνική υποστήριξη και ανθρώπινο δυναμικό σε τοπικό επίπεδο</a:t>
          </a:r>
        </a:p>
        <a:p>
          <a:pPr algn="l"/>
          <a:endParaRPr lang="el-GR" sz="1100" dirty="0">
            <a:solidFill>
              <a:sysClr val="windowText" lastClr="000000"/>
            </a:solidFill>
            <a:latin typeface="Aptos" panose="020B0004020202020204" pitchFamily="34" charset="0"/>
          </a:endParaRPr>
        </a:p>
      </dgm:t>
    </dgm:pt>
    <dgm:pt modelId="{2B6FD40E-6439-4952-9E54-5E3A9607F7EC}" type="par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04B8C1F8-A087-4EE5-BD9B-3D017D93B26D}" type="sib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D6D1595F-39AA-498F-8FBD-F596EBDEC837}" type="pres">
      <dgm:prSet presAssocID="{4D63513A-95D2-4901-A8DA-C0AE0118D2DC}" presName="diagram" presStyleCnt="0">
        <dgm:presLayoutVars>
          <dgm:chMax val="1"/>
          <dgm:dir/>
          <dgm:animLvl val="ctr"/>
          <dgm:resizeHandles val="exact"/>
        </dgm:presLayoutVars>
      </dgm:prSet>
      <dgm:spPr/>
    </dgm:pt>
    <dgm:pt modelId="{0655E2CC-A8BE-4FBE-9885-3B13A7BD3F96}" type="pres">
      <dgm:prSet presAssocID="{4D63513A-95D2-4901-A8DA-C0AE0118D2DC}" presName="matrix" presStyleCnt="0"/>
      <dgm:spPr/>
    </dgm:pt>
    <dgm:pt modelId="{21991777-5314-4464-A1F9-F6E0E703DBAF}" type="pres">
      <dgm:prSet presAssocID="{4D63513A-95D2-4901-A8DA-C0AE0118D2DC}" presName="tile1" presStyleLbl="node1" presStyleIdx="0" presStyleCnt="4"/>
      <dgm:spPr/>
    </dgm:pt>
    <dgm:pt modelId="{5846F2E6-21B0-45F9-ACEE-B1FA982BD488}" type="pres">
      <dgm:prSet presAssocID="{4D63513A-95D2-4901-A8DA-C0AE0118D2DC}" presName="tile1text" presStyleLbl="node1" presStyleIdx="0" presStyleCnt="4">
        <dgm:presLayoutVars>
          <dgm:chMax val="0"/>
          <dgm:chPref val="0"/>
          <dgm:bulletEnabled val="1"/>
        </dgm:presLayoutVars>
      </dgm:prSet>
      <dgm:spPr/>
    </dgm:pt>
    <dgm:pt modelId="{9831825B-1CB5-486D-AFB3-91A894898844}" type="pres">
      <dgm:prSet presAssocID="{4D63513A-95D2-4901-A8DA-C0AE0118D2DC}" presName="tile2" presStyleLbl="node1" presStyleIdx="1" presStyleCnt="4"/>
      <dgm:spPr/>
    </dgm:pt>
    <dgm:pt modelId="{068B4AA6-24CE-4C9A-AB8F-5A48A2F2897F}" type="pres">
      <dgm:prSet presAssocID="{4D63513A-95D2-4901-A8DA-C0AE0118D2DC}" presName="tile2text" presStyleLbl="node1" presStyleIdx="1" presStyleCnt="4">
        <dgm:presLayoutVars>
          <dgm:chMax val="0"/>
          <dgm:chPref val="0"/>
          <dgm:bulletEnabled val="1"/>
        </dgm:presLayoutVars>
      </dgm:prSet>
      <dgm:spPr/>
    </dgm:pt>
    <dgm:pt modelId="{C2825AD5-33C0-419B-A4A3-3FD5BF772C95}" type="pres">
      <dgm:prSet presAssocID="{4D63513A-95D2-4901-A8DA-C0AE0118D2DC}" presName="tile3" presStyleLbl="node1" presStyleIdx="2" presStyleCnt="4"/>
      <dgm:spPr/>
    </dgm:pt>
    <dgm:pt modelId="{05FDFD90-3825-4D79-B2E0-EA7A35513CF1}" type="pres">
      <dgm:prSet presAssocID="{4D63513A-95D2-4901-A8DA-C0AE0118D2DC}" presName="tile3text" presStyleLbl="node1" presStyleIdx="2" presStyleCnt="4">
        <dgm:presLayoutVars>
          <dgm:chMax val="0"/>
          <dgm:chPref val="0"/>
          <dgm:bulletEnabled val="1"/>
        </dgm:presLayoutVars>
      </dgm:prSet>
      <dgm:spPr/>
    </dgm:pt>
    <dgm:pt modelId="{DA19D906-E124-4E0D-89A6-951BFFB52F0D}" type="pres">
      <dgm:prSet presAssocID="{4D63513A-95D2-4901-A8DA-C0AE0118D2DC}" presName="tile4" presStyleLbl="node1" presStyleIdx="3" presStyleCnt="4"/>
      <dgm:spPr/>
    </dgm:pt>
    <dgm:pt modelId="{7F39B08E-A4C7-47FD-919F-8CD8D1A91568}" type="pres">
      <dgm:prSet presAssocID="{4D63513A-95D2-4901-A8DA-C0AE0118D2DC}" presName="tile4text" presStyleLbl="node1" presStyleIdx="3" presStyleCnt="4">
        <dgm:presLayoutVars>
          <dgm:chMax val="0"/>
          <dgm:chPref val="0"/>
          <dgm:bulletEnabled val="1"/>
        </dgm:presLayoutVars>
      </dgm:prSet>
      <dgm:spPr/>
    </dgm:pt>
    <dgm:pt modelId="{7354F3D3-696B-4C22-B12A-F00C28465E2B}" type="pres">
      <dgm:prSet presAssocID="{4D63513A-95D2-4901-A8DA-C0AE0118D2DC}" presName="centerTile" presStyleLbl="fgShp" presStyleIdx="0" presStyleCnt="1" custScaleX="223651" custScaleY="55489">
        <dgm:presLayoutVars>
          <dgm:chMax val="0"/>
          <dgm:chPref val="0"/>
        </dgm:presLayoutVars>
      </dgm:prSet>
      <dgm:spPr/>
    </dgm:pt>
  </dgm:ptLst>
  <dgm:cxnLst>
    <dgm:cxn modelId="{67B94005-3D58-4FF1-9996-4F50BE411AF9}" srcId="{EFE47001-DB1E-4C59-8A30-00E46D2E8EA3}" destId="{9D14F24F-710D-4AF2-B6BA-36E4D374DF49}" srcOrd="1" destOrd="0" parTransId="{6327A6F7-41C9-4D9B-9445-769A31E01EF1}" sibTransId="{AFF6C31A-2001-44AB-9FC8-980D75349278}"/>
    <dgm:cxn modelId="{446E4717-5CEC-4218-BA59-7EFF4781DB69}" type="presOf" srcId="{EFE47001-DB1E-4C59-8A30-00E46D2E8EA3}" destId="{7354F3D3-696B-4C22-B12A-F00C28465E2B}" srcOrd="0" destOrd="0" presId="urn:microsoft.com/office/officeart/2005/8/layout/matrix1"/>
    <dgm:cxn modelId="{7FE89E1A-5F5D-4472-917B-1B79DA39E591}" type="presOf" srcId="{923C30CB-B5F0-416D-ABA1-4E0237A3AE9A}" destId="{05FDFD90-3825-4D79-B2E0-EA7A35513CF1}" srcOrd="1" destOrd="0" presId="urn:microsoft.com/office/officeart/2005/8/layout/matrix1"/>
    <dgm:cxn modelId="{93876D5F-B4A6-4293-B357-4EBFE202416B}" type="presOf" srcId="{9FCD58B2-4AFF-4362-B952-D1FEE4B97B79}" destId="{5846F2E6-21B0-45F9-ACEE-B1FA982BD488}" srcOrd="1" destOrd="0" presId="urn:microsoft.com/office/officeart/2005/8/layout/matrix1"/>
    <dgm:cxn modelId="{8D92EF4C-688B-40A9-BF0B-D8EE2687E868}" srcId="{EFE47001-DB1E-4C59-8A30-00E46D2E8EA3}" destId="{923C30CB-B5F0-416D-ABA1-4E0237A3AE9A}" srcOrd="2" destOrd="0" parTransId="{693AB1AC-6BA8-4CF0-8FCF-7C27BA80F7F0}" sibTransId="{D1E77868-7F9B-49F6-9836-0711ACBFA417}"/>
    <dgm:cxn modelId="{6424FA4F-8683-4AEB-B532-D7FA8BEF5018}" srcId="{EFE47001-DB1E-4C59-8A30-00E46D2E8EA3}" destId="{9FCD58B2-4AFF-4362-B952-D1FEE4B97B79}" srcOrd="0" destOrd="0" parTransId="{596F1D45-8857-49A4-956D-62F8989BFC65}" sibTransId="{48C36130-DA85-42D9-A062-20646BD36C63}"/>
    <dgm:cxn modelId="{66CDB452-5B17-4628-BD60-E26160490444}" type="presOf" srcId="{9FCD58B2-4AFF-4362-B952-D1FEE4B97B79}" destId="{21991777-5314-4464-A1F9-F6E0E703DBAF}" srcOrd="0" destOrd="0" presId="urn:microsoft.com/office/officeart/2005/8/layout/matrix1"/>
    <dgm:cxn modelId="{682D8653-EE65-4D28-83B7-DA70D3A4F4A7}" type="presOf" srcId="{4D63513A-95D2-4901-A8DA-C0AE0118D2DC}" destId="{D6D1595F-39AA-498F-8FBD-F596EBDEC837}" srcOrd="0" destOrd="0" presId="urn:microsoft.com/office/officeart/2005/8/layout/matrix1"/>
    <dgm:cxn modelId="{17F71755-1194-4F36-ACAC-6215533C7FE1}" type="presOf" srcId="{9D14F24F-710D-4AF2-B6BA-36E4D374DF49}" destId="{9831825B-1CB5-486D-AFB3-91A894898844}" srcOrd="0" destOrd="0" presId="urn:microsoft.com/office/officeart/2005/8/layout/matrix1"/>
    <dgm:cxn modelId="{90FDCF81-8CC1-44AF-BF81-1E9FB4F55E36}" type="presOf" srcId="{9D14F24F-710D-4AF2-B6BA-36E4D374DF49}" destId="{068B4AA6-24CE-4C9A-AB8F-5A48A2F2897F}" srcOrd="1" destOrd="0" presId="urn:microsoft.com/office/officeart/2005/8/layout/matrix1"/>
    <dgm:cxn modelId="{A35F0889-7E16-447E-A3B6-6F94C08A09B3}" srcId="{EFE47001-DB1E-4C59-8A30-00E46D2E8EA3}" destId="{81042B60-5384-460A-B94A-1B53D46E72B3}" srcOrd="3" destOrd="0" parTransId="{2B6FD40E-6439-4952-9E54-5E3A9607F7EC}" sibTransId="{04B8C1F8-A087-4EE5-BD9B-3D017D93B26D}"/>
    <dgm:cxn modelId="{5C314D9D-1CDA-42A7-94B4-6B18C46AA5C3}" type="presOf" srcId="{81042B60-5384-460A-B94A-1B53D46E72B3}" destId="{7F39B08E-A4C7-47FD-919F-8CD8D1A91568}" srcOrd="1" destOrd="0" presId="urn:microsoft.com/office/officeart/2005/8/layout/matrix1"/>
    <dgm:cxn modelId="{536206A9-73AF-4242-BA68-A156A92A3449}" type="presOf" srcId="{923C30CB-B5F0-416D-ABA1-4E0237A3AE9A}" destId="{C2825AD5-33C0-419B-A4A3-3FD5BF772C95}" srcOrd="0" destOrd="0" presId="urn:microsoft.com/office/officeart/2005/8/layout/matrix1"/>
    <dgm:cxn modelId="{01EA02B8-262A-433F-B4DD-9E1AB828C4A7}" type="presOf" srcId="{81042B60-5384-460A-B94A-1B53D46E72B3}" destId="{DA19D906-E124-4E0D-89A6-951BFFB52F0D}" srcOrd="0" destOrd="0" presId="urn:microsoft.com/office/officeart/2005/8/layout/matrix1"/>
    <dgm:cxn modelId="{1ACCE6E5-E4F1-4C3A-8ED8-BF678B896453}" srcId="{4D63513A-95D2-4901-A8DA-C0AE0118D2DC}" destId="{EFE47001-DB1E-4C59-8A30-00E46D2E8EA3}" srcOrd="0" destOrd="0" parTransId="{99CAD0FB-D35A-44E2-ADBE-705302F53D6B}" sibTransId="{3972FDC7-D08C-49A2-A8CF-A9695D69BB48}"/>
    <dgm:cxn modelId="{56367936-C090-4245-B8B1-F8EC88349A31}" type="presParOf" srcId="{D6D1595F-39AA-498F-8FBD-F596EBDEC837}" destId="{0655E2CC-A8BE-4FBE-9885-3B13A7BD3F96}" srcOrd="0" destOrd="0" presId="urn:microsoft.com/office/officeart/2005/8/layout/matrix1"/>
    <dgm:cxn modelId="{52AB94FC-3959-4349-83E6-21E5D20E88B4}" type="presParOf" srcId="{0655E2CC-A8BE-4FBE-9885-3B13A7BD3F96}" destId="{21991777-5314-4464-A1F9-F6E0E703DBAF}" srcOrd="0" destOrd="0" presId="urn:microsoft.com/office/officeart/2005/8/layout/matrix1"/>
    <dgm:cxn modelId="{6CDA725C-20B7-44D4-A93A-33FFA6FD547D}" type="presParOf" srcId="{0655E2CC-A8BE-4FBE-9885-3B13A7BD3F96}" destId="{5846F2E6-21B0-45F9-ACEE-B1FA982BD488}" srcOrd="1" destOrd="0" presId="urn:microsoft.com/office/officeart/2005/8/layout/matrix1"/>
    <dgm:cxn modelId="{3804B0FF-16B7-4094-AC9C-BC35A156ED27}" type="presParOf" srcId="{0655E2CC-A8BE-4FBE-9885-3B13A7BD3F96}" destId="{9831825B-1CB5-486D-AFB3-91A894898844}" srcOrd="2" destOrd="0" presId="urn:microsoft.com/office/officeart/2005/8/layout/matrix1"/>
    <dgm:cxn modelId="{320D9B48-4A01-42B5-AA31-98A8D376BB94}" type="presParOf" srcId="{0655E2CC-A8BE-4FBE-9885-3B13A7BD3F96}" destId="{068B4AA6-24CE-4C9A-AB8F-5A48A2F2897F}" srcOrd="3" destOrd="0" presId="urn:microsoft.com/office/officeart/2005/8/layout/matrix1"/>
    <dgm:cxn modelId="{7A876E51-5452-4837-BCEC-78DCF1C12EF1}" type="presParOf" srcId="{0655E2CC-A8BE-4FBE-9885-3B13A7BD3F96}" destId="{C2825AD5-33C0-419B-A4A3-3FD5BF772C95}" srcOrd="4" destOrd="0" presId="urn:microsoft.com/office/officeart/2005/8/layout/matrix1"/>
    <dgm:cxn modelId="{71FAF989-EB2A-4674-BA69-FECC66B5BC29}" type="presParOf" srcId="{0655E2CC-A8BE-4FBE-9885-3B13A7BD3F96}" destId="{05FDFD90-3825-4D79-B2E0-EA7A35513CF1}" srcOrd="5" destOrd="0" presId="urn:microsoft.com/office/officeart/2005/8/layout/matrix1"/>
    <dgm:cxn modelId="{362033D8-5822-4178-AE21-F4C9B3C1F183}" type="presParOf" srcId="{0655E2CC-A8BE-4FBE-9885-3B13A7BD3F96}" destId="{DA19D906-E124-4E0D-89A6-951BFFB52F0D}" srcOrd="6" destOrd="0" presId="urn:microsoft.com/office/officeart/2005/8/layout/matrix1"/>
    <dgm:cxn modelId="{82645AF5-5F62-49B7-B86F-719C378030A1}" type="presParOf" srcId="{0655E2CC-A8BE-4FBE-9885-3B13A7BD3F96}" destId="{7F39B08E-A4C7-47FD-919F-8CD8D1A91568}" srcOrd="7" destOrd="0" presId="urn:microsoft.com/office/officeart/2005/8/layout/matrix1"/>
    <dgm:cxn modelId="{80DB9EC5-FC20-4CC6-9FF7-91EDDC9E1F29}" type="presParOf" srcId="{D6D1595F-39AA-498F-8FBD-F596EBDEC837}" destId="{7354F3D3-696B-4C22-B12A-F00C28465E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D63513A-95D2-4901-A8DA-C0AE0118D2D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l-GR"/>
        </a:p>
      </dgm:t>
    </dgm:pt>
    <dgm:pt modelId="{9FCD58B2-4AFF-4362-B952-D1FEE4B97B79}">
      <dgm:prSet phldrT="[Κείμενο]" custT="1"/>
      <dgm:spPr>
        <a:solidFill>
          <a:schemeClr val="accent6">
            <a:lumMod val="40000"/>
            <a:lumOff val="60000"/>
          </a:schemeClr>
        </a:solidFill>
      </dgm:spPr>
      <dgm:t>
        <a:bodyPr lIns="144000" tIns="540000" bIns="72000"/>
        <a:lstStyle/>
        <a:p>
          <a:pPr algn="l"/>
          <a:r>
            <a:rPr lang="el-GR" sz="1100" b="0" dirty="0">
              <a:solidFill>
                <a:sysClr val="windowText" lastClr="000000"/>
              </a:solidFill>
              <a:latin typeface="Aptos" panose="020B0004020202020204" pitchFamily="34" charset="0"/>
              <a:cs typeface="Calibri" panose="020F0502020204030204" pitchFamily="34" charset="0"/>
            </a:rPr>
            <a:t>● Υφιστάμενο Τοπικό Σχέδιο Διαχείρισης Αποβλήτων με δράσεις πρόληψης και ανακύκλωσης
● Παρακολούθηση επιδόσεων (απολογιστικές εκθέσεις, τεκμηρίωση προόδου)
● Λειτουργία ΧΥΤΑ και αποκατάσταση ΧΑΔΑ
● Εφαρμογή χωριστής συλλογής (ανακυκλώσιμα, ΑΗΗΕ, μπαταρίες, ελαστικά κ.ά.)
● Δράσεις ενημέρωσης και ευαισθητοποίησης πολιτών</a:t>
          </a:r>
        </a:p>
        <a:p>
          <a:pPr algn="l"/>
          <a:r>
            <a:rPr lang="el-GR" sz="1100" b="0" dirty="0">
              <a:solidFill>
                <a:sysClr val="windowText" lastClr="000000"/>
              </a:solidFill>
              <a:latin typeface="Aptos" panose="020B0004020202020204" pitchFamily="34" charset="0"/>
              <a:cs typeface="Calibri" panose="020F0502020204030204" pitchFamily="34" charset="0"/>
            </a:rPr>
            <a:t>
● Οργανωμένο σύστημα ύδρευσης στους βασικούς οικισμούς
● Μείωση απωλειών μέσω τηλεμετρίας και εκσυγχρονισμού δικτύου
●Συστηματική παρακολούθηση και δημοσιοποίηση ποιότητας πόσιμου νερού</a:t>
          </a:r>
        </a:p>
      </dgm:t>
    </dgm:pt>
    <dgm:pt modelId="{596F1D45-8857-49A4-956D-62F8989BFC65}" type="par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48C36130-DA85-42D9-A062-20646BD36C63}" type="sib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9D14F24F-710D-4AF2-B6BA-36E4D374DF49}">
      <dgm:prSet phldrT="[Κείμενο]" custT="1"/>
      <dgm:spPr>
        <a:solidFill>
          <a:schemeClr val="accent4">
            <a:lumMod val="40000"/>
            <a:lumOff val="60000"/>
          </a:schemeClr>
        </a:solidFill>
      </dgm:spPr>
      <dgm:t>
        <a:bodyPr lIns="144000" tIns="324000"/>
        <a:lstStyle/>
        <a:p>
          <a:pPr algn="l"/>
          <a:r>
            <a:rPr lang="el-GR" sz="1100" dirty="0">
              <a:solidFill>
                <a:sysClr val="windowText" lastClr="000000"/>
              </a:solidFill>
              <a:latin typeface="Aptos" panose="020B0004020202020204" pitchFamily="34" charset="0"/>
              <a:cs typeface="Calibri" panose="020F0502020204030204" pitchFamily="34" charset="0"/>
            </a:rPr>
            <a:t>● Πίεση υποδομών διαχείρισης ΑΣΑ σε περιόδους αιχμής
● Απουσία οργανωμένης χωριστής συλλογής βιοαποβλήτων
● Περιορισμένη λειτουργική ικανότητα (έλλειψη ανθρώπινου δυναμικού)</a:t>
          </a:r>
        </a:p>
        <a:p>
          <a:pPr algn="l"/>
          <a:r>
            <a:rPr lang="el-GR" sz="1100" dirty="0">
              <a:solidFill>
                <a:sysClr val="windowText" lastClr="000000"/>
              </a:solidFill>
              <a:latin typeface="Aptos" panose="020B0004020202020204" pitchFamily="34" charset="0"/>
              <a:cs typeface="Calibri" panose="020F0502020204030204" pitchFamily="34" charset="0"/>
            </a:rPr>
            <a:t>
● Ζητήματα ποιότητας πόσιμου νερού σε επιμέρους γεωτρήσεις
● Απουσία ΕΕΛ εν λειτουργία 
● Αυξημένες ανάγκες διαχείρισης λόγω τουριστικής δραστηριότητας</a:t>
          </a:r>
        </a:p>
      </dgm:t>
    </dgm:pt>
    <dgm:pt modelId="{6327A6F7-41C9-4D9B-9445-769A31E01EF1}" type="par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AFF6C31A-2001-44AB-9FC8-980D75349278}" type="sib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923C30CB-B5F0-416D-ABA1-4E0237A3AE9A}">
      <dgm:prSet phldrT="[Κείμενο]" custT="1"/>
      <dgm:spPr>
        <a:solidFill>
          <a:schemeClr val="accent5">
            <a:lumMod val="40000"/>
            <a:lumOff val="60000"/>
          </a:schemeClr>
        </a:solidFill>
      </dgm:spPr>
      <dgm:t>
        <a:bodyPr lIns="144000" bIns="612000"/>
        <a:lstStyle/>
        <a:p>
          <a:pPr algn="l"/>
          <a:r>
            <a:rPr lang="el-GR" sz="1100" dirty="0">
              <a:solidFill>
                <a:sysClr val="windowText" lastClr="000000"/>
              </a:solidFill>
              <a:latin typeface="Aptos" panose="020B0004020202020204" pitchFamily="34" charset="0"/>
              <a:cs typeface="Calibri" panose="020F0502020204030204" pitchFamily="34" charset="0"/>
            </a:rPr>
            <a:t>● Ανάπτυξη δράσεων πρόληψης αποβλήτων και ενίσχυση Διαλογής στην Πηγή
● Εφαρμογή συστημάτων διαχείρισης βιοαποβλήτων
● Προώθηση επαναχρησιμοποίησης και κυκλικών πρακτικών
● Αξιοποίηση αυξανόμενης περιβαλλοντικής ευαισθητοποίησης τοπικής κοινωνίας
● Συλλογή και αξιοποίηση βρόχινου νερού
● Ανάπτυξη συστημάτων επεξεργασίας και επαναχρησιμοποίησης λυμάτων (π.χ. γκρίζο νερό)
● Προώθηση εξοικονόμησης και ορθολογικής χρήσης νερού, ιδίως στον τουρισμό</a:t>
          </a:r>
          <a:endParaRPr lang="el-GR" sz="1100" dirty="0">
            <a:solidFill>
              <a:sysClr val="windowText" lastClr="000000"/>
            </a:solidFill>
            <a:latin typeface="Aptos" panose="020B0004020202020204" pitchFamily="34" charset="0"/>
          </a:endParaRPr>
        </a:p>
      </dgm:t>
    </dgm:pt>
    <dgm:pt modelId="{693AB1AC-6BA8-4CF0-8FCF-7C27BA80F7F0}" type="par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D1E77868-7F9B-49F6-9836-0711ACBFA417}" type="sib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81042B60-5384-460A-B94A-1B53D46E72B3}">
      <dgm:prSet phldrT="[Κείμενο]" custT="1"/>
      <dgm:spPr>
        <a:solidFill>
          <a:schemeClr val="accent2">
            <a:lumMod val="40000"/>
            <a:lumOff val="60000"/>
          </a:schemeClr>
        </a:solidFill>
      </dgm:spPr>
      <dgm:t>
        <a:bodyPr lIns="144000" bIns="756000"/>
        <a:lstStyle/>
        <a:p>
          <a:pPr algn="l"/>
          <a:r>
            <a:rPr lang="el-GR" sz="1100" dirty="0">
              <a:solidFill>
                <a:sysClr val="windowText" lastClr="000000"/>
              </a:solidFill>
              <a:latin typeface="Aptos" panose="020B0004020202020204" pitchFamily="34" charset="0"/>
              <a:cs typeface="Calibri" panose="020F0502020204030204" pitchFamily="34" charset="0"/>
            </a:rPr>
            <a:t>● Αυξημένη παραγωγή αποβλήτων λόγω εποχικής τουριστικής αιχμής
● Επιβάρυνση υποδομών από μεταβολές πληθυσμού
● Αυξημένες απαιτήσεις συμμόρφωσης με εθνικούς και ευρωπαϊκούς στόχους
</a:t>
          </a:r>
        </a:p>
        <a:p>
          <a:pPr algn="l"/>
          <a:r>
            <a:rPr lang="el-GR" sz="1100" dirty="0">
              <a:solidFill>
                <a:sysClr val="windowText" lastClr="000000"/>
              </a:solidFill>
              <a:latin typeface="Aptos" panose="020B0004020202020204" pitchFamily="34" charset="0"/>
              <a:cs typeface="Calibri" panose="020F0502020204030204" pitchFamily="34" charset="0"/>
            </a:rPr>
            <a:t>● Αύξηση κατανάλωσης νερού (ιδίως λόγω πισινών και τουρισμού)
● Κίνδυνος υποβάθμισης υδατικών πόρων (</a:t>
          </a:r>
          <a:r>
            <a:rPr lang="el-GR" sz="1100" dirty="0" err="1">
              <a:solidFill>
                <a:sysClr val="windowText" lastClr="000000"/>
              </a:solidFill>
              <a:latin typeface="Aptos" panose="020B0004020202020204" pitchFamily="34" charset="0"/>
              <a:cs typeface="Calibri" panose="020F0502020204030204" pitchFamily="34" charset="0"/>
            </a:rPr>
            <a:t>υπεράντληση</a:t>
          </a:r>
          <a:r>
            <a:rPr lang="el-GR" sz="1100" dirty="0">
              <a:solidFill>
                <a:sysClr val="windowText" lastClr="000000"/>
              </a:solidFill>
              <a:latin typeface="Aptos" panose="020B0004020202020204" pitchFamily="34" charset="0"/>
              <a:cs typeface="Calibri" panose="020F0502020204030204" pitchFamily="34" charset="0"/>
            </a:rPr>
            <a:t>, κλιματική μεταβλητότητα)
● Αυστηρότερο θεσμικό πλαίσιο και κανονιστικές απαιτήσεις</a:t>
          </a:r>
          <a:endParaRPr lang="el-GR" sz="1100" dirty="0">
            <a:solidFill>
              <a:sysClr val="windowText" lastClr="000000"/>
            </a:solidFill>
            <a:latin typeface="Aptos" panose="020B0004020202020204" pitchFamily="34" charset="0"/>
          </a:endParaRPr>
        </a:p>
      </dgm:t>
    </dgm:pt>
    <dgm:pt modelId="{2B6FD40E-6439-4952-9E54-5E3A9607F7EC}" type="par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04B8C1F8-A087-4EE5-BD9B-3D017D93B26D}" type="sib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EFE47001-DB1E-4C59-8A30-00E46D2E8EA3}">
      <dgm:prSet phldrT="[Κείμενο]" custT="1"/>
      <dgm:spPr>
        <a:solidFill>
          <a:schemeClr val="bg1">
            <a:lumMod val="95000"/>
          </a:schemeClr>
        </a:solidFill>
      </dgm:spPr>
      <dgm:t>
        <a:bodyPr/>
        <a:lstStyle/>
        <a:p>
          <a:pPr algn="ctr"/>
          <a:r>
            <a:rPr lang="el-GR" sz="1250" b="1" dirty="0">
              <a:solidFill>
                <a:sysClr val="windowText" lastClr="000000"/>
              </a:solidFill>
              <a:latin typeface="Aptos" panose="020B0004020202020204" pitchFamily="34" charset="0"/>
            </a:rPr>
            <a:t>(2α) Μείωση, επαναχρησιμοποίηση και ανακύκλωση ΑΣΑ </a:t>
          </a:r>
          <a:endParaRPr lang="en-US" sz="1250" b="1" dirty="0">
            <a:solidFill>
              <a:sysClr val="windowText" lastClr="000000"/>
            </a:solidFill>
            <a:latin typeface="Aptos" panose="020B0004020202020204" pitchFamily="34" charset="0"/>
          </a:endParaRPr>
        </a:p>
        <a:p>
          <a:pPr algn="ctr"/>
          <a:r>
            <a:rPr lang="el-GR" sz="1250" b="1" dirty="0">
              <a:solidFill>
                <a:sysClr val="windowText" lastClr="000000"/>
              </a:solidFill>
              <a:latin typeface="Aptos" panose="020B0004020202020204" pitchFamily="34" charset="0"/>
            </a:rPr>
            <a:t>(2β) Εξοικονόμηση, επαναχρησιμοποίηση και προστασία υδατικών πόρων </a:t>
          </a:r>
          <a:endParaRPr lang="en-US" sz="1250" b="1" dirty="0">
            <a:solidFill>
              <a:sysClr val="windowText" lastClr="000000"/>
            </a:solidFill>
            <a:latin typeface="Aptos" panose="020B0004020202020204" pitchFamily="34" charset="0"/>
          </a:endParaRPr>
        </a:p>
      </dgm:t>
    </dgm:pt>
    <dgm:pt modelId="{3972FDC7-D08C-49A2-A8CF-A9695D69BB48}" type="sib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99CAD0FB-D35A-44E2-ADBE-705302F53D6B}" type="par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D6D1595F-39AA-498F-8FBD-F596EBDEC837}" type="pres">
      <dgm:prSet presAssocID="{4D63513A-95D2-4901-A8DA-C0AE0118D2DC}" presName="diagram" presStyleCnt="0">
        <dgm:presLayoutVars>
          <dgm:chMax val="1"/>
          <dgm:dir/>
          <dgm:animLvl val="ctr"/>
          <dgm:resizeHandles val="exact"/>
        </dgm:presLayoutVars>
      </dgm:prSet>
      <dgm:spPr/>
    </dgm:pt>
    <dgm:pt modelId="{0655E2CC-A8BE-4FBE-9885-3B13A7BD3F96}" type="pres">
      <dgm:prSet presAssocID="{4D63513A-95D2-4901-A8DA-C0AE0118D2DC}" presName="matrix" presStyleCnt="0"/>
      <dgm:spPr/>
    </dgm:pt>
    <dgm:pt modelId="{21991777-5314-4464-A1F9-F6E0E703DBAF}" type="pres">
      <dgm:prSet presAssocID="{4D63513A-95D2-4901-A8DA-C0AE0118D2DC}" presName="tile1" presStyleLbl="node1" presStyleIdx="0" presStyleCnt="4"/>
      <dgm:spPr/>
    </dgm:pt>
    <dgm:pt modelId="{5846F2E6-21B0-45F9-ACEE-B1FA982BD488}" type="pres">
      <dgm:prSet presAssocID="{4D63513A-95D2-4901-A8DA-C0AE0118D2DC}" presName="tile1text" presStyleLbl="node1" presStyleIdx="0" presStyleCnt="4">
        <dgm:presLayoutVars>
          <dgm:chMax val="0"/>
          <dgm:chPref val="0"/>
          <dgm:bulletEnabled val="1"/>
        </dgm:presLayoutVars>
      </dgm:prSet>
      <dgm:spPr/>
    </dgm:pt>
    <dgm:pt modelId="{9831825B-1CB5-486D-AFB3-91A894898844}" type="pres">
      <dgm:prSet presAssocID="{4D63513A-95D2-4901-A8DA-C0AE0118D2DC}" presName="tile2" presStyleLbl="node1" presStyleIdx="1" presStyleCnt="4"/>
      <dgm:spPr/>
    </dgm:pt>
    <dgm:pt modelId="{068B4AA6-24CE-4C9A-AB8F-5A48A2F2897F}" type="pres">
      <dgm:prSet presAssocID="{4D63513A-95D2-4901-A8DA-C0AE0118D2DC}" presName="tile2text" presStyleLbl="node1" presStyleIdx="1" presStyleCnt="4">
        <dgm:presLayoutVars>
          <dgm:chMax val="0"/>
          <dgm:chPref val="0"/>
          <dgm:bulletEnabled val="1"/>
        </dgm:presLayoutVars>
      </dgm:prSet>
      <dgm:spPr/>
    </dgm:pt>
    <dgm:pt modelId="{C2825AD5-33C0-419B-A4A3-3FD5BF772C95}" type="pres">
      <dgm:prSet presAssocID="{4D63513A-95D2-4901-A8DA-C0AE0118D2DC}" presName="tile3" presStyleLbl="node1" presStyleIdx="2" presStyleCnt="4"/>
      <dgm:spPr/>
    </dgm:pt>
    <dgm:pt modelId="{05FDFD90-3825-4D79-B2E0-EA7A35513CF1}" type="pres">
      <dgm:prSet presAssocID="{4D63513A-95D2-4901-A8DA-C0AE0118D2DC}" presName="tile3text" presStyleLbl="node1" presStyleIdx="2" presStyleCnt="4">
        <dgm:presLayoutVars>
          <dgm:chMax val="0"/>
          <dgm:chPref val="0"/>
          <dgm:bulletEnabled val="1"/>
        </dgm:presLayoutVars>
      </dgm:prSet>
      <dgm:spPr/>
    </dgm:pt>
    <dgm:pt modelId="{DA19D906-E124-4E0D-89A6-951BFFB52F0D}" type="pres">
      <dgm:prSet presAssocID="{4D63513A-95D2-4901-A8DA-C0AE0118D2DC}" presName="tile4" presStyleLbl="node1" presStyleIdx="3" presStyleCnt="4"/>
      <dgm:spPr/>
    </dgm:pt>
    <dgm:pt modelId="{7F39B08E-A4C7-47FD-919F-8CD8D1A91568}" type="pres">
      <dgm:prSet presAssocID="{4D63513A-95D2-4901-A8DA-C0AE0118D2DC}" presName="tile4text" presStyleLbl="node1" presStyleIdx="3" presStyleCnt="4">
        <dgm:presLayoutVars>
          <dgm:chMax val="0"/>
          <dgm:chPref val="0"/>
          <dgm:bulletEnabled val="1"/>
        </dgm:presLayoutVars>
      </dgm:prSet>
      <dgm:spPr/>
    </dgm:pt>
    <dgm:pt modelId="{7354F3D3-696B-4C22-B12A-F00C28465E2B}" type="pres">
      <dgm:prSet presAssocID="{4D63513A-95D2-4901-A8DA-C0AE0118D2DC}" presName="centerTile" presStyleLbl="fgShp" presStyleIdx="0" presStyleCnt="1" custScaleX="176795" custScaleY="44656">
        <dgm:presLayoutVars>
          <dgm:chMax val="0"/>
          <dgm:chPref val="0"/>
        </dgm:presLayoutVars>
      </dgm:prSet>
      <dgm:spPr/>
    </dgm:pt>
  </dgm:ptLst>
  <dgm:cxnLst>
    <dgm:cxn modelId="{67B94005-3D58-4FF1-9996-4F50BE411AF9}" srcId="{EFE47001-DB1E-4C59-8A30-00E46D2E8EA3}" destId="{9D14F24F-710D-4AF2-B6BA-36E4D374DF49}" srcOrd="1" destOrd="0" parTransId="{6327A6F7-41C9-4D9B-9445-769A31E01EF1}" sibTransId="{AFF6C31A-2001-44AB-9FC8-980D75349278}"/>
    <dgm:cxn modelId="{446E4717-5CEC-4218-BA59-7EFF4781DB69}" type="presOf" srcId="{EFE47001-DB1E-4C59-8A30-00E46D2E8EA3}" destId="{7354F3D3-696B-4C22-B12A-F00C28465E2B}" srcOrd="0" destOrd="0" presId="urn:microsoft.com/office/officeart/2005/8/layout/matrix1"/>
    <dgm:cxn modelId="{7FE89E1A-5F5D-4472-917B-1B79DA39E591}" type="presOf" srcId="{923C30CB-B5F0-416D-ABA1-4E0237A3AE9A}" destId="{05FDFD90-3825-4D79-B2E0-EA7A35513CF1}" srcOrd="1" destOrd="0" presId="urn:microsoft.com/office/officeart/2005/8/layout/matrix1"/>
    <dgm:cxn modelId="{93876D5F-B4A6-4293-B357-4EBFE202416B}" type="presOf" srcId="{9FCD58B2-4AFF-4362-B952-D1FEE4B97B79}" destId="{5846F2E6-21B0-45F9-ACEE-B1FA982BD488}" srcOrd="1" destOrd="0" presId="urn:microsoft.com/office/officeart/2005/8/layout/matrix1"/>
    <dgm:cxn modelId="{8D92EF4C-688B-40A9-BF0B-D8EE2687E868}" srcId="{EFE47001-DB1E-4C59-8A30-00E46D2E8EA3}" destId="{923C30CB-B5F0-416D-ABA1-4E0237A3AE9A}" srcOrd="2" destOrd="0" parTransId="{693AB1AC-6BA8-4CF0-8FCF-7C27BA80F7F0}" sibTransId="{D1E77868-7F9B-49F6-9836-0711ACBFA417}"/>
    <dgm:cxn modelId="{6424FA4F-8683-4AEB-B532-D7FA8BEF5018}" srcId="{EFE47001-DB1E-4C59-8A30-00E46D2E8EA3}" destId="{9FCD58B2-4AFF-4362-B952-D1FEE4B97B79}" srcOrd="0" destOrd="0" parTransId="{596F1D45-8857-49A4-956D-62F8989BFC65}" sibTransId="{48C36130-DA85-42D9-A062-20646BD36C63}"/>
    <dgm:cxn modelId="{66CDB452-5B17-4628-BD60-E26160490444}" type="presOf" srcId="{9FCD58B2-4AFF-4362-B952-D1FEE4B97B79}" destId="{21991777-5314-4464-A1F9-F6E0E703DBAF}" srcOrd="0" destOrd="0" presId="urn:microsoft.com/office/officeart/2005/8/layout/matrix1"/>
    <dgm:cxn modelId="{682D8653-EE65-4D28-83B7-DA70D3A4F4A7}" type="presOf" srcId="{4D63513A-95D2-4901-A8DA-C0AE0118D2DC}" destId="{D6D1595F-39AA-498F-8FBD-F596EBDEC837}" srcOrd="0" destOrd="0" presId="urn:microsoft.com/office/officeart/2005/8/layout/matrix1"/>
    <dgm:cxn modelId="{17F71755-1194-4F36-ACAC-6215533C7FE1}" type="presOf" srcId="{9D14F24F-710D-4AF2-B6BA-36E4D374DF49}" destId="{9831825B-1CB5-486D-AFB3-91A894898844}" srcOrd="0" destOrd="0" presId="urn:microsoft.com/office/officeart/2005/8/layout/matrix1"/>
    <dgm:cxn modelId="{90FDCF81-8CC1-44AF-BF81-1E9FB4F55E36}" type="presOf" srcId="{9D14F24F-710D-4AF2-B6BA-36E4D374DF49}" destId="{068B4AA6-24CE-4C9A-AB8F-5A48A2F2897F}" srcOrd="1" destOrd="0" presId="urn:microsoft.com/office/officeart/2005/8/layout/matrix1"/>
    <dgm:cxn modelId="{A35F0889-7E16-447E-A3B6-6F94C08A09B3}" srcId="{EFE47001-DB1E-4C59-8A30-00E46D2E8EA3}" destId="{81042B60-5384-460A-B94A-1B53D46E72B3}" srcOrd="3" destOrd="0" parTransId="{2B6FD40E-6439-4952-9E54-5E3A9607F7EC}" sibTransId="{04B8C1F8-A087-4EE5-BD9B-3D017D93B26D}"/>
    <dgm:cxn modelId="{5C314D9D-1CDA-42A7-94B4-6B18C46AA5C3}" type="presOf" srcId="{81042B60-5384-460A-B94A-1B53D46E72B3}" destId="{7F39B08E-A4C7-47FD-919F-8CD8D1A91568}" srcOrd="1" destOrd="0" presId="urn:microsoft.com/office/officeart/2005/8/layout/matrix1"/>
    <dgm:cxn modelId="{536206A9-73AF-4242-BA68-A156A92A3449}" type="presOf" srcId="{923C30CB-B5F0-416D-ABA1-4E0237A3AE9A}" destId="{C2825AD5-33C0-419B-A4A3-3FD5BF772C95}" srcOrd="0" destOrd="0" presId="urn:microsoft.com/office/officeart/2005/8/layout/matrix1"/>
    <dgm:cxn modelId="{01EA02B8-262A-433F-B4DD-9E1AB828C4A7}" type="presOf" srcId="{81042B60-5384-460A-B94A-1B53D46E72B3}" destId="{DA19D906-E124-4E0D-89A6-951BFFB52F0D}" srcOrd="0" destOrd="0" presId="urn:microsoft.com/office/officeart/2005/8/layout/matrix1"/>
    <dgm:cxn modelId="{1ACCE6E5-E4F1-4C3A-8ED8-BF678B896453}" srcId="{4D63513A-95D2-4901-A8DA-C0AE0118D2DC}" destId="{EFE47001-DB1E-4C59-8A30-00E46D2E8EA3}" srcOrd="0" destOrd="0" parTransId="{99CAD0FB-D35A-44E2-ADBE-705302F53D6B}" sibTransId="{3972FDC7-D08C-49A2-A8CF-A9695D69BB48}"/>
    <dgm:cxn modelId="{56367936-C090-4245-B8B1-F8EC88349A31}" type="presParOf" srcId="{D6D1595F-39AA-498F-8FBD-F596EBDEC837}" destId="{0655E2CC-A8BE-4FBE-9885-3B13A7BD3F96}" srcOrd="0" destOrd="0" presId="urn:microsoft.com/office/officeart/2005/8/layout/matrix1"/>
    <dgm:cxn modelId="{52AB94FC-3959-4349-83E6-21E5D20E88B4}" type="presParOf" srcId="{0655E2CC-A8BE-4FBE-9885-3B13A7BD3F96}" destId="{21991777-5314-4464-A1F9-F6E0E703DBAF}" srcOrd="0" destOrd="0" presId="urn:microsoft.com/office/officeart/2005/8/layout/matrix1"/>
    <dgm:cxn modelId="{6CDA725C-20B7-44D4-A93A-33FFA6FD547D}" type="presParOf" srcId="{0655E2CC-A8BE-4FBE-9885-3B13A7BD3F96}" destId="{5846F2E6-21B0-45F9-ACEE-B1FA982BD488}" srcOrd="1" destOrd="0" presId="urn:microsoft.com/office/officeart/2005/8/layout/matrix1"/>
    <dgm:cxn modelId="{3804B0FF-16B7-4094-AC9C-BC35A156ED27}" type="presParOf" srcId="{0655E2CC-A8BE-4FBE-9885-3B13A7BD3F96}" destId="{9831825B-1CB5-486D-AFB3-91A894898844}" srcOrd="2" destOrd="0" presId="urn:microsoft.com/office/officeart/2005/8/layout/matrix1"/>
    <dgm:cxn modelId="{320D9B48-4A01-42B5-AA31-98A8D376BB94}" type="presParOf" srcId="{0655E2CC-A8BE-4FBE-9885-3B13A7BD3F96}" destId="{068B4AA6-24CE-4C9A-AB8F-5A48A2F2897F}" srcOrd="3" destOrd="0" presId="urn:microsoft.com/office/officeart/2005/8/layout/matrix1"/>
    <dgm:cxn modelId="{7A876E51-5452-4837-BCEC-78DCF1C12EF1}" type="presParOf" srcId="{0655E2CC-A8BE-4FBE-9885-3B13A7BD3F96}" destId="{C2825AD5-33C0-419B-A4A3-3FD5BF772C95}" srcOrd="4" destOrd="0" presId="urn:microsoft.com/office/officeart/2005/8/layout/matrix1"/>
    <dgm:cxn modelId="{71FAF989-EB2A-4674-BA69-FECC66B5BC29}" type="presParOf" srcId="{0655E2CC-A8BE-4FBE-9885-3B13A7BD3F96}" destId="{05FDFD90-3825-4D79-B2E0-EA7A35513CF1}" srcOrd="5" destOrd="0" presId="urn:microsoft.com/office/officeart/2005/8/layout/matrix1"/>
    <dgm:cxn modelId="{362033D8-5822-4178-AE21-F4C9B3C1F183}" type="presParOf" srcId="{0655E2CC-A8BE-4FBE-9885-3B13A7BD3F96}" destId="{DA19D906-E124-4E0D-89A6-951BFFB52F0D}" srcOrd="6" destOrd="0" presId="urn:microsoft.com/office/officeart/2005/8/layout/matrix1"/>
    <dgm:cxn modelId="{82645AF5-5F62-49B7-B86F-719C378030A1}" type="presParOf" srcId="{0655E2CC-A8BE-4FBE-9885-3B13A7BD3F96}" destId="{7F39B08E-A4C7-47FD-919F-8CD8D1A91568}" srcOrd="7" destOrd="0" presId="urn:microsoft.com/office/officeart/2005/8/layout/matrix1"/>
    <dgm:cxn modelId="{80DB9EC5-FC20-4CC6-9FF7-91EDDC9E1F29}" type="presParOf" srcId="{D6D1595F-39AA-498F-8FBD-F596EBDEC837}" destId="{7354F3D3-696B-4C22-B12A-F00C28465E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D63513A-95D2-4901-A8DA-C0AE0118D2D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l-GR"/>
        </a:p>
      </dgm:t>
    </dgm:pt>
    <dgm:pt modelId="{9FCD58B2-4AFF-4362-B952-D1FEE4B97B79}">
      <dgm:prSet phldrT="[Κείμενο]" custT="1"/>
      <dgm:spPr>
        <a:solidFill>
          <a:schemeClr val="accent6">
            <a:lumMod val="40000"/>
            <a:lumOff val="60000"/>
          </a:schemeClr>
        </a:solidFill>
      </dgm:spPr>
      <dgm:t>
        <a:bodyPr lIns="144000" tIns="540000" bIns="72000"/>
        <a:lstStyle/>
        <a:p>
          <a:pPr algn="l"/>
          <a:r>
            <a:rPr lang="el-GR" sz="1100" b="0" dirty="0">
              <a:solidFill>
                <a:sysClr val="windowText" lastClr="000000"/>
              </a:solidFill>
              <a:latin typeface="Aptos" panose="020B0004020202020204" pitchFamily="34" charset="0"/>
              <a:cs typeface="Calibri" panose="020F0502020204030204" pitchFamily="34" charset="0"/>
            </a:rPr>
            <a:t>● Ισχυρό φυσικό και πολιτιστικό απόθεμα (παράκτια ζώνη, ξερολιθιές, μονοπάτια, οικισμοί)</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Ανάπτυξη και ανάδειξη πεζοπορικού δικτύου και φυσικού περιβάλλοντος</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Ενεργός ρόλος Δήμου σε βιώσιμο τουρισμό και περιβαλλοντική ευαισθητοποίηση (π.χ. προώθηση ήπιας κινητικότητας, προώθηση και ενημέρωση ανακύκλωσης, δράσεις &amp; ενημέρωσης μέσω της ιστοσελίδας του Δήμου)</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Υφιστάμενες πρωτοβουλίες και έργα για προσβασιμότητα (π.χ. </a:t>
          </a:r>
          <a:r>
            <a:rPr lang="el-GR" sz="1100" b="0" dirty="0" err="1">
              <a:solidFill>
                <a:sysClr val="windowText" lastClr="000000"/>
              </a:solidFill>
              <a:latin typeface="Aptos" panose="020B0004020202020204" pitchFamily="34" charset="0"/>
              <a:cs typeface="Calibri" panose="020F0502020204030204" pitchFamily="34" charset="0"/>
            </a:rPr>
            <a:t>ΑμεΑ</a:t>
          </a:r>
          <a:r>
            <a:rPr lang="el-GR" sz="1100" b="0" dirty="0">
              <a:solidFill>
                <a:sysClr val="windowText" lastClr="000000"/>
              </a:solidFill>
              <a:latin typeface="Aptos" panose="020B0004020202020204" pitchFamily="34" charset="0"/>
              <a:cs typeface="Calibri" panose="020F0502020204030204" pitchFamily="34" charset="0"/>
            </a:rPr>
            <a:t> σε παραλίες &amp; εγκεκριμένο έργο από το Υπουργείο Τουρισμού )</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Έγκριση Δημοτικού Συμβουλίου Κέας για την θεσμοθέτηση ζωνών προστασίας του δικτύου Natura 2000 στο νησί </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Υπάρχουσες δράσεις και εμπειρία σε καθαρισμούς, διαχείριση ακτών και περιβαλλοντικές παρεμβάσεις</a:t>
          </a:r>
          <a:br>
            <a:rPr lang="el-GR" sz="1100" b="0" dirty="0">
              <a:solidFill>
                <a:sysClr val="windowText" lastClr="000000"/>
              </a:solidFill>
              <a:latin typeface="Aptos" panose="020B0004020202020204" pitchFamily="34" charset="0"/>
              <a:cs typeface="Calibri" panose="020F0502020204030204" pitchFamily="34" charset="0"/>
            </a:rPr>
          </a:br>
          <a:r>
            <a:rPr lang="el-GR" sz="1100" b="0" dirty="0">
              <a:solidFill>
                <a:sysClr val="windowText" lastClr="000000"/>
              </a:solidFill>
              <a:latin typeface="Aptos" panose="020B0004020202020204" pitchFamily="34" charset="0"/>
              <a:cs typeface="Calibri" panose="020F0502020204030204" pitchFamily="34" charset="0"/>
            </a:rPr>
            <a:t>● Διαθεσιμότητα καταγραφών για περιοχές οικολογικής και πολιτιστικής αξίας</a:t>
          </a:r>
          <a:endParaRPr lang="en-US" sz="1100" b="0" dirty="0">
            <a:solidFill>
              <a:sysClr val="windowText" lastClr="000000"/>
            </a:solidFill>
            <a:latin typeface="Aptos" panose="020B0004020202020204" pitchFamily="34" charset="0"/>
            <a:cs typeface="Calibri" panose="020F0502020204030204" pitchFamily="34" charset="0"/>
          </a:endParaRPr>
        </a:p>
      </dgm:t>
    </dgm:pt>
    <dgm:pt modelId="{596F1D45-8857-49A4-956D-62F8989BFC65}" type="par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48C36130-DA85-42D9-A062-20646BD36C63}" type="sibTrans" cxnId="{6424FA4F-8683-4AEB-B532-D7FA8BEF5018}">
      <dgm:prSet/>
      <dgm:spPr/>
      <dgm:t>
        <a:bodyPr/>
        <a:lstStyle/>
        <a:p>
          <a:pPr algn="l"/>
          <a:endParaRPr lang="el-GR" sz="1100">
            <a:solidFill>
              <a:sysClr val="windowText" lastClr="000000"/>
            </a:solidFill>
            <a:latin typeface="Aptos" panose="020B0004020202020204" pitchFamily="34" charset="0"/>
          </a:endParaRPr>
        </a:p>
      </dgm:t>
    </dgm:pt>
    <dgm:pt modelId="{9D14F24F-710D-4AF2-B6BA-36E4D374DF49}">
      <dgm:prSet phldrT="[Κείμενο]" custT="1"/>
      <dgm:spPr>
        <a:solidFill>
          <a:schemeClr val="accent4">
            <a:lumMod val="40000"/>
            <a:lumOff val="60000"/>
          </a:schemeClr>
        </a:solidFill>
      </dgm:spPr>
      <dgm:t>
        <a:bodyPr lIns="144000" tIns="324000"/>
        <a:lstStyle/>
        <a:p>
          <a:pPr algn="l"/>
          <a:r>
            <a:rPr lang="el-GR" sz="1100" dirty="0">
              <a:solidFill>
                <a:sysClr val="windowText" lastClr="000000"/>
              </a:solidFill>
              <a:latin typeface="Aptos" panose="020B0004020202020204" pitchFamily="34" charset="0"/>
              <a:cs typeface="Calibri" panose="020F0502020204030204" pitchFamily="34" charset="0"/>
            </a:rPr>
            <a:t>● Έλλειψη ολοκληρωμένου χωρικού και περιβαλλοντικού σχεδιασμού (εκκρεμότητα ΤΠΣ, ΕΠΜ, Σχέδια Διαχείρισης).</a:t>
          </a:r>
        </a:p>
        <a:p>
          <a:pPr algn="l"/>
          <a:r>
            <a:rPr lang="el-GR" sz="1100" dirty="0">
              <a:solidFill>
                <a:sysClr val="windowText" lastClr="000000"/>
              </a:solidFill>
              <a:latin typeface="Aptos" panose="020B0004020202020204" pitchFamily="34" charset="0"/>
              <a:cs typeface="Calibri" panose="020F0502020204030204" pitchFamily="34" charset="0"/>
            </a:rPr>
            <a:t>● Περιορισμένη διοικητική και τεχνική ικανότητα για συντονισμένη εφαρμογή παρεμβάσεων </a:t>
          </a:r>
        </a:p>
        <a:p>
          <a:pPr algn="l"/>
          <a:r>
            <a:rPr lang="el-GR" sz="1100" dirty="0">
              <a:solidFill>
                <a:sysClr val="windowText" lastClr="000000"/>
              </a:solidFill>
              <a:latin typeface="Aptos" panose="020B0004020202020204" pitchFamily="34" charset="0"/>
              <a:cs typeface="Calibri" panose="020F0502020204030204" pitchFamily="34" charset="0"/>
            </a:rPr>
            <a:t>●  Καθυστερήσεις στην ενεργοποίηση θεσμικών εργαλείων διαχείρισης</a:t>
          </a:r>
        </a:p>
        <a:p>
          <a:pPr algn="l"/>
          <a:r>
            <a:rPr lang="el-GR" sz="1100" dirty="0">
              <a:solidFill>
                <a:sysClr val="windowText" lastClr="000000"/>
              </a:solidFill>
              <a:latin typeface="Aptos" panose="020B0004020202020204" pitchFamily="34" charset="0"/>
              <a:cs typeface="Calibri" panose="020F0502020204030204" pitchFamily="34" charset="0"/>
            </a:rPr>
            <a:t>● Ανάγκη καλύτερης οργάνωσης χρήσεων και παρεμβάσεων στον χώρο</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327A6F7-41C9-4D9B-9445-769A31E01EF1}" type="par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AFF6C31A-2001-44AB-9FC8-980D75349278}" type="sibTrans" cxnId="{67B94005-3D58-4FF1-9996-4F50BE411AF9}">
      <dgm:prSet/>
      <dgm:spPr/>
      <dgm:t>
        <a:bodyPr/>
        <a:lstStyle/>
        <a:p>
          <a:pPr algn="l"/>
          <a:endParaRPr lang="el-GR" sz="1100">
            <a:solidFill>
              <a:sysClr val="windowText" lastClr="000000"/>
            </a:solidFill>
            <a:latin typeface="Aptos" panose="020B0004020202020204" pitchFamily="34" charset="0"/>
          </a:endParaRPr>
        </a:p>
      </dgm:t>
    </dgm:pt>
    <dgm:pt modelId="{923C30CB-B5F0-416D-ABA1-4E0237A3AE9A}">
      <dgm:prSet phldrT="[Κείμενο]" custT="1"/>
      <dgm:spPr>
        <a:solidFill>
          <a:schemeClr val="accent5">
            <a:lumMod val="40000"/>
            <a:lumOff val="60000"/>
          </a:schemeClr>
        </a:solidFill>
      </dgm:spPr>
      <dgm:t>
        <a:bodyPr lIns="144000" bIns="612000"/>
        <a:lstStyle/>
        <a:p>
          <a:pPr algn="l"/>
          <a:r>
            <a:rPr lang="el-GR" sz="1100" dirty="0">
              <a:solidFill>
                <a:sysClr val="windowText" lastClr="000000"/>
              </a:solidFill>
              <a:latin typeface="Aptos" panose="020B0004020202020204" pitchFamily="34" charset="0"/>
              <a:cs typeface="Calibri" panose="020F0502020204030204" pitchFamily="34" charset="0"/>
            </a:rPr>
            <a:t>● Αξιοποίηση χρηματοδοτικών εργαλείων (π.χ. δράσεις RA</a:t>
          </a:r>
          <a:r>
            <a:rPr lang="en-US" sz="1100" dirty="0">
              <a:solidFill>
                <a:sysClr val="windowText" lastClr="000000"/>
              </a:solidFill>
              <a:latin typeface="Aptos" panose="020B0004020202020204" pitchFamily="34" charset="0"/>
              <a:cs typeface="Calibri" panose="020F0502020204030204" pitchFamily="34" charset="0"/>
            </a:rPr>
            <a:t>F</a:t>
          </a:r>
          <a:r>
            <a:rPr lang="el-GR" sz="1100" dirty="0">
              <a:solidFill>
                <a:sysClr val="windowText" lastClr="000000"/>
              </a:solidFill>
              <a:latin typeface="Aptos" panose="020B0004020202020204" pitchFamily="34" charset="0"/>
              <a:cs typeface="Calibri" panose="020F0502020204030204" pitchFamily="34" charset="0"/>
            </a:rPr>
            <a:t>) για προστασία οικοσυστημάτων και τοπίου</a:t>
          </a:r>
        </a:p>
        <a:p>
          <a:pPr algn="l"/>
          <a:r>
            <a:rPr lang="el-GR" sz="1100" dirty="0">
              <a:solidFill>
                <a:sysClr val="windowText" lastClr="000000"/>
              </a:solidFill>
              <a:latin typeface="Aptos" panose="020B0004020202020204" pitchFamily="34" charset="0"/>
              <a:cs typeface="Calibri" panose="020F0502020204030204" pitchFamily="34" charset="0"/>
            </a:rPr>
            <a:t>● Ολοκληρωμένη διαχείριση παράκτιας ζώνης (έλεγχος χρήσεων, ποιότητα ακτών, απομάκρυνση αυθαιρεσιών)</a:t>
          </a:r>
        </a:p>
        <a:p>
          <a:pPr algn="l"/>
          <a:r>
            <a:rPr lang="el-GR" sz="1100" dirty="0">
              <a:solidFill>
                <a:sysClr val="windowText" lastClr="000000"/>
              </a:solidFill>
              <a:latin typeface="Aptos" panose="020B0004020202020204" pitchFamily="34" charset="0"/>
              <a:cs typeface="Calibri" panose="020F0502020204030204" pitchFamily="34" charset="0"/>
            </a:rPr>
            <a:t>● Προστασία και ανάδειξη φυσικού νησιωτικού περιβάλλοντος (ανάδειξη αναβαθμών, μείωση ξενικών ειδών βλάστησης, ανάδειξη και προστασία ρεμάτων, ενίσχυση της πυροπροστασίας)</a:t>
          </a:r>
        </a:p>
        <a:p>
          <a:pPr algn="l"/>
          <a:r>
            <a:rPr lang="el-GR" sz="1100" dirty="0">
              <a:solidFill>
                <a:sysClr val="windowText" lastClr="000000"/>
              </a:solidFill>
              <a:latin typeface="Aptos" panose="020B0004020202020204" pitchFamily="34" charset="0"/>
              <a:cs typeface="Calibri" panose="020F0502020204030204" pitchFamily="34" charset="0"/>
            </a:rPr>
            <a:t>● Ενίσχυση πυροπροστασίας και διαχείρισης κινδύνων</a:t>
          </a:r>
          <a:endParaRPr lang="en-US" sz="1100" dirty="0">
            <a:solidFill>
              <a:sysClr val="windowText" lastClr="000000"/>
            </a:solidFill>
            <a:latin typeface="Aptos" panose="020B0004020202020204" pitchFamily="34" charset="0"/>
            <a:cs typeface="Calibri" panose="020F0502020204030204" pitchFamily="34" charset="0"/>
          </a:endParaRPr>
        </a:p>
        <a:p>
          <a:r>
            <a:rPr lang="el-GR" sz="1100" dirty="0">
              <a:solidFill>
                <a:sysClr val="windowText" lastClr="000000"/>
              </a:solidFill>
              <a:latin typeface="Aptos" panose="020B0004020202020204" pitchFamily="34" charset="0"/>
              <a:cs typeface="Calibri" panose="020F0502020204030204" pitchFamily="34" charset="0"/>
            </a:rPr>
            <a:t>● Ανάπτυξη βιώσιμου τουρισμού και πολιτιστικών διαδρομών </a:t>
          </a:r>
        </a:p>
        <a:p>
          <a:r>
            <a:rPr lang="el-GR" sz="1100" dirty="0">
              <a:solidFill>
                <a:sysClr val="windowText" lastClr="000000"/>
              </a:solidFill>
              <a:latin typeface="Aptos" panose="020B0004020202020204" pitchFamily="34" charset="0"/>
              <a:cs typeface="Calibri" panose="020F0502020204030204" pitchFamily="34" charset="0"/>
            </a:rPr>
            <a:t>● Αναβάθμιση και ανάδειξη οικισμών και τοπίου</a:t>
          </a:r>
          <a:endParaRPr lang="en-US" sz="1100" dirty="0">
            <a:solidFill>
              <a:sysClr val="windowText" lastClr="000000"/>
            </a:solidFill>
            <a:latin typeface="Aptos" panose="020B0004020202020204" pitchFamily="34" charset="0"/>
            <a:cs typeface="Calibri" panose="020F0502020204030204" pitchFamily="34" charset="0"/>
          </a:endParaRPr>
        </a:p>
      </dgm:t>
    </dgm:pt>
    <dgm:pt modelId="{693AB1AC-6BA8-4CF0-8FCF-7C27BA80F7F0}" type="par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D1E77868-7F9B-49F6-9836-0711ACBFA417}" type="sibTrans" cxnId="{8D92EF4C-688B-40A9-BF0B-D8EE2687E868}">
      <dgm:prSet/>
      <dgm:spPr/>
      <dgm:t>
        <a:bodyPr/>
        <a:lstStyle/>
        <a:p>
          <a:pPr algn="l"/>
          <a:endParaRPr lang="el-GR" sz="1100">
            <a:solidFill>
              <a:sysClr val="windowText" lastClr="000000"/>
            </a:solidFill>
            <a:latin typeface="Aptos" panose="020B0004020202020204" pitchFamily="34" charset="0"/>
          </a:endParaRPr>
        </a:p>
      </dgm:t>
    </dgm:pt>
    <dgm:pt modelId="{81042B60-5384-460A-B94A-1B53D46E72B3}">
      <dgm:prSet phldrT="[Κείμενο]" custT="1"/>
      <dgm:spPr>
        <a:solidFill>
          <a:schemeClr val="accent2">
            <a:lumMod val="40000"/>
            <a:lumOff val="60000"/>
          </a:schemeClr>
        </a:solidFill>
      </dgm:spPr>
      <dgm:t>
        <a:bodyPr lIns="144000" bIns="756000"/>
        <a:lstStyle/>
        <a:p>
          <a:pPr algn="l"/>
          <a:r>
            <a:rPr lang="el-GR" sz="1100" dirty="0">
              <a:solidFill>
                <a:sysClr val="windowText" lastClr="000000"/>
              </a:solidFill>
              <a:latin typeface="Aptos" panose="020B0004020202020204" pitchFamily="34" charset="0"/>
              <a:cs typeface="Calibri" panose="020F0502020204030204" pitchFamily="34" charset="0"/>
            </a:rPr>
            <a:t>● Ενίσχυση φαινομένων διάβρωσης ακτών και υποβάθμισης παράκτιας ζώνης.</a:t>
          </a:r>
        </a:p>
        <a:p>
          <a:pPr algn="l"/>
          <a:r>
            <a:rPr lang="el-GR" sz="1100" dirty="0">
              <a:solidFill>
                <a:sysClr val="windowText" lastClr="000000"/>
              </a:solidFill>
              <a:latin typeface="Aptos" panose="020B0004020202020204" pitchFamily="34" charset="0"/>
              <a:cs typeface="Calibri" panose="020F0502020204030204" pitchFamily="34" charset="0"/>
            </a:rPr>
            <a:t>● Πίεση από ανεξέλεγκτη ή μη επαρκώς ρυθμισμένη τουριστική ανάπτυξη.
● Υποβάθμιση οικοσυστημάτων λόγω </a:t>
          </a:r>
          <a:r>
            <a:rPr lang="el-GR" sz="1100" dirty="0" err="1">
              <a:solidFill>
                <a:sysClr val="windowText" lastClr="000000"/>
              </a:solidFill>
              <a:latin typeface="Aptos" panose="020B0004020202020204" pitchFamily="34" charset="0"/>
              <a:cs typeface="Calibri" panose="020F0502020204030204" pitchFamily="34" charset="0"/>
            </a:rPr>
            <a:t>υπερεκμετάλλευσης</a:t>
          </a:r>
          <a:r>
            <a:rPr lang="el-GR" sz="1100" dirty="0">
              <a:solidFill>
                <a:sysClr val="windowText" lastClr="000000"/>
              </a:solidFill>
              <a:latin typeface="Aptos" panose="020B0004020202020204" pitchFamily="34" charset="0"/>
              <a:cs typeface="Calibri" panose="020F0502020204030204" pitchFamily="34" charset="0"/>
            </a:rPr>
            <a:t> και χωρικών πιέσεων.</a:t>
          </a:r>
        </a:p>
        <a:p>
          <a:pPr algn="l"/>
          <a:r>
            <a:rPr lang="el-GR" sz="1100" dirty="0">
              <a:solidFill>
                <a:sysClr val="windowText" lastClr="000000"/>
              </a:solidFill>
              <a:latin typeface="Aptos" panose="020B0004020202020204" pitchFamily="34" charset="0"/>
              <a:cs typeface="Calibri" panose="020F0502020204030204" pitchFamily="34" charset="0"/>
            </a:rPr>
            <a:t>●  Αυξημένος κίνδυνος πυρκαγιών, ξηρασίας και ακραίων φαινομένων (κατολισθήσεις, </a:t>
          </a:r>
          <a:r>
            <a:rPr lang="el-GR" sz="1100" dirty="0" err="1">
              <a:solidFill>
                <a:sysClr val="windowText" lastClr="000000"/>
              </a:solidFill>
              <a:latin typeface="Aptos" panose="020B0004020202020204" pitchFamily="34" charset="0"/>
              <a:cs typeface="Calibri" panose="020F0502020204030204" pitchFamily="34" charset="0"/>
            </a:rPr>
            <a:t>βραχοπτώσεις</a:t>
          </a:r>
          <a:r>
            <a:rPr lang="el-GR" sz="1100" dirty="0">
              <a:solidFill>
                <a:sysClr val="windowText" lastClr="000000"/>
              </a:solidFill>
              <a:latin typeface="Aptos" panose="020B0004020202020204" pitchFamily="34" charset="0"/>
              <a:cs typeface="Calibri" panose="020F0502020204030204" pitchFamily="34" charset="0"/>
            </a:rPr>
            <a:t>)</a:t>
          </a:r>
        </a:p>
        <a:p>
          <a:pPr algn="l"/>
          <a:r>
            <a:rPr lang="el-GR" sz="1100" dirty="0">
              <a:solidFill>
                <a:sysClr val="windowText" lastClr="000000"/>
              </a:solidFill>
              <a:latin typeface="Aptos" panose="020B0004020202020204" pitchFamily="34" charset="0"/>
              <a:cs typeface="Calibri" panose="020F0502020204030204" pitchFamily="34" charset="0"/>
            </a:rPr>
            <a:t>● Περιορισμοί υλοποίησης έργων λόγω εκτεταμένων προστατευόμενων περιοχών (Natura 2000)</a:t>
          </a:r>
        </a:p>
        <a:p>
          <a:pPr algn="l"/>
          <a:r>
            <a:rPr lang="el-GR" sz="1100" dirty="0">
              <a:solidFill>
                <a:sysClr val="windowText" lastClr="000000"/>
              </a:solidFill>
              <a:latin typeface="Aptos" panose="020B0004020202020204" pitchFamily="34" charset="0"/>
              <a:cs typeface="Calibri" panose="020F0502020204030204" pitchFamily="34" charset="0"/>
            </a:rPr>
            <a:t>● Καθυστερήσεις σε θεσμικό σχεδιασμό και εφαρμογή πολιτικών</a:t>
          </a:r>
          <a:endParaRPr lang="en-US" sz="1100" dirty="0">
            <a:solidFill>
              <a:sysClr val="windowText" lastClr="000000"/>
            </a:solidFill>
            <a:latin typeface="Aptos" panose="020B0004020202020204" pitchFamily="34" charset="0"/>
            <a:cs typeface="Calibri" panose="020F0502020204030204" pitchFamily="34" charset="0"/>
          </a:endParaRPr>
        </a:p>
      </dgm:t>
    </dgm:pt>
    <dgm:pt modelId="{2B6FD40E-6439-4952-9E54-5E3A9607F7EC}" type="par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04B8C1F8-A087-4EE5-BD9B-3D017D93B26D}" type="sibTrans" cxnId="{A35F0889-7E16-447E-A3B6-6F94C08A09B3}">
      <dgm:prSet/>
      <dgm:spPr/>
      <dgm:t>
        <a:bodyPr/>
        <a:lstStyle/>
        <a:p>
          <a:pPr algn="l"/>
          <a:endParaRPr lang="el-GR" sz="1100">
            <a:solidFill>
              <a:sysClr val="windowText" lastClr="000000"/>
            </a:solidFill>
            <a:latin typeface="Aptos" panose="020B0004020202020204" pitchFamily="34" charset="0"/>
          </a:endParaRPr>
        </a:p>
      </dgm:t>
    </dgm:pt>
    <dgm:pt modelId="{EFE47001-DB1E-4C59-8A30-00E46D2E8EA3}">
      <dgm:prSet phldrT="[Κείμενο]" custT="1"/>
      <dgm:spPr>
        <a:solidFill>
          <a:schemeClr val="bg1">
            <a:lumMod val="95000"/>
          </a:schemeClr>
        </a:solidFill>
      </dgm:spPr>
      <dgm:t>
        <a:bodyPr/>
        <a:lstStyle/>
        <a:p>
          <a:pPr algn="ctr"/>
          <a:r>
            <a:rPr lang="el-GR" sz="1250" b="1" dirty="0">
              <a:solidFill>
                <a:sysClr val="windowText" lastClr="000000"/>
              </a:solidFill>
              <a:latin typeface="Aptos" panose="020B0004020202020204" pitchFamily="34" charset="0"/>
            </a:rPr>
            <a:t>(3α) Διατήρηση του τοπίου και ενίσχυση της ανθεκτικότητας</a:t>
          </a:r>
          <a:endParaRPr lang="en-US" sz="1250" b="1" dirty="0">
            <a:solidFill>
              <a:sysClr val="windowText" lastClr="000000"/>
            </a:solidFill>
            <a:latin typeface="Aptos" panose="020B0004020202020204" pitchFamily="34" charset="0"/>
          </a:endParaRPr>
        </a:p>
      </dgm:t>
    </dgm:pt>
    <dgm:pt modelId="{3972FDC7-D08C-49A2-A8CF-A9695D69BB48}" type="sib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99CAD0FB-D35A-44E2-ADBE-705302F53D6B}" type="parTrans" cxnId="{1ACCE6E5-E4F1-4C3A-8ED8-BF678B896453}">
      <dgm:prSet/>
      <dgm:spPr/>
      <dgm:t>
        <a:bodyPr/>
        <a:lstStyle/>
        <a:p>
          <a:pPr algn="l"/>
          <a:endParaRPr lang="el-GR" sz="1100">
            <a:solidFill>
              <a:sysClr val="windowText" lastClr="000000"/>
            </a:solidFill>
            <a:latin typeface="Aptos" panose="020B0004020202020204" pitchFamily="34" charset="0"/>
          </a:endParaRPr>
        </a:p>
      </dgm:t>
    </dgm:pt>
    <dgm:pt modelId="{D6D1595F-39AA-498F-8FBD-F596EBDEC837}" type="pres">
      <dgm:prSet presAssocID="{4D63513A-95D2-4901-A8DA-C0AE0118D2DC}" presName="diagram" presStyleCnt="0">
        <dgm:presLayoutVars>
          <dgm:chMax val="1"/>
          <dgm:dir/>
          <dgm:animLvl val="ctr"/>
          <dgm:resizeHandles val="exact"/>
        </dgm:presLayoutVars>
      </dgm:prSet>
      <dgm:spPr/>
    </dgm:pt>
    <dgm:pt modelId="{0655E2CC-A8BE-4FBE-9885-3B13A7BD3F96}" type="pres">
      <dgm:prSet presAssocID="{4D63513A-95D2-4901-A8DA-C0AE0118D2DC}" presName="matrix" presStyleCnt="0"/>
      <dgm:spPr/>
    </dgm:pt>
    <dgm:pt modelId="{21991777-5314-4464-A1F9-F6E0E703DBAF}" type="pres">
      <dgm:prSet presAssocID="{4D63513A-95D2-4901-A8DA-C0AE0118D2DC}" presName="tile1" presStyleLbl="node1" presStyleIdx="0" presStyleCnt="4"/>
      <dgm:spPr/>
    </dgm:pt>
    <dgm:pt modelId="{5846F2E6-21B0-45F9-ACEE-B1FA982BD488}" type="pres">
      <dgm:prSet presAssocID="{4D63513A-95D2-4901-A8DA-C0AE0118D2DC}" presName="tile1text" presStyleLbl="node1" presStyleIdx="0" presStyleCnt="4">
        <dgm:presLayoutVars>
          <dgm:chMax val="0"/>
          <dgm:chPref val="0"/>
          <dgm:bulletEnabled val="1"/>
        </dgm:presLayoutVars>
      </dgm:prSet>
      <dgm:spPr/>
    </dgm:pt>
    <dgm:pt modelId="{9831825B-1CB5-486D-AFB3-91A894898844}" type="pres">
      <dgm:prSet presAssocID="{4D63513A-95D2-4901-A8DA-C0AE0118D2DC}" presName="tile2" presStyleLbl="node1" presStyleIdx="1" presStyleCnt="4"/>
      <dgm:spPr/>
    </dgm:pt>
    <dgm:pt modelId="{068B4AA6-24CE-4C9A-AB8F-5A48A2F2897F}" type="pres">
      <dgm:prSet presAssocID="{4D63513A-95D2-4901-A8DA-C0AE0118D2DC}" presName="tile2text" presStyleLbl="node1" presStyleIdx="1" presStyleCnt="4">
        <dgm:presLayoutVars>
          <dgm:chMax val="0"/>
          <dgm:chPref val="0"/>
          <dgm:bulletEnabled val="1"/>
        </dgm:presLayoutVars>
      </dgm:prSet>
      <dgm:spPr/>
    </dgm:pt>
    <dgm:pt modelId="{C2825AD5-33C0-419B-A4A3-3FD5BF772C95}" type="pres">
      <dgm:prSet presAssocID="{4D63513A-95D2-4901-A8DA-C0AE0118D2DC}" presName="tile3" presStyleLbl="node1" presStyleIdx="2" presStyleCnt="4"/>
      <dgm:spPr/>
    </dgm:pt>
    <dgm:pt modelId="{05FDFD90-3825-4D79-B2E0-EA7A35513CF1}" type="pres">
      <dgm:prSet presAssocID="{4D63513A-95D2-4901-A8DA-C0AE0118D2DC}" presName="tile3text" presStyleLbl="node1" presStyleIdx="2" presStyleCnt="4">
        <dgm:presLayoutVars>
          <dgm:chMax val="0"/>
          <dgm:chPref val="0"/>
          <dgm:bulletEnabled val="1"/>
        </dgm:presLayoutVars>
      </dgm:prSet>
      <dgm:spPr/>
    </dgm:pt>
    <dgm:pt modelId="{DA19D906-E124-4E0D-89A6-951BFFB52F0D}" type="pres">
      <dgm:prSet presAssocID="{4D63513A-95D2-4901-A8DA-C0AE0118D2DC}" presName="tile4" presStyleLbl="node1" presStyleIdx="3" presStyleCnt="4"/>
      <dgm:spPr/>
    </dgm:pt>
    <dgm:pt modelId="{7F39B08E-A4C7-47FD-919F-8CD8D1A91568}" type="pres">
      <dgm:prSet presAssocID="{4D63513A-95D2-4901-A8DA-C0AE0118D2DC}" presName="tile4text" presStyleLbl="node1" presStyleIdx="3" presStyleCnt="4">
        <dgm:presLayoutVars>
          <dgm:chMax val="0"/>
          <dgm:chPref val="0"/>
          <dgm:bulletEnabled val="1"/>
        </dgm:presLayoutVars>
      </dgm:prSet>
      <dgm:spPr/>
    </dgm:pt>
    <dgm:pt modelId="{7354F3D3-696B-4C22-B12A-F00C28465E2B}" type="pres">
      <dgm:prSet presAssocID="{4D63513A-95D2-4901-A8DA-C0AE0118D2DC}" presName="centerTile" presStyleLbl="fgShp" presStyleIdx="0" presStyleCnt="1" custScaleX="109586" custScaleY="38900">
        <dgm:presLayoutVars>
          <dgm:chMax val="0"/>
          <dgm:chPref val="0"/>
        </dgm:presLayoutVars>
      </dgm:prSet>
      <dgm:spPr/>
    </dgm:pt>
  </dgm:ptLst>
  <dgm:cxnLst>
    <dgm:cxn modelId="{67B94005-3D58-4FF1-9996-4F50BE411AF9}" srcId="{EFE47001-DB1E-4C59-8A30-00E46D2E8EA3}" destId="{9D14F24F-710D-4AF2-B6BA-36E4D374DF49}" srcOrd="1" destOrd="0" parTransId="{6327A6F7-41C9-4D9B-9445-769A31E01EF1}" sibTransId="{AFF6C31A-2001-44AB-9FC8-980D75349278}"/>
    <dgm:cxn modelId="{446E4717-5CEC-4218-BA59-7EFF4781DB69}" type="presOf" srcId="{EFE47001-DB1E-4C59-8A30-00E46D2E8EA3}" destId="{7354F3D3-696B-4C22-B12A-F00C28465E2B}" srcOrd="0" destOrd="0" presId="urn:microsoft.com/office/officeart/2005/8/layout/matrix1"/>
    <dgm:cxn modelId="{7FE89E1A-5F5D-4472-917B-1B79DA39E591}" type="presOf" srcId="{923C30CB-B5F0-416D-ABA1-4E0237A3AE9A}" destId="{05FDFD90-3825-4D79-B2E0-EA7A35513CF1}" srcOrd="1" destOrd="0" presId="urn:microsoft.com/office/officeart/2005/8/layout/matrix1"/>
    <dgm:cxn modelId="{93876D5F-B4A6-4293-B357-4EBFE202416B}" type="presOf" srcId="{9FCD58B2-4AFF-4362-B952-D1FEE4B97B79}" destId="{5846F2E6-21B0-45F9-ACEE-B1FA982BD488}" srcOrd="1" destOrd="0" presId="urn:microsoft.com/office/officeart/2005/8/layout/matrix1"/>
    <dgm:cxn modelId="{8D92EF4C-688B-40A9-BF0B-D8EE2687E868}" srcId="{EFE47001-DB1E-4C59-8A30-00E46D2E8EA3}" destId="{923C30CB-B5F0-416D-ABA1-4E0237A3AE9A}" srcOrd="2" destOrd="0" parTransId="{693AB1AC-6BA8-4CF0-8FCF-7C27BA80F7F0}" sibTransId="{D1E77868-7F9B-49F6-9836-0711ACBFA417}"/>
    <dgm:cxn modelId="{6424FA4F-8683-4AEB-B532-D7FA8BEF5018}" srcId="{EFE47001-DB1E-4C59-8A30-00E46D2E8EA3}" destId="{9FCD58B2-4AFF-4362-B952-D1FEE4B97B79}" srcOrd="0" destOrd="0" parTransId="{596F1D45-8857-49A4-956D-62F8989BFC65}" sibTransId="{48C36130-DA85-42D9-A062-20646BD36C63}"/>
    <dgm:cxn modelId="{66CDB452-5B17-4628-BD60-E26160490444}" type="presOf" srcId="{9FCD58B2-4AFF-4362-B952-D1FEE4B97B79}" destId="{21991777-5314-4464-A1F9-F6E0E703DBAF}" srcOrd="0" destOrd="0" presId="urn:microsoft.com/office/officeart/2005/8/layout/matrix1"/>
    <dgm:cxn modelId="{682D8653-EE65-4D28-83B7-DA70D3A4F4A7}" type="presOf" srcId="{4D63513A-95D2-4901-A8DA-C0AE0118D2DC}" destId="{D6D1595F-39AA-498F-8FBD-F596EBDEC837}" srcOrd="0" destOrd="0" presId="urn:microsoft.com/office/officeart/2005/8/layout/matrix1"/>
    <dgm:cxn modelId="{17F71755-1194-4F36-ACAC-6215533C7FE1}" type="presOf" srcId="{9D14F24F-710D-4AF2-B6BA-36E4D374DF49}" destId="{9831825B-1CB5-486D-AFB3-91A894898844}" srcOrd="0" destOrd="0" presId="urn:microsoft.com/office/officeart/2005/8/layout/matrix1"/>
    <dgm:cxn modelId="{90FDCF81-8CC1-44AF-BF81-1E9FB4F55E36}" type="presOf" srcId="{9D14F24F-710D-4AF2-B6BA-36E4D374DF49}" destId="{068B4AA6-24CE-4C9A-AB8F-5A48A2F2897F}" srcOrd="1" destOrd="0" presId="urn:microsoft.com/office/officeart/2005/8/layout/matrix1"/>
    <dgm:cxn modelId="{A35F0889-7E16-447E-A3B6-6F94C08A09B3}" srcId="{EFE47001-DB1E-4C59-8A30-00E46D2E8EA3}" destId="{81042B60-5384-460A-B94A-1B53D46E72B3}" srcOrd="3" destOrd="0" parTransId="{2B6FD40E-6439-4952-9E54-5E3A9607F7EC}" sibTransId="{04B8C1F8-A087-4EE5-BD9B-3D017D93B26D}"/>
    <dgm:cxn modelId="{5C314D9D-1CDA-42A7-94B4-6B18C46AA5C3}" type="presOf" srcId="{81042B60-5384-460A-B94A-1B53D46E72B3}" destId="{7F39B08E-A4C7-47FD-919F-8CD8D1A91568}" srcOrd="1" destOrd="0" presId="urn:microsoft.com/office/officeart/2005/8/layout/matrix1"/>
    <dgm:cxn modelId="{536206A9-73AF-4242-BA68-A156A92A3449}" type="presOf" srcId="{923C30CB-B5F0-416D-ABA1-4E0237A3AE9A}" destId="{C2825AD5-33C0-419B-A4A3-3FD5BF772C95}" srcOrd="0" destOrd="0" presId="urn:microsoft.com/office/officeart/2005/8/layout/matrix1"/>
    <dgm:cxn modelId="{01EA02B8-262A-433F-B4DD-9E1AB828C4A7}" type="presOf" srcId="{81042B60-5384-460A-B94A-1B53D46E72B3}" destId="{DA19D906-E124-4E0D-89A6-951BFFB52F0D}" srcOrd="0" destOrd="0" presId="urn:microsoft.com/office/officeart/2005/8/layout/matrix1"/>
    <dgm:cxn modelId="{1ACCE6E5-E4F1-4C3A-8ED8-BF678B896453}" srcId="{4D63513A-95D2-4901-A8DA-C0AE0118D2DC}" destId="{EFE47001-DB1E-4C59-8A30-00E46D2E8EA3}" srcOrd="0" destOrd="0" parTransId="{99CAD0FB-D35A-44E2-ADBE-705302F53D6B}" sibTransId="{3972FDC7-D08C-49A2-A8CF-A9695D69BB48}"/>
    <dgm:cxn modelId="{56367936-C090-4245-B8B1-F8EC88349A31}" type="presParOf" srcId="{D6D1595F-39AA-498F-8FBD-F596EBDEC837}" destId="{0655E2CC-A8BE-4FBE-9885-3B13A7BD3F96}" srcOrd="0" destOrd="0" presId="urn:microsoft.com/office/officeart/2005/8/layout/matrix1"/>
    <dgm:cxn modelId="{52AB94FC-3959-4349-83E6-21E5D20E88B4}" type="presParOf" srcId="{0655E2CC-A8BE-4FBE-9885-3B13A7BD3F96}" destId="{21991777-5314-4464-A1F9-F6E0E703DBAF}" srcOrd="0" destOrd="0" presId="urn:microsoft.com/office/officeart/2005/8/layout/matrix1"/>
    <dgm:cxn modelId="{6CDA725C-20B7-44D4-A93A-33FFA6FD547D}" type="presParOf" srcId="{0655E2CC-A8BE-4FBE-9885-3B13A7BD3F96}" destId="{5846F2E6-21B0-45F9-ACEE-B1FA982BD488}" srcOrd="1" destOrd="0" presId="urn:microsoft.com/office/officeart/2005/8/layout/matrix1"/>
    <dgm:cxn modelId="{3804B0FF-16B7-4094-AC9C-BC35A156ED27}" type="presParOf" srcId="{0655E2CC-A8BE-4FBE-9885-3B13A7BD3F96}" destId="{9831825B-1CB5-486D-AFB3-91A894898844}" srcOrd="2" destOrd="0" presId="urn:microsoft.com/office/officeart/2005/8/layout/matrix1"/>
    <dgm:cxn modelId="{320D9B48-4A01-42B5-AA31-98A8D376BB94}" type="presParOf" srcId="{0655E2CC-A8BE-4FBE-9885-3B13A7BD3F96}" destId="{068B4AA6-24CE-4C9A-AB8F-5A48A2F2897F}" srcOrd="3" destOrd="0" presId="urn:microsoft.com/office/officeart/2005/8/layout/matrix1"/>
    <dgm:cxn modelId="{7A876E51-5452-4837-BCEC-78DCF1C12EF1}" type="presParOf" srcId="{0655E2CC-A8BE-4FBE-9885-3B13A7BD3F96}" destId="{C2825AD5-33C0-419B-A4A3-3FD5BF772C95}" srcOrd="4" destOrd="0" presId="urn:microsoft.com/office/officeart/2005/8/layout/matrix1"/>
    <dgm:cxn modelId="{71FAF989-EB2A-4674-BA69-FECC66B5BC29}" type="presParOf" srcId="{0655E2CC-A8BE-4FBE-9885-3B13A7BD3F96}" destId="{05FDFD90-3825-4D79-B2E0-EA7A35513CF1}" srcOrd="5" destOrd="0" presId="urn:microsoft.com/office/officeart/2005/8/layout/matrix1"/>
    <dgm:cxn modelId="{362033D8-5822-4178-AE21-F4C9B3C1F183}" type="presParOf" srcId="{0655E2CC-A8BE-4FBE-9885-3B13A7BD3F96}" destId="{DA19D906-E124-4E0D-89A6-951BFFB52F0D}" srcOrd="6" destOrd="0" presId="urn:microsoft.com/office/officeart/2005/8/layout/matrix1"/>
    <dgm:cxn modelId="{82645AF5-5F62-49B7-B86F-719C378030A1}" type="presParOf" srcId="{0655E2CC-A8BE-4FBE-9885-3B13A7BD3F96}" destId="{7F39B08E-A4C7-47FD-919F-8CD8D1A91568}" srcOrd="7" destOrd="0" presId="urn:microsoft.com/office/officeart/2005/8/layout/matrix1"/>
    <dgm:cxn modelId="{80DB9EC5-FC20-4CC6-9FF7-91EDDC9E1F29}" type="presParOf" srcId="{D6D1595F-39AA-498F-8FBD-F596EBDEC837}" destId="{7354F3D3-696B-4C22-B12A-F00C28465E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3B9C0-D22B-4AA6-B5CE-0ECDDFB65B0D}">
      <dsp:nvSpPr>
        <dsp:cNvPr id="0" name=""/>
        <dsp:cNvSpPr/>
      </dsp:nvSpPr>
      <dsp:spPr>
        <a:xfrm rot="4396374">
          <a:off x="591010" y="1036386"/>
          <a:ext cx="4496007" cy="3135404"/>
        </a:xfrm>
        <a:prstGeom prst="swooshArrow">
          <a:avLst>
            <a:gd name="adj1" fmla="val 16310"/>
            <a:gd name="adj2" fmla="val 31370"/>
          </a:avLst>
        </a:prstGeom>
        <a:solidFill>
          <a:srgbClr val="015E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B780AE-0C84-479B-A583-8FC24AB6E6D3}">
      <dsp:nvSpPr>
        <dsp:cNvPr id="0" name=""/>
        <dsp:cNvSpPr/>
      </dsp:nvSpPr>
      <dsp:spPr>
        <a:xfrm>
          <a:off x="2179998" y="1345792"/>
          <a:ext cx="113538" cy="113538"/>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5FAA425B-FA32-48E7-9363-CE5C2AF678B7}">
      <dsp:nvSpPr>
        <dsp:cNvPr id="0" name=""/>
        <dsp:cNvSpPr/>
      </dsp:nvSpPr>
      <dsp:spPr>
        <a:xfrm>
          <a:off x="2821072" y="1837965"/>
          <a:ext cx="113538" cy="113538"/>
        </a:xfrm>
        <a:prstGeom prst="ellipse">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A5666C0B-D4CF-47A3-890A-7BC835174D96}">
      <dsp:nvSpPr>
        <dsp:cNvPr id="0" name=""/>
        <dsp:cNvSpPr/>
      </dsp:nvSpPr>
      <dsp:spPr>
        <a:xfrm>
          <a:off x="3397409" y="2413990"/>
          <a:ext cx="113538" cy="113538"/>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7145D988-ECFD-457B-92E9-4B19BFBBEABF}">
      <dsp:nvSpPr>
        <dsp:cNvPr id="0" name=""/>
        <dsp:cNvSpPr/>
      </dsp:nvSpPr>
      <dsp:spPr>
        <a:xfrm>
          <a:off x="346199" y="0"/>
          <a:ext cx="2119728" cy="83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l-GR" sz="2000" b="1" kern="1200" dirty="0">
              <a:solidFill>
                <a:srgbClr val="015E72"/>
              </a:solidFill>
              <a:latin typeface="Aptos" panose="020B0004020202020204" pitchFamily="34" charset="0"/>
              <a:cs typeface="Aparajita" panose="020B0502040204020203" pitchFamily="18" charset="0"/>
            </a:rPr>
            <a:t>Σχέδιο Δράσης </a:t>
          </a:r>
          <a:r>
            <a:rPr lang="en-US" sz="2000" b="1" kern="1200" dirty="0">
              <a:solidFill>
                <a:schemeClr val="accent1"/>
              </a:solidFill>
              <a:latin typeface="Aptos" panose="020B0004020202020204" pitchFamily="34" charset="0"/>
            </a:rPr>
            <a:t>GR</a:t>
          </a:r>
          <a:r>
            <a:rPr lang="en-US" sz="2000" b="1" kern="1200" dirty="0">
              <a:solidFill>
                <a:schemeClr val="accent6"/>
              </a:solidFill>
              <a:latin typeface="Aptos" panose="020B0004020202020204" pitchFamily="34" charset="0"/>
            </a:rPr>
            <a:t>eco</a:t>
          </a:r>
          <a:r>
            <a:rPr lang="en-US" sz="2000" b="1" kern="1200" dirty="0">
              <a:solidFill>
                <a:schemeClr val="accent1"/>
              </a:solidFill>
              <a:latin typeface="Aptos" panose="020B0004020202020204" pitchFamily="34" charset="0"/>
            </a:rPr>
            <a:t> Islands</a:t>
          </a:r>
          <a:endParaRPr lang="el-GR" sz="2000" b="1" i="0" u="none" kern="1200" dirty="0">
            <a:solidFill>
              <a:srgbClr val="015E72"/>
            </a:solidFill>
            <a:latin typeface="Aptos" panose="020B0004020202020204" pitchFamily="34" charset="0"/>
            <a:cs typeface="Aparajita" panose="020B0502040204020203" pitchFamily="18" charset="0"/>
          </a:endParaRPr>
        </a:p>
      </dsp:txBody>
      <dsp:txXfrm>
        <a:off x="346199" y="0"/>
        <a:ext cx="2119728" cy="833308"/>
      </dsp:txXfrm>
    </dsp:sp>
    <dsp:sp modelId="{CDB7DF25-31B4-4B65-BDC7-734C776251F9}">
      <dsp:nvSpPr>
        <dsp:cNvPr id="0" name=""/>
        <dsp:cNvSpPr/>
      </dsp:nvSpPr>
      <dsp:spPr>
        <a:xfrm>
          <a:off x="2885301" y="985907"/>
          <a:ext cx="3150947" cy="83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l-GR" sz="1600" b="1" i="1" kern="1200" dirty="0">
              <a:solidFill>
                <a:srgbClr val="015E72"/>
              </a:solidFill>
              <a:latin typeface="Aptos" panose="020B0004020202020204" pitchFamily="34" charset="0"/>
              <a:cs typeface="Aparajita" panose="020B0502040204020203" pitchFamily="18" charset="0"/>
            </a:rPr>
            <a:t>Επεξεργασία και αξιολόγηση των δεδομένων</a:t>
          </a:r>
          <a:endParaRPr lang="en-US" sz="1600" b="1" i="1" kern="1200" dirty="0">
            <a:solidFill>
              <a:srgbClr val="015E72"/>
            </a:solidFill>
            <a:latin typeface="Aptos" panose="020B0004020202020204" pitchFamily="34" charset="0"/>
            <a:cs typeface="Aparajita" panose="020B0502040204020203" pitchFamily="18" charset="0"/>
          </a:endParaRPr>
        </a:p>
      </dsp:txBody>
      <dsp:txXfrm>
        <a:off x="2885301" y="985907"/>
        <a:ext cx="3150947" cy="833308"/>
      </dsp:txXfrm>
    </dsp:sp>
    <dsp:sp modelId="{CBAD48A2-0F17-44DC-B200-B4CB6C5BC53C}">
      <dsp:nvSpPr>
        <dsp:cNvPr id="0" name=""/>
        <dsp:cNvSpPr/>
      </dsp:nvSpPr>
      <dsp:spPr>
        <a:xfrm>
          <a:off x="164114" y="1462222"/>
          <a:ext cx="2119728" cy="83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l-GR" sz="1600" b="1" i="1" kern="1200" dirty="0">
              <a:solidFill>
                <a:srgbClr val="015E72"/>
              </a:solidFill>
              <a:latin typeface="Aptos" panose="020B0004020202020204" pitchFamily="34" charset="0"/>
              <a:ea typeface="+mn-ea"/>
              <a:cs typeface="Aparajita" panose="020B0502040204020203" pitchFamily="18" charset="0"/>
            </a:rPr>
            <a:t>1</a:t>
          </a:r>
          <a:r>
            <a:rPr lang="el-GR" sz="1600" b="1" i="1" kern="1200" baseline="30000" dirty="0">
              <a:solidFill>
                <a:srgbClr val="015E72"/>
              </a:solidFill>
              <a:latin typeface="Aptos" panose="020B0004020202020204" pitchFamily="34" charset="0"/>
              <a:ea typeface="+mn-ea"/>
              <a:cs typeface="Aparajita" panose="020B0502040204020203" pitchFamily="18" charset="0"/>
            </a:rPr>
            <a:t>η</a:t>
          </a:r>
          <a:r>
            <a:rPr lang="el-GR" sz="1600" b="1" i="1" kern="1200" dirty="0">
              <a:solidFill>
                <a:srgbClr val="015E72"/>
              </a:solidFill>
              <a:latin typeface="Aptos" panose="020B0004020202020204" pitchFamily="34" charset="0"/>
              <a:ea typeface="+mn-ea"/>
              <a:cs typeface="Aparajita" panose="020B0502040204020203" pitchFamily="18" charset="0"/>
            </a:rPr>
            <a:t> Διαβούλευση (06.03.2026)</a:t>
          </a:r>
          <a:endParaRPr lang="en-US" sz="1600" b="1" i="1" kern="1200" dirty="0">
            <a:solidFill>
              <a:srgbClr val="015E72"/>
            </a:solidFill>
            <a:latin typeface="Aptos" panose="020B0004020202020204" pitchFamily="34" charset="0"/>
            <a:ea typeface="+mn-ea"/>
            <a:cs typeface="Aparajita" panose="020B0502040204020203" pitchFamily="18" charset="0"/>
          </a:endParaRPr>
        </a:p>
      </dsp:txBody>
      <dsp:txXfrm>
        <a:off x="164114" y="1462222"/>
        <a:ext cx="2119728" cy="833308"/>
      </dsp:txXfrm>
    </dsp:sp>
    <dsp:sp modelId="{CCB207BA-E9C1-47F8-9644-F408990D5FB1}">
      <dsp:nvSpPr>
        <dsp:cNvPr id="0" name=""/>
        <dsp:cNvSpPr/>
      </dsp:nvSpPr>
      <dsp:spPr>
        <a:xfrm>
          <a:off x="3814480" y="3047825"/>
          <a:ext cx="113538" cy="113538"/>
        </a:xfrm>
        <a:prstGeom prst="ellipse">
          <a:avLst/>
        </a:prstGeom>
        <a:solidFill>
          <a:schemeClr val="bg1">
            <a:lumMod val="8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908F5D84-1BEE-493F-97E7-140A909D0E72}">
      <dsp:nvSpPr>
        <dsp:cNvPr id="0" name=""/>
        <dsp:cNvSpPr/>
      </dsp:nvSpPr>
      <dsp:spPr>
        <a:xfrm>
          <a:off x="3915275" y="2020381"/>
          <a:ext cx="2119728" cy="83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l-GR" sz="1600" b="1" i="1" kern="1200" dirty="0">
              <a:solidFill>
                <a:srgbClr val="015E72"/>
              </a:solidFill>
              <a:latin typeface="Aptos" panose="020B0004020202020204" pitchFamily="34" charset="0"/>
              <a:cs typeface="Aparajita" panose="020B0502040204020203" pitchFamily="18" charset="0"/>
            </a:rPr>
            <a:t>Αποτελέσματα </a:t>
          </a:r>
          <a:br>
            <a:rPr lang="el-GR" sz="1600" b="1" i="1" kern="1200" dirty="0">
              <a:solidFill>
                <a:srgbClr val="015E72"/>
              </a:solidFill>
              <a:latin typeface="Aptos" panose="020B0004020202020204" pitchFamily="34" charset="0"/>
              <a:cs typeface="Aparajita" panose="020B0502040204020203" pitchFamily="18" charset="0"/>
            </a:rPr>
          </a:br>
          <a:r>
            <a:rPr lang="el-GR" sz="1600" b="1" i="1" kern="1200" dirty="0">
              <a:solidFill>
                <a:srgbClr val="015E72"/>
              </a:solidFill>
              <a:latin typeface="Aptos" panose="020B0004020202020204" pitchFamily="34" charset="0"/>
              <a:cs typeface="Aparajita" panose="020B0502040204020203" pitchFamily="18" charset="0"/>
            </a:rPr>
            <a:t>αξιολόγησης (προς συζήτηση)</a:t>
          </a:r>
          <a:endParaRPr lang="en-US" sz="1600" b="1" i="1" kern="1200" dirty="0">
            <a:solidFill>
              <a:srgbClr val="015E72"/>
            </a:solidFill>
            <a:latin typeface="Aptos" panose="020B0004020202020204" pitchFamily="34" charset="0"/>
            <a:cs typeface="Aparajita" panose="020B0502040204020203" pitchFamily="18" charset="0"/>
          </a:endParaRPr>
        </a:p>
      </dsp:txBody>
      <dsp:txXfrm>
        <a:off x="3915275" y="2020381"/>
        <a:ext cx="2119728" cy="833308"/>
      </dsp:txXfrm>
    </dsp:sp>
    <dsp:sp modelId="{14C1139E-3F3A-4AD9-922B-DADF48B2CAC1}">
      <dsp:nvSpPr>
        <dsp:cNvPr id="0" name=""/>
        <dsp:cNvSpPr/>
      </dsp:nvSpPr>
      <dsp:spPr>
        <a:xfrm>
          <a:off x="245337" y="2928057"/>
          <a:ext cx="3150947" cy="83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l-GR" sz="1600" b="1" i="1" kern="1200" dirty="0">
              <a:solidFill>
                <a:srgbClr val="015E72"/>
              </a:solidFill>
              <a:latin typeface="Aptos" panose="020B0004020202020204" pitchFamily="34" charset="0"/>
              <a:cs typeface="Aparajita" panose="020B0502040204020203" pitchFamily="18" charset="0"/>
            </a:rPr>
            <a:t>Συμμετοχή και λήψη απόφασης</a:t>
          </a:r>
          <a:endParaRPr lang="en-US" sz="1600" b="1" i="1" kern="1200" dirty="0">
            <a:solidFill>
              <a:srgbClr val="015E72"/>
            </a:solidFill>
            <a:latin typeface="Aptos" panose="020B0004020202020204" pitchFamily="34" charset="0"/>
            <a:cs typeface="Aparajita" panose="020B0502040204020203" pitchFamily="18" charset="0"/>
          </a:endParaRPr>
        </a:p>
      </dsp:txBody>
      <dsp:txXfrm>
        <a:off x="245337" y="2928057"/>
        <a:ext cx="3150947" cy="833308"/>
      </dsp:txXfrm>
    </dsp:sp>
    <dsp:sp modelId="{5022C0BC-C4A0-4AB4-B404-64FA73EF830D}">
      <dsp:nvSpPr>
        <dsp:cNvPr id="0" name=""/>
        <dsp:cNvSpPr/>
      </dsp:nvSpPr>
      <dsp:spPr>
        <a:xfrm>
          <a:off x="3210696" y="4374868"/>
          <a:ext cx="2864497" cy="83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n-US" sz="1800" b="1" i="0" u="none" kern="1200" dirty="0">
              <a:solidFill>
                <a:srgbClr val="015E72"/>
              </a:solidFill>
              <a:latin typeface="Aptos" panose="020B0004020202020204" pitchFamily="34" charset="0"/>
              <a:cs typeface="Aparajita" panose="020B0502040204020203" pitchFamily="18" charset="0"/>
            </a:rPr>
            <a:t>2</a:t>
          </a:r>
          <a:r>
            <a:rPr lang="el-GR" sz="1800" b="1" i="0" u="none" kern="1200" baseline="30000" dirty="0">
              <a:solidFill>
                <a:srgbClr val="015E72"/>
              </a:solidFill>
              <a:latin typeface="Aptos" panose="020B0004020202020204" pitchFamily="34" charset="0"/>
              <a:cs typeface="Aparajita" panose="020B0502040204020203" pitchFamily="18" charset="0"/>
            </a:rPr>
            <a:t>η</a:t>
          </a:r>
          <a:r>
            <a:rPr lang="el-GR" sz="1800" b="1" i="0" u="none" kern="1200" dirty="0">
              <a:solidFill>
                <a:srgbClr val="015E72"/>
              </a:solidFill>
              <a:latin typeface="Aptos" panose="020B0004020202020204" pitchFamily="34" charset="0"/>
              <a:cs typeface="Aparajita" panose="020B0502040204020203" pitchFamily="18" charset="0"/>
            </a:rPr>
            <a:t> Διαβούλευση Κέας</a:t>
          </a:r>
          <a:endParaRPr lang="en-US" sz="1800" b="1" kern="1200" dirty="0">
            <a:solidFill>
              <a:srgbClr val="015E72"/>
            </a:solidFill>
            <a:latin typeface="Aptos" panose="020B0004020202020204" pitchFamily="34" charset="0"/>
            <a:cs typeface="Aparajita" panose="020B0502040204020203" pitchFamily="18" charset="0"/>
          </a:endParaRPr>
        </a:p>
      </dsp:txBody>
      <dsp:txXfrm>
        <a:off x="3210696" y="4374868"/>
        <a:ext cx="2864497" cy="8333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1777-5314-4464-A1F9-F6E0E703DBAF}">
      <dsp:nvSpPr>
        <dsp:cNvPr id="0" name=""/>
        <dsp:cNvSpPr/>
      </dsp:nvSpPr>
      <dsp:spPr>
        <a:xfrm rot="16200000">
          <a:off x="1372302" y="-1372302"/>
          <a:ext cx="2632729" cy="537733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540000" rIns="78232" bIns="72000" numCol="1" spcCol="1270" anchor="ctr" anchorCtr="0">
          <a:noAutofit/>
        </a:bodyPr>
        <a:lstStyle/>
        <a:p>
          <a:pPr marL="0" lvl="0" indent="0" algn="l" defTabSz="488950">
            <a:lnSpc>
              <a:spcPct val="90000"/>
            </a:lnSpc>
            <a:spcBef>
              <a:spcPct val="0"/>
            </a:spcBef>
            <a:spcAft>
              <a:spcPct val="35000"/>
            </a:spcAft>
            <a:buNone/>
          </a:pPr>
          <a:endParaRPr lang="el-GR" sz="1100" b="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Υφιστάμενη παραγωγική βάση με αναγνωρίσιμα τοπικά προϊόντα (τυριά, μέλι, κρασί, αγροτικά προϊόντα) και σύνδεση με τη γαστρονομία  (35% των ενεργών επιχειρήσεων στον πρωτογενή τομέα). </a:t>
          </a:r>
          <a:endParaRPr lang="en-US" sz="1100" b="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Ισχυρή παρουσία επιχειρήσεων στον τουρισμό και τον τριτογενή τομέα (50% των επιχειρήσεων)</a:t>
          </a:r>
          <a:endParaRPr lang="en-US" sz="1100" b="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Υφιστάμενες επιχειρήσεις εστίασης και καταλύματα που αξιοποιούν τοπικά προϊόντα και αρχές ποιότητας </a:t>
          </a: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Διοργάνωση δράσεων και εκδηλώσεων προβολής και προώθησης τοπικών προϊόντων (Φεστιβάλ Αγροτικών Προϊόντων Κέας, «</a:t>
          </a:r>
          <a:r>
            <a:rPr lang="el-GR" sz="1100" b="0" kern="1200" dirty="0" err="1">
              <a:solidFill>
                <a:sysClr val="windowText" lastClr="000000"/>
              </a:solidFill>
              <a:latin typeface="Aptos" panose="020B0004020202020204" pitchFamily="34" charset="0"/>
              <a:cs typeface="Calibri" panose="020F0502020204030204" pitchFamily="34" charset="0"/>
            </a:rPr>
            <a:t>Κείων</a:t>
          </a:r>
          <a:r>
            <a:rPr lang="el-GR" sz="1100" b="0" kern="1200" dirty="0">
              <a:solidFill>
                <a:sysClr val="windowText" lastClr="000000"/>
              </a:solidFill>
              <a:latin typeface="Aptos" panose="020B0004020202020204" pitchFamily="34" charset="0"/>
              <a:cs typeface="Calibri" panose="020F0502020204030204" pitchFamily="34" charset="0"/>
            </a:rPr>
            <a:t> Γεύσεις»)</a:t>
          </a: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Υφιστάμενη διασύνδεση παραγωγής – τουρισμού</a:t>
          </a: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Αυξανόμενο ενδιαφέρον για πιστοποιήσεις και βιώσιμες πρακτικές</a:t>
          </a:r>
          <a:endParaRPr lang="en-US" sz="1100" b="0" kern="1200" dirty="0">
            <a:solidFill>
              <a:sysClr val="windowText" lastClr="000000"/>
            </a:solidFill>
            <a:latin typeface="Aptos" panose="020B0004020202020204" pitchFamily="34" charset="0"/>
            <a:cs typeface="Calibri" panose="020F0502020204030204" pitchFamily="34" charset="0"/>
          </a:endParaRPr>
        </a:p>
      </dsp:txBody>
      <dsp:txXfrm rot="5400000">
        <a:off x="0" y="0"/>
        <a:ext cx="5377334" cy="1974547"/>
      </dsp:txXfrm>
    </dsp:sp>
    <dsp:sp modelId="{9831825B-1CB5-486D-AFB3-91A894898844}">
      <dsp:nvSpPr>
        <dsp:cNvPr id="0" name=""/>
        <dsp:cNvSpPr/>
      </dsp:nvSpPr>
      <dsp:spPr>
        <a:xfrm>
          <a:off x="5377334" y="0"/>
          <a:ext cx="5377334" cy="2632729"/>
        </a:xfrm>
        <a:prstGeom prst="round1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324000" rIns="78232" bIns="78232"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Αυξημένο λειτουργικό και ενεργειακό κόστος για τις μικρές επιχειρήσεις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Υψηλή εξάρτηση της τοπικής οικονομίας από τον τουρισμό και την παραθεριστική κατοικία</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Μικρό μέγεθος και οικογενειακός χαρακτήρας πολλών επιχειρήσεων, που περιορίζει τη δυνατότητα υιοθέτησης σύνθετων ή δαπανηρών πιστοποιήσεων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Περιορισμένη οργανωμένη υποστήριξη επιχειρήσεων σε θέματα καινοτομίας, δικτύωσης και προσέλκυσης χρηματοδοτήσεων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Έλλειψη εξειδικευμένου ανθρώπινου δυναμικού και δομών στήριξης για την προώθηση της πράσινης και γαλάζιας επιχειρηματικότητας.</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a:off x="5377334" y="0"/>
        <a:ext cx="5377334" cy="1974547"/>
      </dsp:txXfrm>
    </dsp:sp>
    <dsp:sp modelId="{C2825AD5-33C0-419B-A4A3-3FD5BF772C95}">
      <dsp:nvSpPr>
        <dsp:cNvPr id="0" name=""/>
        <dsp:cNvSpPr/>
      </dsp:nvSpPr>
      <dsp:spPr>
        <a:xfrm rot="10800000">
          <a:off x="0" y="2632729"/>
          <a:ext cx="5377334" cy="2632729"/>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612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Χρηματοδοτήσεις και επιδοτήσεις για υφιστάμενες και νέες επιχειρήσεις και καινοτομία (π.χ. ευρωπαϊκά προγράμματα)</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Ανάπτυξη συνεργασιών και συμμετοχή σε ερευνητικά/καινοτόμα σχήματα (π.χ. HORIZON EUROPE, NESOI, </a:t>
          </a:r>
          <a:r>
            <a:rPr lang="el-GR" sz="1100" kern="1200" dirty="0" err="1">
              <a:solidFill>
                <a:sysClr val="windowText" lastClr="000000"/>
              </a:solidFill>
              <a:latin typeface="Aptos" panose="020B0004020202020204" pitchFamily="34" charset="0"/>
              <a:cs typeface="Calibri" panose="020F0502020204030204" pitchFamily="34" charset="0"/>
            </a:rPr>
            <a:t>Clean</a:t>
          </a:r>
          <a:r>
            <a:rPr lang="el-GR" sz="1100" kern="1200" dirty="0">
              <a:solidFill>
                <a:sysClr val="windowText" lastClr="000000"/>
              </a:solidFill>
              <a:latin typeface="Aptos" panose="020B0004020202020204" pitchFamily="34" charset="0"/>
              <a:cs typeface="Calibri" panose="020F0502020204030204" pitchFamily="34" charset="0"/>
            </a:rPr>
            <a:t> energy for EU Islands)</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Προώθηση πιστοποιήσεων και ποιοτικής αναβάθμισης προϊόντων και υπηρεσιών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Ενίσχυση αγροδιατροφής και μικρής μεταποίησης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Σύνδεση αγροδιατροφής, μικρής μεταποίησης και τουρισμού μέσω τοπικών διοργανώσεων και δικτύων.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Προοπτικές ανάπτυξης πράσινης και γαλάζιας επιχειρηματικότητας μέσω βιώσιμων μορφών τουρισμού (π.χ. καταδυτικός τουρισμός/καταδυτικά πάρκα)</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10800000">
        <a:off x="0" y="3290911"/>
        <a:ext cx="5377334" cy="1974547"/>
      </dsp:txXfrm>
    </dsp:sp>
    <dsp:sp modelId="{DA19D906-E124-4E0D-89A6-951BFFB52F0D}">
      <dsp:nvSpPr>
        <dsp:cNvPr id="0" name=""/>
        <dsp:cNvSpPr/>
      </dsp:nvSpPr>
      <dsp:spPr>
        <a:xfrm rot="5400000">
          <a:off x="6749636" y="1260427"/>
          <a:ext cx="2632729" cy="5377334"/>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756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Κίνδυνος διατήρησης της μονοκαλλιέργειας του τουρισμού</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Δυσκολία εφαρμογής απαιτητικών προτύπων πιστοποίησης από πολύ μικρές ή οικογενειακές επιχειρήσεις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Περιορισμένη πρόσβαση σε εξειδικευμένες υπηρεσίες υποστήριξης, τεχνική βοήθεια και χρηματοδοτικά εργαλεία</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Κίνδυνος αποσπασματικών δράσεων χωρίς συνέχεια και θεσμική υποστήριξη</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Χαμηλή διαφοροποίηση οικονομικής δραστηριότητας</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5400000">
        <a:off x="5377334" y="3290911"/>
        <a:ext cx="5377334" cy="1974547"/>
      </dsp:txXfrm>
    </dsp:sp>
    <dsp:sp modelId="{7354F3D3-696B-4C22-B12A-F00C28465E2B}">
      <dsp:nvSpPr>
        <dsp:cNvPr id="0" name=""/>
        <dsp:cNvSpPr/>
      </dsp:nvSpPr>
      <dsp:spPr>
        <a:xfrm>
          <a:off x="3609492" y="2376696"/>
          <a:ext cx="3535683" cy="512065"/>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(4α) Ενίσχυση της επιχειρηματικότητας και η προώθηση της καινοτομίας</a:t>
          </a:r>
          <a:endParaRPr lang="en-US" sz="1250" b="1" kern="1200" dirty="0">
            <a:solidFill>
              <a:sysClr val="windowText" lastClr="000000"/>
            </a:solidFill>
            <a:latin typeface="Aptos" panose="020B0004020202020204" pitchFamily="34" charset="0"/>
          </a:endParaRPr>
        </a:p>
      </dsp:txBody>
      <dsp:txXfrm>
        <a:off x="3634489" y="2401693"/>
        <a:ext cx="3485689" cy="4620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1777-5314-4464-A1F9-F6E0E703DBAF}">
      <dsp:nvSpPr>
        <dsp:cNvPr id="0" name=""/>
        <dsp:cNvSpPr/>
      </dsp:nvSpPr>
      <dsp:spPr>
        <a:xfrm rot="16200000">
          <a:off x="1643345" y="-1643345"/>
          <a:ext cx="2632729" cy="5919420"/>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540000" rIns="78232" bIns="180000" numCol="1" spcCol="1270" anchor="ctr" anchorCtr="0">
          <a:noAutofit/>
        </a:bodyPr>
        <a:lstStyle/>
        <a:p>
          <a:pPr marL="0" lvl="0" indent="0" algn="l" defTabSz="488950">
            <a:lnSpc>
              <a:spcPct val="90000"/>
            </a:lnSpc>
            <a:spcBef>
              <a:spcPct val="0"/>
            </a:spcBef>
            <a:spcAft>
              <a:spcPct val="35000"/>
            </a:spcAft>
            <a:buNone/>
          </a:pPr>
          <a:endParaRPr lang="el-GR" sz="1100" b="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Ικανοποιητική βασική κάλυψη κινητής τηλεφωνίας και δεδομένων στο μεγαλύτερο μέρος του νησιού.</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Υφιστάμενη λειτουργία σταθμού τηλεϊατρικής στο Πολυδύναμο Περιφερειακό Ιατρείο Κέας.</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Ψηφιακή ωριμότητα σε υπηρεσίες που σχετίζονται με τον τουρισμό, τις κρατήσεις, τις συναλλαγές και την καθημερινή λειτουργία επιχειρήσεων.</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Υλοποίηση δράσεων εξ αποστάσεως εκπαίδευσης (π.χ. πρόγραμμα εκμάθησης αγγλικών μέσω κοινωνικών προγραμμάτων) </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Οργανωμένη ψηφιακή παρουσία του Δήμου και χρήση εργαλείων επικοινωνίας και αναφοράς προβλημάτων (π.χ. </a:t>
          </a:r>
          <a:r>
            <a:rPr lang="el-GR" sz="1100" b="0" kern="1200" dirty="0" err="1">
              <a:solidFill>
                <a:sysClr val="windowText" lastClr="000000"/>
              </a:solidFill>
              <a:latin typeface="Aptos" panose="020B0004020202020204" pitchFamily="34" charset="0"/>
              <a:cs typeface="Calibri" panose="020F0502020204030204" pitchFamily="34" charset="0"/>
            </a:rPr>
            <a:t>Fix</a:t>
          </a:r>
          <a:r>
            <a:rPr lang="el-GR" sz="1100" b="0" kern="1200" dirty="0">
              <a:solidFill>
                <a:sysClr val="windowText" lastClr="000000"/>
              </a:solidFill>
              <a:latin typeface="Aptos" panose="020B0004020202020204" pitchFamily="34" charset="0"/>
              <a:cs typeface="Calibri" panose="020F0502020204030204" pitchFamily="34" charset="0"/>
            </a:rPr>
            <a:t> </a:t>
          </a:r>
          <a:r>
            <a:rPr lang="el-GR" sz="1100" b="0" kern="1200" dirty="0" err="1">
              <a:solidFill>
                <a:sysClr val="windowText" lastClr="000000"/>
              </a:solidFill>
              <a:latin typeface="Aptos" panose="020B0004020202020204" pitchFamily="34" charset="0"/>
              <a:cs typeface="Calibri" panose="020F0502020204030204" pitchFamily="34" charset="0"/>
            </a:rPr>
            <a:t>My</a:t>
          </a:r>
          <a:r>
            <a:rPr lang="el-GR" sz="1100" b="0" kern="1200" dirty="0">
              <a:solidFill>
                <a:sysClr val="windowText" lastClr="000000"/>
              </a:solidFill>
              <a:latin typeface="Aptos" panose="020B0004020202020204" pitchFamily="34" charset="0"/>
              <a:cs typeface="Calibri" panose="020F0502020204030204" pitchFamily="34" charset="0"/>
            </a:rPr>
            <a:t> </a:t>
          </a:r>
          <a:r>
            <a:rPr lang="el-GR" sz="1100" b="0" kern="1200" dirty="0" err="1">
              <a:solidFill>
                <a:sysClr val="windowText" lastClr="000000"/>
              </a:solidFill>
              <a:latin typeface="Aptos" panose="020B0004020202020204" pitchFamily="34" charset="0"/>
              <a:cs typeface="Calibri" panose="020F0502020204030204" pitchFamily="34" charset="0"/>
            </a:rPr>
            <a:t>City</a:t>
          </a:r>
          <a:r>
            <a:rPr lang="el-GR" sz="1100" b="0" kern="1200" dirty="0">
              <a:solidFill>
                <a:sysClr val="windowText" lastClr="000000"/>
              </a:solidFill>
              <a:latin typeface="Aptos" panose="020B0004020202020204" pitchFamily="34" charset="0"/>
              <a:cs typeface="Calibri" panose="020F0502020204030204" pitchFamily="34" charset="0"/>
            </a:rPr>
            <a:t>).</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Ώριμη πρόταση αξιοποίησης του κτιρίου «</a:t>
          </a:r>
          <a:r>
            <a:rPr lang="el-GR" sz="1100" b="0" kern="1200" dirty="0" err="1">
              <a:solidFill>
                <a:sysClr val="windowText" lastClr="000000"/>
              </a:solidFill>
              <a:latin typeface="Aptos" panose="020B0004020202020204" pitchFamily="34" charset="0"/>
              <a:cs typeface="Calibri" panose="020F0502020204030204" pitchFamily="34" charset="0"/>
            </a:rPr>
            <a:t>Ρεδιάδειο</a:t>
          </a:r>
          <a:r>
            <a:rPr lang="el-GR" sz="1100" b="0" kern="1200" dirty="0">
              <a:solidFill>
                <a:sysClr val="windowText" lastClr="000000"/>
              </a:solidFill>
              <a:latin typeface="Aptos" panose="020B0004020202020204" pitchFamily="34" charset="0"/>
              <a:cs typeface="Calibri" panose="020F0502020204030204" pitchFamily="34" charset="0"/>
            </a:rPr>
            <a:t>» ως πολυλειτουργικού χώρου για ψηφιακές και εκπαιδευτικές χρήσεις.</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Εφαρμογές τηλεμετρίας σε υποδομές (π.χ. ύδρευση) και δημοσιοποίηση δεδομένων (ποιότητας νερού).</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Σχετικά υψηλή εξοικείωση κατοίκων, επιχειρήσεων και επισκεπτών με ψηφιακές υπηρεσίες </a:t>
          </a:r>
          <a:endParaRPr lang="en-US" sz="1100" b="0" kern="1200" dirty="0">
            <a:solidFill>
              <a:sysClr val="windowText" lastClr="000000"/>
            </a:solidFill>
            <a:latin typeface="Aptos" panose="020B0004020202020204" pitchFamily="34" charset="0"/>
            <a:cs typeface="Calibri" panose="020F0502020204030204" pitchFamily="34" charset="0"/>
          </a:endParaRPr>
        </a:p>
      </dsp:txBody>
      <dsp:txXfrm rot="5400000">
        <a:off x="0" y="0"/>
        <a:ext cx="5919420" cy="1974547"/>
      </dsp:txXfrm>
    </dsp:sp>
    <dsp:sp modelId="{9831825B-1CB5-486D-AFB3-91A894898844}">
      <dsp:nvSpPr>
        <dsp:cNvPr id="0" name=""/>
        <dsp:cNvSpPr/>
      </dsp:nvSpPr>
      <dsp:spPr>
        <a:xfrm>
          <a:off x="5919420" y="0"/>
          <a:ext cx="5919420" cy="2632729"/>
        </a:xfrm>
        <a:prstGeom prst="round1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324000" rIns="78232" bIns="78232"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Υποβάθμιση ποιότητας και αξιοπιστίας δικτύου σε περιόδους αιχμής
● Απουσία οργανωμένων και σταθερών τοπικών δομών για ψηφιακή εκπαιδευτική υποστήριξη (STEM, εξ αποστάσεως ενισχυτική διδασκαλία, ξένες γλώσσες).
● Έλλειψη συνεργατικών χώρων εργασίας (</a:t>
          </a:r>
          <a:r>
            <a:rPr lang="el-GR" sz="1100" kern="1200" dirty="0" err="1">
              <a:solidFill>
                <a:sysClr val="windowText" lastClr="000000"/>
              </a:solidFill>
              <a:latin typeface="Aptos" panose="020B0004020202020204" pitchFamily="34" charset="0"/>
              <a:cs typeface="Calibri" panose="020F0502020204030204" pitchFamily="34" charset="0"/>
            </a:rPr>
            <a:t>co-working</a:t>
          </a:r>
          <a:r>
            <a:rPr lang="el-GR" sz="1100" kern="1200" dirty="0">
              <a:solidFill>
                <a:sysClr val="windowText" lastClr="000000"/>
              </a:solidFill>
              <a:latin typeface="Aptos" panose="020B0004020202020204" pitchFamily="34" charset="0"/>
              <a:cs typeface="Calibri" panose="020F0502020204030204" pitchFamily="34" charset="0"/>
            </a:rPr>
            <a:t>).
● Εξάρτηση κρίσιμων εφαρμογών από εξωτερικές υποδομές και φορείς
● Ανάγκη περαιτέρω υποστήριξης εκπαιδευτικών και ενίσχυσης ψηφιακών δεξιοτήτων τοπικού πληθυσμού.</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a:off x="5919420" y="0"/>
        <a:ext cx="5919420" cy="1974547"/>
      </dsp:txXfrm>
    </dsp:sp>
    <dsp:sp modelId="{C2825AD5-33C0-419B-A4A3-3FD5BF772C95}">
      <dsp:nvSpPr>
        <dsp:cNvPr id="0" name=""/>
        <dsp:cNvSpPr/>
      </dsp:nvSpPr>
      <dsp:spPr>
        <a:xfrm rot="10800000">
          <a:off x="0" y="2632729"/>
          <a:ext cx="5919420" cy="2632729"/>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612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Ενίσχυση εφαρμογών τηλεϊατρικής και ψηφιακών υπηρεσιών υγείας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Ενίσχυση ψηφιακής εκπαίδευσης (STEM, εξ αποστάσεως μάθηση, υποστήριξη εκπαιδευτικών)</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Υλοποίηση λύσεων “Smart </a:t>
          </a:r>
          <a:r>
            <a:rPr lang="el-GR" sz="1100" kern="1200" dirty="0" err="1">
              <a:solidFill>
                <a:sysClr val="windowText" lastClr="000000"/>
              </a:solidFill>
              <a:latin typeface="Aptos" panose="020B0004020202020204" pitchFamily="34" charset="0"/>
              <a:cs typeface="Calibri" panose="020F0502020204030204" pitchFamily="34" charset="0"/>
            </a:rPr>
            <a:t>Island</a:t>
          </a:r>
          <a:r>
            <a:rPr lang="el-GR" sz="1100" kern="1200" dirty="0">
              <a:solidFill>
                <a:sysClr val="windowText" lastClr="000000"/>
              </a:solidFill>
              <a:latin typeface="Aptos" panose="020B0004020202020204" pitchFamily="34" charset="0"/>
              <a:cs typeface="Calibri" panose="020F0502020204030204" pitchFamily="34" charset="0"/>
            </a:rPr>
            <a:t>” για διαχείριση υποδομών και υπηρεσιών</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Αναβάθμιση ψηφιακών υποδομών για στήριξη τηλεργασίας, επιχειρηματικότητας και τουρισμού</a:t>
          </a: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Δυνατότητα αξιοποίησης εθνικών και ευρωπαϊκών προγραμμάτων για ψηφιακές υπηρεσίες, εκπαίδευση και “έξυπνα” συστήματα.</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Διασύνδεση ψηφιακών εφαρμογών με άλλους τομείς (νερό, κινητικότητα, επιχειρηματικότητα).</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10800000">
        <a:off x="0" y="3290911"/>
        <a:ext cx="5919420" cy="1974547"/>
      </dsp:txXfrm>
    </dsp:sp>
    <dsp:sp modelId="{DA19D906-E124-4E0D-89A6-951BFFB52F0D}">
      <dsp:nvSpPr>
        <dsp:cNvPr id="0" name=""/>
        <dsp:cNvSpPr/>
      </dsp:nvSpPr>
      <dsp:spPr>
        <a:xfrm rot="5400000">
          <a:off x="7562765" y="989384"/>
          <a:ext cx="2632729" cy="591942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756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●Επιβάρυνση δικτύων λόγω τουριστικής αιχμής, τηλεργασίας και εποχικής αύξησης πληθυσμού</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Κίνδυνος άνισης πρόσβασης σε ψηφιακές υπηρεσίες μεταξύ περιοχών και ομάδων χρηστών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Εξάρτηση κρίσιμων υπηρεσιών (υγεία, εκπαίδευση, διοίκηση, ύδρευση) από την αξιοπιστία συνδεσιμότητας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Καθυστέρηση υλοποίησης ψηφιακών εφαρμογών λόγω περιορισμένων διοικητικών και τεχνικών πόρων.</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Αυξανόμενες απαιτήσεις σε </a:t>
          </a:r>
          <a:r>
            <a:rPr lang="el-GR" sz="1100" kern="1200" dirty="0" err="1">
              <a:solidFill>
                <a:sysClr val="windowText" lastClr="000000"/>
              </a:solidFill>
              <a:latin typeface="Aptos" panose="020B0004020202020204" pitchFamily="34" charset="0"/>
              <a:cs typeface="Calibri" panose="020F0502020204030204" pitchFamily="34" charset="0"/>
            </a:rPr>
            <a:t>κυβερνοασφάλεια</a:t>
          </a:r>
          <a:r>
            <a:rPr lang="el-GR" sz="1100" kern="1200" dirty="0">
              <a:solidFill>
                <a:sysClr val="windowText" lastClr="000000"/>
              </a:solidFill>
              <a:latin typeface="Aptos" panose="020B0004020202020204" pitchFamily="34" charset="0"/>
              <a:cs typeface="Calibri" panose="020F0502020204030204" pitchFamily="34" charset="0"/>
            </a:rPr>
            <a:t>, </a:t>
          </a:r>
          <a:r>
            <a:rPr lang="el-GR" sz="1100" kern="1200" dirty="0" err="1">
              <a:solidFill>
                <a:sysClr val="windowText" lastClr="000000"/>
              </a:solidFill>
              <a:latin typeface="Aptos" panose="020B0004020202020204" pitchFamily="34" charset="0"/>
              <a:cs typeface="Calibri" panose="020F0502020204030204" pitchFamily="34" charset="0"/>
            </a:rPr>
            <a:t>διαλειτουργικότητα</a:t>
          </a:r>
          <a:r>
            <a:rPr lang="el-GR" sz="1100" kern="1200" dirty="0">
              <a:solidFill>
                <a:sysClr val="windowText" lastClr="000000"/>
              </a:solidFill>
              <a:latin typeface="Aptos" panose="020B0004020202020204" pitchFamily="34" charset="0"/>
              <a:cs typeface="Calibri" panose="020F0502020204030204" pitchFamily="34" charset="0"/>
            </a:rPr>
            <a:t> και προστασία δεδομένων.</a:t>
          </a: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Κίνδυνος αποσπασματικής ανάπτυξης ψηφιακών εργαλείων χωρίς ενιαίο σχεδιασμό και διασύνδεση.</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5400000">
        <a:off x="5919420" y="3290911"/>
        <a:ext cx="5919420" cy="1974547"/>
      </dsp:txXfrm>
    </dsp:sp>
    <dsp:sp modelId="{7354F3D3-696B-4C22-B12A-F00C28465E2B}">
      <dsp:nvSpPr>
        <dsp:cNvPr id="0" name=""/>
        <dsp:cNvSpPr/>
      </dsp:nvSpPr>
      <dsp:spPr>
        <a:xfrm>
          <a:off x="4252771" y="2416727"/>
          <a:ext cx="3333296" cy="432004"/>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(5α) Ανάπτυξη ψηφιακών λειτουργιών και υποδομών</a:t>
          </a:r>
          <a:endParaRPr lang="en-US" sz="1250" b="1" kern="1200" dirty="0">
            <a:solidFill>
              <a:sysClr val="windowText" lastClr="000000"/>
            </a:solidFill>
            <a:latin typeface="Aptos" panose="020B0004020202020204" pitchFamily="34" charset="0"/>
          </a:endParaRPr>
        </a:p>
      </dsp:txBody>
      <dsp:txXfrm>
        <a:off x="4273860" y="2437816"/>
        <a:ext cx="3291118" cy="389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1777-5314-4464-A1F9-F6E0E703DBAF}">
      <dsp:nvSpPr>
        <dsp:cNvPr id="0" name=""/>
        <dsp:cNvSpPr/>
      </dsp:nvSpPr>
      <dsp:spPr>
        <a:xfrm rot="16200000">
          <a:off x="1372302" y="-1372302"/>
          <a:ext cx="2632729" cy="537733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540000" rIns="78232" bIns="72000" numCol="1" spcCol="1270" anchor="ctr" anchorCtr="0">
          <a:noAutofit/>
        </a:bodyPr>
        <a:lstStyle/>
        <a:p>
          <a:pPr marL="0" lvl="0" indent="0" algn="l" defTabSz="488950">
            <a:lnSpc>
              <a:spcPct val="90000"/>
            </a:lnSpc>
            <a:spcBef>
              <a:spcPct val="0"/>
            </a:spcBef>
            <a:spcAft>
              <a:spcPct val="35000"/>
            </a:spcAft>
            <a:buNone/>
          </a:pPr>
          <a:endParaRPr lang="el-GR" sz="1100" b="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Υπάρχει ήδη δημοτική πρόβλεψη για ενίσχυση της προσέλκυσης και παραμονής κρίσιμου προσωπικού μέσω αξιοποίησης ακινήτου («Η Τζια μας») για στέγαση δημοσίων λειτουργών.</a:t>
          </a:r>
          <a:endParaRPr lang="en-US" sz="1100" b="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Εμπειρία Δήμου σε συνεργασίες με τοπικούς φορείς, σχολεία και συλλογικές πρωτοβουλίες.</a:t>
          </a:r>
          <a:endParaRPr lang="en-US" sz="1100" b="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●Υλοποίηση δράσεων ενημέρωσης και ευαισθητοποίησης (περιβάλλον, τοπική παραγωγή, συμμετοχή πολιτών.</a:t>
          </a:r>
          <a:endParaRPr lang="en-US" sz="1100" b="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Θετική βάση για ανάπτυξη προγραμμάτων κατάρτισης σε θεματικές πράσινης μετάβασης, βιώσιμου τουρισμού και επιχειρηματικότητας.</a:t>
          </a:r>
          <a:endParaRPr lang="en-US" sz="1100" b="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Υψηλή προθυμία συμμετοχής της τοπικής κοινωνίας σε δράσεις κατάρτισης και ενίσχυσης δεξιοτήτων.</a:t>
          </a:r>
          <a:endParaRPr lang="en-US" sz="1100" b="0" kern="1200" dirty="0">
            <a:solidFill>
              <a:sysClr val="windowText" lastClr="000000"/>
            </a:solidFill>
            <a:latin typeface="Aptos" panose="020B0004020202020204" pitchFamily="34" charset="0"/>
            <a:cs typeface="Calibri" panose="020F0502020204030204" pitchFamily="34" charset="0"/>
          </a:endParaRPr>
        </a:p>
      </dsp:txBody>
      <dsp:txXfrm rot="5400000">
        <a:off x="0" y="0"/>
        <a:ext cx="5377334" cy="1974547"/>
      </dsp:txXfrm>
    </dsp:sp>
    <dsp:sp modelId="{9831825B-1CB5-486D-AFB3-91A894898844}">
      <dsp:nvSpPr>
        <dsp:cNvPr id="0" name=""/>
        <dsp:cNvSpPr/>
      </dsp:nvSpPr>
      <dsp:spPr>
        <a:xfrm>
          <a:off x="5377334" y="0"/>
          <a:ext cx="5377334" cy="2632729"/>
        </a:xfrm>
        <a:prstGeom prst="round1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324000" rIns="78232" bIns="78232"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a:t>
          </a:r>
          <a:r>
            <a:rPr lang="el-GR" sz="1100" kern="1200" dirty="0" err="1">
              <a:solidFill>
                <a:sysClr val="windowText" lastClr="000000"/>
              </a:solidFill>
              <a:latin typeface="Aptos" panose="020B0004020202020204" pitchFamily="34" charset="0"/>
              <a:cs typeface="Calibri" panose="020F0502020204030204" pitchFamily="34" charset="0"/>
            </a:rPr>
            <a:t>Υποστελέχωση</a:t>
          </a:r>
          <a:r>
            <a:rPr lang="el-GR" sz="1100" kern="1200" dirty="0">
              <a:solidFill>
                <a:sysClr val="windowText" lastClr="000000"/>
              </a:solidFill>
              <a:latin typeface="Aptos" panose="020B0004020202020204" pitchFamily="34" charset="0"/>
              <a:cs typeface="Calibri" panose="020F0502020204030204" pitchFamily="34" charset="0"/>
            </a:rPr>
            <a:t> βασικών υπηρεσιών και περιορισμένη διοικητική ικανότητα του Δήμου</a:t>
          </a: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Δυσκολία προσέλκυσης και διατήρησης εξειδικευμένου προσωπικού.</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Περιορισμένη επάρκεια βασικών υπηρεσιών υγείας, εκπαίδευσης και πρόνοιας.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Απουσία οργανωμένου και σταθερού πλαισίου επαγγελματικής κατάρτισης και </a:t>
          </a:r>
          <a:r>
            <a:rPr lang="el-GR" sz="1100" kern="1200" dirty="0" err="1">
              <a:solidFill>
                <a:sysClr val="windowText" lastClr="000000"/>
              </a:solidFill>
              <a:latin typeface="Aptos" panose="020B0004020202020204" pitchFamily="34" charset="0"/>
              <a:cs typeface="Calibri" panose="020F0502020204030204" pitchFamily="34" charset="0"/>
            </a:rPr>
            <a:t>επανειδίκευσης</a:t>
          </a:r>
          <a:endParaRPr lang="el-GR"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Εξάρτηση από εξωτερικούς </a:t>
          </a:r>
          <a:r>
            <a:rPr lang="el-GR" sz="1100" kern="1200" dirty="0" err="1">
              <a:solidFill>
                <a:sysClr val="windowText" lastClr="000000"/>
              </a:solidFill>
              <a:latin typeface="Aptos" panose="020B0004020202020204" pitchFamily="34" charset="0"/>
              <a:cs typeface="Calibri" panose="020F0502020204030204" pitchFamily="34" charset="0"/>
            </a:rPr>
            <a:t>παρόχους</a:t>
          </a:r>
          <a:r>
            <a:rPr lang="el-GR" sz="1100" kern="1200" dirty="0">
              <a:solidFill>
                <a:sysClr val="windowText" lastClr="000000"/>
              </a:solidFill>
              <a:latin typeface="Aptos" panose="020B0004020202020204" pitchFamily="34" charset="0"/>
              <a:cs typeface="Calibri" panose="020F0502020204030204" pitchFamily="34" charset="0"/>
            </a:rPr>
            <a:t> για εξειδικευμένες υπηρεσίες και δράσεις.</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a:off x="5377334" y="0"/>
        <a:ext cx="5377334" cy="1974547"/>
      </dsp:txXfrm>
    </dsp:sp>
    <dsp:sp modelId="{C2825AD5-33C0-419B-A4A3-3FD5BF772C95}">
      <dsp:nvSpPr>
        <dsp:cNvPr id="0" name=""/>
        <dsp:cNvSpPr/>
      </dsp:nvSpPr>
      <dsp:spPr>
        <a:xfrm rot="10800000">
          <a:off x="0" y="2632729"/>
          <a:ext cx="5377334" cy="2632729"/>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612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Αναβάθμιση των δεξιοτήτων των κατοίκων, των επαγγελματιών και των επιχειρήσεων σε θεματικές πράσινης και ψηφιακής μετάβασης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Ενίσχυση ικανοτήτων και λειτουργίας δημοτικών υπηρεσιών μέσω </a:t>
          </a:r>
          <a:r>
            <a:rPr lang="el-GR" sz="1100" kern="1200" dirty="0" err="1">
              <a:solidFill>
                <a:sysClr val="windowText" lastClr="000000"/>
              </a:solidFill>
              <a:latin typeface="Aptos" panose="020B0004020202020204" pitchFamily="34" charset="0"/>
              <a:cs typeface="Calibri" panose="020F0502020204030204" pitchFamily="34" charset="0"/>
            </a:rPr>
            <a:t>στοχευμένης</a:t>
          </a:r>
          <a:r>
            <a:rPr lang="el-GR" sz="1100" kern="1200" dirty="0">
              <a:solidFill>
                <a:sysClr val="windowText" lastClr="000000"/>
              </a:solidFill>
              <a:latin typeface="Aptos" panose="020B0004020202020204" pitchFamily="34" charset="0"/>
              <a:cs typeface="Calibri" panose="020F0502020204030204" pitchFamily="34" charset="0"/>
            </a:rPr>
            <a:t> κατάρτισης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Δημιουργία κινήτρων για προσέλκυση νέων οικογενειών και κρίσιμου προσωπικού.</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Ανάπτυξη συνεργασιών με πανεπιστήμια και φορείς κατάρτισης.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Αξιοποίηση τοπικών δράσεων και θεσμών ως καναλιών ενημέρωσης και κοινωνικής ενεργοποίησης</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10800000">
        <a:off x="0" y="3290911"/>
        <a:ext cx="5377334" cy="1974547"/>
      </dsp:txXfrm>
    </dsp:sp>
    <dsp:sp modelId="{DA19D906-E124-4E0D-89A6-951BFFB52F0D}">
      <dsp:nvSpPr>
        <dsp:cNvPr id="0" name=""/>
        <dsp:cNvSpPr/>
      </dsp:nvSpPr>
      <dsp:spPr>
        <a:xfrm rot="5400000">
          <a:off x="6749636" y="1260427"/>
          <a:ext cx="2632729" cy="5377334"/>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756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Επιδείνωση της δυσκολίας προσέλκυσης και παραμονής εξειδικευμένου προσωπικού στο νησί.</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Περαιτέρω επιβάρυνση βασικών υπηρεσιών λόγω εποχικής αιχμής και αυξημένων αναγκών κατοίκων και επισκεπτών.</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Κίνδυνος καθυστέρησης υλοποίησης των δράσεων της Πρωτοβουλίας λόγω περιορισμένης διοικητικής και τεχνικής ικανότητας.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Τάση αποχώρησης νέων από το νησί λόγω περιορισμένων προοπτικών, κόστους ζωής και αδυναμίας πρόσβασης σε υπηρεσίες.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Κίνδυνος αποσπασματικής κατάρτισης και ενημέρωσης χωρίς μόνιμη συνέχεια, θεσμική υποστήριξη και σύνδεση με τις πραγματικές ανάγκες του νησιού.</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5400000">
        <a:off x="5377334" y="3290911"/>
        <a:ext cx="5377334" cy="1974547"/>
      </dsp:txXfrm>
    </dsp:sp>
    <dsp:sp modelId="{7354F3D3-696B-4C22-B12A-F00C28465E2B}">
      <dsp:nvSpPr>
        <dsp:cNvPr id="0" name=""/>
        <dsp:cNvSpPr/>
      </dsp:nvSpPr>
      <dsp:spPr>
        <a:xfrm>
          <a:off x="3490615" y="2376696"/>
          <a:ext cx="3773436" cy="512065"/>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(6α) Ενίσχυση του ανθρώπινου δυναμικού και η κάλυψη κρίσιμων αναγκών σε υπηρεσίες</a:t>
          </a:r>
          <a:endParaRPr lang="en-US" sz="1250" b="1" kern="1200" dirty="0">
            <a:solidFill>
              <a:sysClr val="windowText" lastClr="000000"/>
            </a:solidFill>
            <a:latin typeface="Aptos" panose="020B0004020202020204" pitchFamily="34" charset="0"/>
          </a:endParaRPr>
        </a:p>
      </dsp:txBody>
      <dsp:txXfrm>
        <a:off x="3515612" y="2401693"/>
        <a:ext cx="3723442" cy="4620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1866B-C75B-4436-BEA7-5673F26E1BA9}">
      <dsp:nvSpPr>
        <dsp:cNvPr id="0" name=""/>
        <dsp:cNvSpPr/>
      </dsp:nvSpPr>
      <dsp:spPr>
        <a:xfrm>
          <a:off x="3551532" y="0"/>
          <a:ext cx="7687115" cy="154312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latin typeface="Aptos" panose="020B0004020202020204" pitchFamily="34" charset="0"/>
            </a:rPr>
            <a:t>Κόστος υλοποίησης,  υλοποίησης δράσεων, παρακολούθησης, μελέτης και εφαρμογής                                                              </a:t>
          </a:r>
          <a:r>
            <a:rPr lang="el-GR" sz="1600" b="1" kern="1200" dirty="0">
              <a:latin typeface="Aptos" panose="020B0004020202020204" pitchFamily="34" charset="0"/>
            </a:rPr>
            <a:t>ή</a:t>
          </a:r>
          <a:endParaRPr lang="en-US" sz="2000" b="1" kern="1200" dirty="0">
            <a:solidFill>
              <a:schemeClr val="tx1"/>
            </a:solidFill>
            <a:latin typeface="Aptos" panose="020B0004020202020204" pitchFamily="34" charset="0"/>
          </a:endParaRPr>
        </a:p>
        <a:p>
          <a:pPr marL="171450" lvl="1" indent="-171450" algn="l" defTabSz="711200">
            <a:lnSpc>
              <a:spcPct val="90000"/>
            </a:lnSpc>
            <a:spcBef>
              <a:spcPct val="0"/>
            </a:spcBef>
            <a:spcAft>
              <a:spcPct val="15000"/>
            </a:spcAft>
            <a:buChar char="•"/>
          </a:pPr>
          <a:r>
            <a:rPr lang="el-GR" sz="1600" kern="1200" dirty="0">
              <a:latin typeface="Aptos" panose="020B0004020202020204" pitchFamily="34" charset="0"/>
            </a:rPr>
            <a:t>Ε</a:t>
          </a:r>
          <a:r>
            <a:rPr lang="el-GR" sz="1600" kern="1200" dirty="0">
              <a:solidFill>
                <a:prstClr val="black">
                  <a:hueOff val="0"/>
                  <a:satOff val="0"/>
                  <a:lumOff val="0"/>
                  <a:alphaOff val="0"/>
                </a:prstClr>
              </a:solidFill>
              <a:latin typeface="Aptos" panose="020B0004020202020204" pitchFamily="34" charset="0"/>
              <a:ea typeface="+mn-ea"/>
              <a:cs typeface="+mn-cs"/>
            </a:rPr>
            <a:t>ξοικονόμηση ενέργειας / εξοικονόμηση κόστους, μείωση κόστους ενέργειας στον καταναλωτή, μείωση της κατανάλωση πρώτων υλών και μείωσης κόστους απόκτησης του υλικού</a:t>
          </a:r>
          <a:endParaRPr lang="en-US" sz="2000" kern="1200" dirty="0">
            <a:solidFill>
              <a:schemeClr val="tx1"/>
            </a:solidFill>
            <a:latin typeface="Aptos" panose="020B0004020202020204" pitchFamily="34" charset="0"/>
          </a:endParaRPr>
        </a:p>
      </dsp:txBody>
      <dsp:txXfrm>
        <a:off x="3551532" y="192890"/>
        <a:ext cx="7108445" cy="1157341"/>
      </dsp:txXfrm>
    </dsp:sp>
    <dsp:sp modelId="{CCACC639-5791-48D7-8BEA-02B753BBDBF3}">
      <dsp:nvSpPr>
        <dsp:cNvPr id="0" name=""/>
        <dsp:cNvSpPr/>
      </dsp:nvSpPr>
      <dsp:spPr>
        <a:xfrm>
          <a:off x="0" y="139898"/>
          <a:ext cx="3545837" cy="12793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a:solidFill>
                <a:schemeClr val="tx1"/>
              </a:solidFill>
              <a:latin typeface="Aptos" panose="020B0004020202020204" pitchFamily="34" charset="0"/>
            </a:rPr>
            <a:t>Οικονομικό</a:t>
          </a:r>
          <a:endParaRPr lang="en-US" sz="2000" kern="1200" dirty="0">
            <a:solidFill>
              <a:schemeClr val="tx1"/>
            </a:solidFill>
            <a:latin typeface="Aptos" panose="020B0004020202020204" pitchFamily="34" charset="0"/>
          </a:endParaRPr>
        </a:p>
      </dsp:txBody>
      <dsp:txXfrm>
        <a:off x="62453" y="202351"/>
        <a:ext cx="3420931" cy="1154446"/>
      </dsp:txXfrm>
    </dsp:sp>
    <dsp:sp modelId="{1A09462B-B607-499C-B5E8-BE5947D849D5}">
      <dsp:nvSpPr>
        <dsp:cNvPr id="0" name=""/>
        <dsp:cNvSpPr/>
      </dsp:nvSpPr>
      <dsp:spPr>
        <a:xfrm>
          <a:off x="3574716" y="1658356"/>
          <a:ext cx="7660478" cy="575999"/>
        </a:xfrm>
        <a:prstGeom prst="rightArrow">
          <a:avLst>
            <a:gd name="adj1" fmla="val 75000"/>
            <a:gd name="adj2" fmla="val 50000"/>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50000"/>
            </a:lnSpc>
            <a:spcBef>
              <a:spcPct val="0"/>
            </a:spcBef>
            <a:spcAft>
              <a:spcPct val="15000"/>
            </a:spcAft>
            <a:buChar char="•"/>
          </a:pPr>
          <a:r>
            <a:rPr lang="el-GR" sz="1600" b="0" kern="1200" dirty="0">
              <a:solidFill>
                <a:schemeClr val="tx1"/>
              </a:solidFill>
              <a:latin typeface="Aptos" panose="020B0004020202020204" pitchFamily="34" charset="0"/>
            </a:rPr>
            <a:t>Ύπαρξη ευνοϊκού θεσμικού/ρυθμιστικού πλαισίου</a:t>
          </a:r>
          <a:endParaRPr lang="en-US" sz="1600" b="0" kern="1200" dirty="0">
            <a:solidFill>
              <a:schemeClr val="tx1"/>
            </a:solidFill>
            <a:latin typeface="Aptos" panose="020B0004020202020204" pitchFamily="34" charset="0"/>
          </a:endParaRPr>
        </a:p>
      </dsp:txBody>
      <dsp:txXfrm>
        <a:off x="3574716" y="1730356"/>
        <a:ext cx="7444478" cy="431999"/>
      </dsp:txXfrm>
    </dsp:sp>
    <dsp:sp modelId="{59E887EA-61D6-4D2A-9353-64D3261B44B1}">
      <dsp:nvSpPr>
        <dsp:cNvPr id="0" name=""/>
        <dsp:cNvSpPr/>
      </dsp:nvSpPr>
      <dsp:spPr>
        <a:xfrm>
          <a:off x="0" y="1627074"/>
          <a:ext cx="3571263" cy="65349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latin typeface="Aptos" panose="020B0004020202020204" pitchFamily="34" charset="0"/>
            </a:rPr>
            <a:t>Θεσμικό/ ρυθμιστικό</a:t>
          </a:r>
          <a:endParaRPr lang="en-US" sz="2000" b="1" kern="1200" dirty="0">
            <a:solidFill>
              <a:schemeClr val="tx1"/>
            </a:solidFill>
            <a:latin typeface="Aptos" panose="020B0004020202020204" pitchFamily="34" charset="0"/>
          </a:endParaRPr>
        </a:p>
      </dsp:txBody>
      <dsp:txXfrm>
        <a:off x="31901" y="1658975"/>
        <a:ext cx="3507461" cy="589692"/>
      </dsp:txXfrm>
    </dsp:sp>
    <dsp:sp modelId="{3E7214CB-5E86-4420-A21D-E9160A6DA76F}">
      <dsp:nvSpPr>
        <dsp:cNvPr id="0" name=""/>
        <dsp:cNvSpPr/>
      </dsp:nvSpPr>
      <dsp:spPr>
        <a:xfrm>
          <a:off x="3565167" y="2349049"/>
          <a:ext cx="7672581" cy="1207758"/>
        </a:xfrm>
        <a:prstGeom prst="rightArrow">
          <a:avLst>
            <a:gd name="adj1" fmla="val 75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b="0" kern="1200" dirty="0">
              <a:solidFill>
                <a:prstClr val="black"/>
              </a:solidFill>
              <a:latin typeface="Aptos" panose="020B0004020202020204" pitchFamily="34" charset="0"/>
              <a:ea typeface="+mn-ea"/>
              <a:cs typeface="+mn-cs"/>
            </a:rPr>
            <a:t>Μείωση</a:t>
          </a:r>
          <a:r>
            <a:rPr lang="en-US" sz="1600" b="0" kern="1200" dirty="0">
              <a:solidFill>
                <a:prstClr val="black"/>
              </a:solidFill>
              <a:latin typeface="Aptos" panose="020B0004020202020204" pitchFamily="34" charset="0"/>
              <a:ea typeface="+mn-ea"/>
              <a:cs typeface="+mn-cs"/>
            </a:rPr>
            <a:t> CO</a:t>
          </a:r>
          <a:r>
            <a:rPr lang="en-US" sz="1600" b="0" kern="1200" baseline="-25000" dirty="0">
              <a:solidFill>
                <a:prstClr val="black"/>
              </a:solidFill>
              <a:latin typeface="Aptos" panose="020B0004020202020204" pitchFamily="34" charset="0"/>
              <a:ea typeface="+mn-ea"/>
              <a:cs typeface="+mn-cs"/>
            </a:rPr>
            <a:t>2</a:t>
          </a:r>
          <a:r>
            <a:rPr lang="el-GR" sz="1600" b="0" kern="1200" dirty="0">
              <a:solidFill>
                <a:prstClr val="black"/>
              </a:solidFill>
              <a:latin typeface="Aptos" panose="020B0004020202020204" pitchFamily="34" charset="0"/>
              <a:ea typeface="+mn-ea"/>
              <a:cs typeface="+mn-cs"/>
            </a:rPr>
            <a:t>, Οπτική όχληση</a:t>
          </a:r>
          <a:r>
            <a:rPr lang="en-US" sz="1600" b="0" kern="1200" dirty="0">
              <a:solidFill>
                <a:prstClr val="black"/>
              </a:solidFill>
              <a:latin typeface="Aptos" panose="020B0004020202020204" pitchFamily="34" charset="0"/>
              <a:ea typeface="+mn-ea"/>
              <a:cs typeface="+mn-cs"/>
            </a:rPr>
            <a:t> (</a:t>
          </a:r>
          <a:r>
            <a:rPr lang="el-GR" sz="1600" b="0" kern="1200" dirty="0">
              <a:solidFill>
                <a:prstClr val="black"/>
              </a:solidFill>
              <a:latin typeface="Aptos" panose="020B0004020202020204" pitchFamily="34" charset="0"/>
              <a:ea typeface="+mn-ea"/>
              <a:cs typeface="+mn-cs"/>
            </a:rPr>
            <a:t>περιορισμός</a:t>
          </a:r>
          <a:r>
            <a:rPr lang="en-US" sz="1600" b="0" kern="1200" dirty="0">
              <a:solidFill>
                <a:prstClr val="black"/>
              </a:solidFill>
              <a:latin typeface="Aptos" panose="020B0004020202020204" pitchFamily="34" charset="0"/>
              <a:ea typeface="+mn-ea"/>
              <a:cs typeface="+mn-cs"/>
            </a:rPr>
            <a:t>)</a:t>
          </a:r>
          <a:r>
            <a:rPr lang="el-GR" sz="1600" b="0" kern="1200" dirty="0">
              <a:solidFill>
                <a:prstClr val="black"/>
              </a:solidFill>
              <a:latin typeface="Aptos" panose="020B0004020202020204" pitchFamily="34" charset="0"/>
              <a:ea typeface="+mn-ea"/>
              <a:cs typeface="+mn-cs"/>
            </a:rPr>
            <a:t>, Μείωση ρυπαντών / εξοικονόμηση υδάτινων πόρων, Εξοικονόμηση φυσικών πόρων, Προστασία</a:t>
          </a:r>
          <a:r>
            <a:rPr lang="en-US" sz="1600" b="0" kern="1200" dirty="0">
              <a:solidFill>
                <a:prstClr val="black"/>
              </a:solidFill>
              <a:latin typeface="Aptos" panose="020B0004020202020204" pitchFamily="34" charset="0"/>
              <a:ea typeface="+mn-ea"/>
              <a:cs typeface="+mn-cs"/>
            </a:rPr>
            <a:t> φυσικού περιβάλλοντος</a:t>
          </a:r>
          <a:r>
            <a:rPr lang="el-GR" sz="1600" b="0" kern="1200" dirty="0">
              <a:solidFill>
                <a:prstClr val="black"/>
              </a:solidFill>
              <a:latin typeface="Aptos" panose="020B0004020202020204" pitchFamily="34" charset="0"/>
              <a:ea typeface="+mn-ea"/>
              <a:cs typeface="+mn-cs"/>
            </a:rPr>
            <a:t>, φέρουσας ικανότητας , νησιωτικού πολιτισμού και τοπικής οικονομίας που ενισχύουν το περιβάλλον </a:t>
          </a:r>
          <a:endParaRPr lang="en-US" sz="2000" b="1" dirty="0">
            <a:solidFill>
              <a:schemeClr val="tx1"/>
            </a:solidFill>
            <a:latin typeface="Aptos" panose="020B0004020202020204" pitchFamily="34" charset="0"/>
          </a:endParaRPr>
        </a:p>
      </dsp:txBody>
      <dsp:txXfrm>
        <a:off x="3565167" y="2500019"/>
        <a:ext cx="7219672" cy="905818"/>
      </dsp:txXfrm>
    </dsp:sp>
    <dsp:sp modelId="{90C1B685-CD8D-410F-B568-61D3BC7D78F1}">
      <dsp:nvSpPr>
        <dsp:cNvPr id="0" name=""/>
        <dsp:cNvSpPr/>
      </dsp:nvSpPr>
      <dsp:spPr>
        <a:xfrm>
          <a:off x="0" y="2468023"/>
          <a:ext cx="3564268" cy="100799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a:solidFill>
                <a:schemeClr val="tx1"/>
              </a:solidFill>
              <a:latin typeface="Aptos" panose="020B0004020202020204" pitchFamily="34" charset="0"/>
            </a:rPr>
            <a:t>Περιβαλλοντικό</a:t>
          </a:r>
          <a:endParaRPr lang="en-US" sz="2000" b="1" kern="1200" dirty="0">
            <a:solidFill>
              <a:schemeClr val="tx1"/>
            </a:solidFill>
            <a:latin typeface="Aptos" panose="020B0004020202020204" pitchFamily="34" charset="0"/>
          </a:endParaRPr>
        </a:p>
      </dsp:txBody>
      <dsp:txXfrm>
        <a:off x="49206" y="2517229"/>
        <a:ext cx="3465856" cy="909584"/>
      </dsp:txXfrm>
    </dsp:sp>
    <dsp:sp modelId="{24803191-F47C-47AE-9242-9DF835A3DC54}">
      <dsp:nvSpPr>
        <dsp:cNvPr id="0" name=""/>
        <dsp:cNvSpPr/>
      </dsp:nvSpPr>
      <dsp:spPr>
        <a:xfrm>
          <a:off x="3565167" y="3632754"/>
          <a:ext cx="7672581" cy="759462"/>
        </a:xfrm>
        <a:prstGeom prst="rightArrow">
          <a:avLst>
            <a:gd name="adj1" fmla="val 75000"/>
            <a:gd name="adj2" fmla="val 50000"/>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00000"/>
            </a:lnSpc>
            <a:spcBef>
              <a:spcPct val="0"/>
            </a:spcBef>
            <a:spcAft>
              <a:spcPct val="15000"/>
            </a:spcAft>
            <a:buChar char="•"/>
          </a:pPr>
          <a:r>
            <a:rPr lang="el-GR" sz="1600" b="0" kern="1200" dirty="0">
              <a:solidFill>
                <a:prstClr val="black"/>
              </a:solidFill>
              <a:latin typeface="Aptos" panose="020B0004020202020204" pitchFamily="34" charset="0"/>
              <a:ea typeface="+mn-ea"/>
              <a:cs typeface="+mn-cs"/>
            </a:rPr>
            <a:t>Αναβάθμιση</a:t>
          </a:r>
          <a:r>
            <a:rPr lang="en-US" sz="1600" b="0" kern="1200" dirty="0">
              <a:solidFill>
                <a:prstClr val="black"/>
              </a:solidFill>
              <a:latin typeface="Aptos" panose="020B0004020202020204" pitchFamily="34" charset="0"/>
              <a:ea typeface="+mn-ea"/>
              <a:cs typeface="+mn-cs"/>
            </a:rPr>
            <a:t> τεχνικών υπηρεσιών</a:t>
          </a:r>
          <a:r>
            <a:rPr lang="el-GR" sz="1600" b="0" kern="1200" dirty="0">
              <a:solidFill>
                <a:prstClr val="black"/>
              </a:solidFill>
              <a:latin typeface="Aptos" panose="020B0004020202020204" pitchFamily="34" charset="0"/>
              <a:ea typeface="+mn-ea"/>
              <a:cs typeface="+mn-cs"/>
            </a:rPr>
            <a:t>, Αναβάθμιση</a:t>
          </a:r>
          <a:r>
            <a:rPr lang="en-US" sz="1600" b="0" kern="1200" dirty="0">
              <a:solidFill>
                <a:prstClr val="black"/>
              </a:solidFill>
              <a:latin typeface="Aptos" panose="020B0004020202020204" pitchFamily="34" charset="0"/>
              <a:ea typeface="+mn-ea"/>
              <a:cs typeface="+mn-cs"/>
            </a:rPr>
            <a:t> δεξιοτήτων</a:t>
          </a:r>
          <a:r>
            <a:rPr lang="el-GR" sz="1600" b="0" kern="1200" dirty="0">
              <a:solidFill>
                <a:prstClr val="black"/>
              </a:solidFill>
              <a:latin typeface="Aptos" panose="020B0004020202020204" pitchFamily="34" charset="0"/>
              <a:ea typeface="+mn-ea"/>
              <a:cs typeface="+mn-cs"/>
            </a:rPr>
            <a:t>, Αναβάθμιση</a:t>
          </a:r>
          <a:r>
            <a:rPr lang="en-US" sz="1600" b="0" kern="1200" dirty="0">
              <a:solidFill>
                <a:prstClr val="black"/>
              </a:solidFill>
              <a:latin typeface="Aptos" panose="020B0004020202020204" pitchFamily="34" charset="0"/>
              <a:ea typeface="+mn-ea"/>
              <a:cs typeface="+mn-cs"/>
            </a:rPr>
            <a:t> εγκαταστάσεων / υποδομών</a:t>
          </a:r>
          <a:r>
            <a:rPr lang="el-GR" sz="1600" b="0" kern="1200" dirty="0">
              <a:solidFill>
                <a:prstClr val="black"/>
              </a:solidFill>
              <a:latin typeface="Aptos" panose="020B0004020202020204" pitchFamily="34" charset="0"/>
              <a:ea typeface="+mn-ea"/>
              <a:cs typeface="+mn-cs"/>
            </a:rPr>
            <a:t>, Αναβάθμιση</a:t>
          </a:r>
          <a:r>
            <a:rPr lang="en-US" sz="1600" b="0" kern="1200" dirty="0">
              <a:solidFill>
                <a:prstClr val="black"/>
              </a:solidFill>
              <a:latin typeface="Aptos" panose="020B0004020202020204" pitchFamily="34" charset="0"/>
              <a:ea typeface="+mn-ea"/>
              <a:cs typeface="+mn-cs"/>
            </a:rPr>
            <a:t> τεχνικής επάρκειας προσωπικού</a:t>
          </a:r>
          <a:endParaRPr lang="en-US" sz="2000" b="1" dirty="0">
            <a:solidFill>
              <a:schemeClr val="tx1"/>
            </a:solidFill>
            <a:latin typeface="Aptos" panose="020B0004020202020204" pitchFamily="34" charset="0"/>
          </a:endParaRPr>
        </a:p>
      </dsp:txBody>
      <dsp:txXfrm>
        <a:off x="3565167" y="3727687"/>
        <a:ext cx="7387783" cy="569596"/>
      </dsp:txXfrm>
    </dsp:sp>
    <dsp:sp modelId="{EE6525E2-2C83-4CE6-A588-EBCB7D430CFB}">
      <dsp:nvSpPr>
        <dsp:cNvPr id="0" name=""/>
        <dsp:cNvSpPr/>
      </dsp:nvSpPr>
      <dsp:spPr>
        <a:xfrm>
          <a:off x="0" y="3688487"/>
          <a:ext cx="3564268" cy="647996"/>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latin typeface="Aptos" panose="020B0004020202020204" pitchFamily="34" charset="0"/>
            </a:rPr>
            <a:t>Τεχνικό</a:t>
          </a:r>
          <a:endParaRPr lang="en-US" sz="2000" b="1" kern="1200" dirty="0">
            <a:solidFill>
              <a:schemeClr val="tx1"/>
            </a:solidFill>
            <a:latin typeface="Aptos" panose="020B0004020202020204" pitchFamily="34" charset="0"/>
          </a:endParaRPr>
        </a:p>
      </dsp:txBody>
      <dsp:txXfrm>
        <a:off x="31633" y="3720120"/>
        <a:ext cx="3501002" cy="584730"/>
      </dsp:txXfrm>
    </dsp:sp>
    <dsp:sp modelId="{606F1443-5B76-420F-AE35-DD5C97C970C2}">
      <dsp:nvSpPr>
        <dsp:cNvPr id="0" name=""/>
        <dsp:cNvSpPr/>
      </dsp:nvSpPr>
      <dsp:spPr>
        <a:xfrm>
          <a:off x="3556227" y="4468163"/>
          <a:ext cx="7679966" cy="759462"/>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50000"/>
            </a:lnSpc>
            <a:spcBef>
              <a:spcPct val="0"/>
            </a:spcBef>
            <a:spcAft>
              <a:spcPct val="15000"/>
            </a:spcAft>
            <a:buChar char="•"/>
          </a:pPr>
          <a:r>
            <a:rPr lang="el-GR" sz="1600" b="0" kern="1200" dirty="0">
              <a:solidFill>
                <a:prstClr val="black"/>
              </a:solidFill>
              <a:latin typeface="Aptos" panose="020B0004020202020204" pitchFamily="34" charset="0"/>
              <a:ea typeface="+mn-ea"/>
              <a:cs typeface="+mn-cs"/>
            </a:rPr>
            <a:t>Κοινωνική αποδοχή, Ποιότητα</a:t>
          </a:r>
          <a:r>
            <a:rPr lang="en-US" sz="1600" b="0" kern="1200" dirty="0">
              <a:solidFill>
                <a:prstClr val="black"/>
              </a:solidFill>
              <a:latin typeface="Aptos" panose="020B0004020202020204" pitchFamily="34" charset="0"/>
              <a:ea typeface="+mn-ea"/>
              <a:cs typeface="+mn-cs"/>
            </a:rPr>
            <a:t> ζωής</a:t>
          </a:r>
          <a:r>
            <a:rPr lang="el-GR" sz="1600" b="0" kern="1200" dirty="0">
              <a:solidFill>
                <a:prstClr val="black"/>
              </a:solidFill>
              <a:latin typeface="Aptos" panose="020B0004020202020204" pitchFamily="34" charset="0"/>
              <a:ea typeface="+mn-ea"/>
              <a:cs typeface="+mn-cs"/>
            </a:rPr>
            <a:t> και ανάπτυξη νησιωτικής οικονομίας</a:t>
          </a:r>
          <a:endParaRPr lang="en-US" sz="1600" b="0" kern="1200" dirty="0">
            <a:solidFill>
              <a:prstClr val="black"/>
            </a:solidFill>
            <a:latin typeface="Aptos" panose="020B0004020202020204" pitchFamily="34" charset="0"/>
            <a:ea typeface="+mn-ea"/>
            <a:cs typeface="+mn-cs"/>
          </a:endParaRPr>
        </a:p>
      </dsp:txBody>
      <dsp:txXfrm>
        <a:off x="3556227" y="4563096"/>
        <a:ext cx="7395168" cy="569596"/>
      </dsp:txXfrm>
    </dsp:sp>
    <dsp:sp modelId="{5C04A61A-7405-4C25-AB72-046DF98D2EB1}">
      <dsp:nvSpPr>
        <dsp:cNvPr id="0" name=""/>
        <dsp:cNvSpPr/>
      </dsp:nvSpPr>
      <dsp:spPr>
        <a:xfrm>
          <a:off x="0" y="4523896"/>
          <a:ext cx="3553774" cy="64799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latin typeface="Aptos" panose="020B0004020202020204" pitchFamily="34" charset="0"/>
            </a:rPr>
            <a:t>Κοινωνικό</a:t>
          </a:r>
          <a:endParaRPr lang="en-US" sz="2000" kern="1200" dirty="0">
            <a:solidFill>
              <a:schemeClr val="tx1"/>
            </a:solidFill>
            <a:latin typeface="Aptos" panose="020B0004020202020204" pitchFamily="34" charset="0"/>
          </a:endParaRPr>
        </a:p>
      </dsp:txBody>
      <dsp:txXfrm>
        <a:off x="31633" y="4555529"/>
        <a:ext cx="3490508" cy="5847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E82FA-807E-454C-A4D5-63FE98116C9C}">
      <dsp:nvSpPr>
        <dsp:cNvPr id="0" name=""/>
        <dsp:cNvSpPr/>
      </dsp:nvSpPr>
      <dsp:spPr>
        <a:xfrm rot="21300000">
          <a:off x="15160" y="2049845"/>
          <a:ext cx="4909979" cy="562266"/>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F8D375-095C-4474-806F-384755067AF8}">
      <dsp:nvSpPr>
        <dsp:cNvPr id="0" name=""/>
        <dsp:cNvSpPr/>
      </dsp:nvSpPr>
      <dsp:spPr>
        <a:xfrm>
          <a:off x="592836" y="233097"/>
          <a:ext cx="1482090" cy="1864783"/>
        </a:xfrm>
        <a:prstGeom prst="downArrow">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737DB-A832-4C91-B5B8-FB6829BDF8DE}">
      <dsp:nvSpPr>
        <dsp:cNvPr id="0" name=""/>
        <dsp:cNvSpPr/>
      </dsp:nvSpPr>
      <dsp:spPr>
        <a:xfrm>
          <a:off x="2618359" y="0"/>
          <a:ext cx="1580896" cy="1958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Aptos" panose="020B0004020202020204" pitchFamily="34" charset="0"/>
            </a:rPr>
            <a:t>Κλίμακα 1-5 (όφελος) </a:t>
          </a:r>
          <a:r>
            <a:rPr lang="el-GR" sz="1400" kern="1200" dirty="0">
              <a:latin typeface="Aptos" panose="020B0004020202020204" pitchFamily="34" charset="0"/>
            </a:rPr>
            <a:t>: καθόλου σημαντική μείωση / λίγο σημαντική / ουδέτερη / σημαντική / πολύ σημαντική μείωση</a:t>
          </a:r>
          <a:endParaRPr lang="en-US" sz="1400" kern="1200" dirty="0">
            <a:latin typeface="Aptos" panose="020B0004020202020204" pitchFamily="34" charset="0"/>
          </a:endParaRPr>
        </a:p>
      </dsp:txBody>
      <dsp:txXfrm>
        <a:off x="2618359" y="0"/>
        <a:ext cx="1580896" cy="1958022"/>
      </dsp:txXfrm>
    </dsp:sp>
    <dsp:sp modelId="{D10774DF-B060-48E3-AEEF-0A490E7D4093}">
      <dsp:nvSpPr>
        <dsp:cNvPr id="0" name=""/>
        <dsp:cNvSpPr/>
      </dsp:nvSpPr>
      <dsp:spPr>
        <a:xfrm>
          <a:off x="2865374" y="2564076"/>
          <a:ext cx="1482090" cy="1864783"/>
        </a:xfrm>
        <a:prstGeom prst="upArrow">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6991A-1645-462E-AAC7-31B305C0D98E}">
      <dsp:nvSpPr>
        <dsp:cNvPr id="0" name=""/>
        <dsp:cNvSpPr/>
      </dsp:nvSpPr>
      <dsp:spPr>
        <a:xfrm>
          <a:off x="741045" y="2703935"/>
          <a:ext cx="1580896" cy="1958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Aptos" panose="020B0004020202020204" pitchFamily="34" charset="0"/>
            </a:rPr>
            <a:t>Κλίμακα 1-5 (κόστος) </a:t>
          </a:r>
          <a:r>
            <a:rPr lang="el-GR" sz="1400" kern="1200" dirty="0">
              <a:latin typeface="Aptos" panose="020B0004020202020204" pitchFamily="34" charset="0"/>
            </a:rPr>
            <a:t>: πολύ σημαντικό κόστος / σημαντικό / ουδέτερο /  λίγο σημαντικό / καθόλου σημαντικό κόστος</a:t>
          </a:r>
          <a:endParaRPr lang="en-US" sz="1400" kern="1200" dirty="0">
            <a:latin typeface="Aptos" panose="020B0004020202020204" pitchFamily="34" charset="0"/>
          </a:endParaRPr>
        </a:p>
      </dsp:txBody>
      <dsp:txXfrm>
        <a:off x="741045" y="2703935"/>
        <a:ext cx="1580896" cy="19580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0E17-F2D8-4FBF-B5DA-3B39769F5820}">
      <dsp:nvSpPr>
        <dsp:cNvPr id="0" name=""/>
        <dsp:cNvSpPr/>
      </dsp:nvSpPr>
      <dsp:spPr>
        <a:xfrm>
          <a:off x="1445354" y="470292"/>
          <a:ext cx="2571767" cy="25717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400" b="1" i="1" kern="1200" smtClean="0">
                    <a:solidFill>
                      <a:schemeClr val="tx1"/>
                    </a:solidFill>
                    <a:latin typeface="Cambria Math" panose="02040503050406030204" pitchFamily="18" charset="0"/>
                  </a:rPr>
                  <m:t>𝜮𝝊𝝂𝝄𝝀𝜾𝜿</m:t>
                </m:r>
                <m:r>
                  <a:rPr lang="el-GR" sz="1400" b="1" i="1" kern="1200" smtClean="0">
                    <a:solidFill>
                      <a:schemeClr val="tx1"/>
                    </a:solidFill>
                    <a:latin typeface="Cambria Math" panose="02040503050406030204" pitchFamily="18" charset="0"/>
                  </a:rPr>
                  <m:t>𝜼</m:t>
                </m:r>
                <m:r>
                  <a:rPr lang="en-US" sz="1400" b="1" i="0" kern="1200">
                    <a:solidFill>
                      <a:schemeClr val="tx1"/>
                    </a:solidFill>
                    <a:latin typeface="Cambria Math" panose="02040503050406030204" pitchFamily="18" charset="0"/>
                  </a:rPr>
                  <m:t> </m:t>
                </m:r>
                <m:r>
                  <a:rPr lang="en-US" sz="1400" b="1" i="1" kern="1200">
                    <a:solidFill>
                      <a:schemeClr val="tx1"/>
                    </a:solidFill>
                    <a:latin typeface="Cambria Math" panose="02040503050406030204" pitchFamily="18" charset="0"/>
                  </a:rPr>
                  <m:t>𝜷𝜶𝜽𝝁𝝄𝝀𝝄𝜸</m:t>
                </m:r>
                <m:r>
                  <a:rPr lang="el-GR" sz="1400" b="1" i="0" kern="1200" smtClean="0">
                    <a:solidFill>
                      <a:schemeClr val="tx1"/>
                    </a:solidFill>
                    <a:latin typeface="Cambria Math" panose="02040503050406030204" pitchFamily="18" charset="0"/>
                  </a:rPr>
                  <m:t>𝛊</m:t>
                </m:r>
                <m:r>
                  <a:rPr lang="en-US" sz="1400" b="1" i="1" kern="1200">
                    <a:solidFill>
                      <a:schemeClr val="tx1"/>
                    </a:solidFill>
                    <a:latin typeface="Cambria Math" panose="02040503050406030204" pitchFamily="18" charset="0"/>
                  </a:rPr>
                  <m:t>𝜶</m:t>
                </m:r>
                <m:r>
                  <a:rPr lang="en-US" sz="1400" b="1" i="0" kern="1200">
                    <a:solidFill>
                      <a:schemeClr val="tx1"/>
                    </a:solidFill>
                    <a:latin typeface="Cambria Math" panose="02040503050406030204" pitchFamily="18" charset="0"/>
                  </a:rPr>
                  <m:t>=</m:t>
                </m:r>
                <m:nary>
                  <m:naryPr>
                    <m:chr m:val="∑"/>
                    <m:subHide m:val="on"/>
                    <m:supHide m:val="on"/>
                    <m:ctrlPr>
                      <a:rPr lang="en-US" sz="1400" b="1" i="1" kern="1200">
                        <a:solidFill>
                          <a:schemeClr val="tx1"/>
                        </a:solidFill>
                        <a:latin typeface="Cambria Math" panose="02040503050406030204" pitchFamily="18" charset="0"/>
                      </a:rPr>
                    </m:ctrlPr>
                  </m:naryPr>
                  <m:sub/>
                  <m:sup/>
                  <m:e>
                    <m:d>
                      <m:dPr>
                        <m:ctrlPr>
                          <a:rPr lang="en-US" sz="1400" b="1" i="1" kern="1200">
                            <a:solidFill>
                              <a:schemeClr val="tx1"/>
                            </a:solidFill>
                            <a:latin typeface="Cambria Math" panose="02040503050406030204" pitchFamily="18" charset="0"/>
                          </a:rPr>
                        </m:ctrlPr>
                      </m:dPr>
                      <m:e>
                        <m:r>
                          <a:rPr lang="en-US" sz="1400" b="1" i="1" kern="1200">
                            <a:solidFill>
                              <a:schemeClr val="tx1"/>
                            </a:solidFill>
                            <a:latin typeface="Cambria Math" panose="02040503050406030204" pitchFamily="18" charset="0"/>
                          </a:rPr>
                          <m:t>𝜷𝜶𝜽𝝁</m:t>
                        </m:r>
                        <m:r>
                          <m:rPr>
                            <m:sty m:val="p"/>
                          </m:rPr>
                          <a:rPr lang="en-US" sz="1400" b="1" i="0" kern="1200">
                            <a:solidFill>
                              <a:schemeClr val="tx1"/>
                            </a:solidFill>
                            <a:latin typeface="Cambria Math" panose="02040503050406030204" pitchFamily="18" charset="0"/>
                          </a:rPr>
                          <m:t>ό</m:t>
                        </m:r>
                        <m:r>
                          <a:rPr lang="en-US" sz="1400" b="1" i="1" kern="1200">
                            <a:solidFill>
                              <a:schemeClr val="tx1"/>
                            </a:solidFill>
                            <a:latin typeface="Cambria Math" panose="02040503050406030204" pitchFamily="18" charset="0"/>
                          </a:rPr>
                          <m:t>𝝇</m:t>
                        </m:r>
                        <m:r>
                          <a:rPr lang="en-US" sz="1400" b="1" i="0" kern="1200">
                            <a:solidFill>
                              <a:schemeClr val="tx1"/>
                            </a:solidFill>
                            <a:latin typeface="Cambria Math" panose="02040503050406030204" pitchFamily="18" charset="0"/>
                          </a:rPr>
                          <m:t> </m:t>
                        </m:r>
                        <m:r>
                          <a:rPr lang="en-US" sz="1400" b="1" i="1" kern="1200">
                            <a:solidFill>
                              <a:schemeClr val="tx1"/>
                            </a:solidFill>
                            <a:latin typeface="Cambria Math" panose="02040503050406030204" pitchFamily="18" charset="0"/>
                          </a:rPr>
                          <m:t>𝜿𝝆𝜾𝝉𝜼</m:t>
                        </m:r>
                        <m:r>
                          <a:rPr lang="el-GR" sz="1400" b="1" i="1" kern="1200" smtClean="0">
                            <a:solidFill>
                              <a:schemeClr val="tx1"/>
                            </a:solidFill>
                            <a:latin typeface="Cambria Math" panose="02040503050406030204" pitchFamily="18" charset="0"/>
                          </a:rPr>
                          <m:t>𝝆𝜾𝝄𝝊</m:t>
                        </m:r>
                        <m:r>
                          <a:rPr lang="en-US" sz="1400" b="1" i="0" kern="1200">
                            <a:solidFill>
                              <a:schemeClr val="tx1"/>
                            </a:solidFill>
                            <a:latin typeface="Cambria Math" panose="02040503050406030204" pitchFamily="18" charset="0"/>
                          </a:rPr>
                          <m:t>×</m:t>
                        </m:r>
                        <m:r>
                          <a:rPr lang="en-US" sz="1400" b="1" i="1" kern="1200">
                            <a:solidFill>
                              <a:schemeClr val="tx1"/>
                            </a:solidFill>
                            <a:latin typeface="Cambria Math" panose="02040503050406030204" pitchFamily="18" charset="0"/>
                          </a:rPr>
                          <m:t>𝜷𝜶𝝆</m:t>
                        </m:r>
                        <m:r>
                          <m:rPr>
                            <m:sty m:val="p"/>
                          </m:rPr>
                          <a:rPr lang="en-US" sz="1400" b="1" i="0" kern="1200">
                            <a:solidFill>
                              <a:schemeClr val="tx1"/>
                            </a:solidFill>
                            <a:latin typeface="Cambria Math" panose="02040503050406030204" pitchFamily="18" charset="0"/>
                          </a:rPr>
                          <m:t>ύ</m:t>
                        </m:r>
                        <m:r>
                          <a:rPr lang="en-US" sz="1400" b="1" i="1" kern="1200">
                            <a:solidFill>
                              <a:schemeClr val="tx1"/>
                            </a:solidFill>
                            <a:latin typeface="Cambria Math" panose="02040503050406030204" pitchFamily="18" charset="0"/>
                          </a:rPr>
                          <m:t>𝝉𝜼𝝉𝜶</m:t>
                        </m:r>
                        <m:r>
                          <a:rPr lang="en-US" sz="1400" b="1" i="0" kern="1200">
                            <a:solidFill>
                              <a:schemeClr val="tx1"/>
                            </a:solidFill>
                            <a:latin typeface="Cambria Math" panose="02040503050406030204" pitchFamily="18" charset="0"/>
                          </a:rPr>
                          <m:t> </m:t>
                        </m:r>
                        <m:r>
                          <a:rPr lang="en-US" sz="1400" b="1" i="1" kern="1200">
                            <a:solidFill>
                              <a:schemeClr val="tx1"/>
                            </a:solidFill>
                            <a:latin typeface="Cambria Math" panose="02040503050406030204" pitchFamily="18" charset="0"/>
                          </a:rPr>
                          <m:t>𝜿𝝆𝜾𝝉𝜼𝝆</m:t>
                        </m:r>
                        <m:r>
                          <a:rPr lang="el-GR" sz="1400" b="1" i="1" kern="1200" smtClean="0">
                            <a:solidFill>
                              <a:schemeClr val="tx1"/>
                            </a:solidFill>
                            <a:latin typeface="Cambria Math" panose="02040503050406030204" pitchFamily="18" charset="0"/>
                          </a:rPr>
                          <m:t>𝜾</m:t>
                        </m:r>
                        <m:r>
                          <a:rPr lang="en-US" sz="1400" b="1" i="1" kern="1200">
                            <a:solidFill>
                              <a:schemeClr val="tx1"/>
                            </a:solidFill>
                            <a:latin typeface="Cambria Math" panose="02040503050406030204" pitchFamily="18" charset="0"/>
                          </a:rPr>
                          <m:t>𝝄𝝊</m:t>
                        </m:r>
                      </m:e>
                    </m:d>
                  </m:e>
                </m:nary>
              </m:oMath>
            </m:oMathPara>
          </a14:m>
          <a:endParaRPr lang="en-US" sz="1400" b="1" kern="1200" dirty="0">
            <a:solidFill>
              <a:schemeClr val="tx1"/>
            </a:solidFill>
            <a:latin typeface="Aptos" panose="020B0004020202020204" pitchFamily="34" charset="0"/>
          </a:endParaRPr>
        </a:p>
      </dsp:txBody>
      <dsp:txXfrm>
        <a:off x="1821981" y="846921"/>
        <a:ext cx="1818513" cy="1818525"/>
      </dsp:txXfrm>
    </dsp:sp>
    <dsp:sp modelId="{81EC4375-F69C-424A-8842-6089271DCDBF}">
      <dsp:nvSpPr>
        <dsp:cNvPr id="0" name=""/>
        <dsp:cNvSpPr/>
      </dsp:nvSpPr>
      <dsp:spPr>
        <a:xfrm>
          <a:off x="2802764" y="76525"/>
          <a:ext cx="341932" cy="3423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52017-0135-4A72-9106-123C570F79F9}">
      <dsp:nvSpPr>
        <dsp:cNvPr id="0" name=""/>
        <dsp:cNvSpPr/>
      </dsp:nvSpPr>
      <dsp:spPr>
        <a:xfrm>
          <a:off x="1993354" y="3064097"/>
          <a:ext cx="247932" cy="247778"/>
        </a:xfrm>
        <a:prstGeom prst="ellipse">
          <a:avLst/>
        </a:prstGeom>
        <a:solidFill>
          <a:schemeClr val="accent3">
            <a:hueOff val="169412"/>
            <a:satOff val="6250"/>
            <a:lumOff val="-9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26BC8-DFA9-413F-AA77-3DDFB170A9EF}">
      <dsp:nvSpPr>
        <dsp:cNvPr id="0" name=""/>
        <dsp:cNvSpPr/>
      </dsp:nvSpPr>
      <dsp:spPr>
        <a:xfrm>
          <a:off x="4321274" y="1465005"/>
          <a:ext cx="247932" cy="247778"/>
        </a:xfrm>
        <a:prstGeom prst="ellipse">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A0E4F-43FA-42BD-BD49-24EC351C8B52}">
      <dsp:nvSpPr>
        <dsp:cNvPr id="0" name=""/>
        <dsp:cNvSpPr/>
      </dsp:nvSpPr>
      <dsp:spPr>
        <a:xfrm>
          <a:off x="3136495" y="3327476"/>
          <a:ext cx="341932" cy="342301"/>
        </a:xfrm>
        <a:prstGeom prst="ellipse">
          <a:avLst/>
        </a:prstGeom>
        <a:solidFill>
          <a:schemeClr val="accent3">
            <a:hueOff val="508237"/>
            <a:satOff val="18750"/>
            <a:lumOff val="-27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480D1-4083-41B1-92DA-CA9DB25AB26A}">
      <dsp:nvSpPr>
        <dsp:cNvPr id="0" name=""/>
        <dsp:cNvSpPr/>
      </dsp:nvSpPr>
      <dsp:spPr>
        <a:xfrm>
          <a:off x="2062750" y="562447"/>
          <a:ext cx="247932" cy="247778"/>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CA24E-0614-44FA-A8DC-85DA90F05B52}">
      <dsp:nvSpPr>
        <dsp:cNvPr id="0" name=""/>
        <dsp:cNvSpPr/>
      </dsp:nvSpPr>
      <dsp:spPr>
        <a:xfrm>
          <a:off x="1282361" y="1981211"/>
          <a:ext cx="247932" cy="247778"/>
        </a:xfrm>
        <a:prstGeom prst="ellipse">
          <a:avLst/>
        </a:prstGeom>
        <a:solidFill>
          <a:schemeClr val="accent3">
            <a:hueOff val="847062"/>
            <a:satOff val="31250"/>
            <a:lumOff val="-45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D3AF0-DE41-4CAA-89D6-8D5AA838EC26}">
      <dsp:nvSpPr>
        <dsp:cNvPr id="0" name=""/>
        <dsp:cNvSpPr/>
      </dsp:nvSpPr>
      <dsp:spPr>
        <a:xfrm>
          <a:off x="-133591" y="551856"/>
          <a:ext cx="1690026" cy="1690019"/>
        </a:xfrm>
        <a:prstGeom prst="ellipse">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Θεσμικό/ ρυθμιστικό</a:t>
          </a:r>
        </a:p>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 </a:t>
          </a:r>
          <a:r>
            <a:rPr lang="el-GR" sz="1800" b="1" kern="1200" dirty="0">
              <a:solidFill>
                <a:schemeClr val="tx1"/>
              </a:solidFill>
              <a:latin typeface="Aptos" panose="020B0004020202020204" pitchFamily="34" charset="0"/>
            </a:rPr>
            <a:t>20%</a:t>
          </a:r>
          <a:endParaRPr lang="en-US" sz="1600" b="1" kern="1200" dirty="0">
            <a:solidFill>
              <a:schemeClr val="tx1"/>
            </a:solidFill>
            <a:latin typeface="Aptos" panose="020B0004020202020204" pitchFamily="34" charset="0"/>
          </a:endParaRPr>
        </a:p>
      </dsp:txBody>
      <dsp:txXfrm>
        <a:off x="113908" y="799354"/>
        <a:ext cx="1195028" cy="1195023"/>
      </dsp:txXfrm>
    </dsp:sp>
    <dsp:sp modelId="{4073DDC5-E4CC-46E2-977C-00B581268441}">
      <dsp:nvSpPr>
        <dsp:cNvPr id="0" name=""/>
        <dsp:cNvSpPr/>
      </dsp:nvSpPr>
      <dsp:spPr>
        <a:xfrm>
          <a:off x="2457045" y="573460"/>
          <a:ext cx="341932" cy="342301"/>
        </a:xfrm>
        <a:prstGeom prst="ellipse">
          <a:avLst/>
        </a:prstGeom>
        <a:solidFill>
          <a:schemeClr val="accent3">
            <a:hueOff val="1185887"/>
            <a:satOff val="43750"/>
            <a:lumOff val="-64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24B9C-A07D-42AF-9A4E-086FA0733A72}">
      <dsp:nvSpPr>
        <dsp:cNvPr id="0" name=""/>
        <dsp:cNvSpPr/>
      </dsp:nvSpPr>
      <dsp:spPr>
        <a:xfrm>
          <a:off x="204199" y="2388211"/>
          <a:ext cx="618255" cy="618529"/>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1D98D-D43E-4D9A-A57F-61A678A75EC7}">
      <dsp:nvSpPr>
        <dsp:cNvPr id="0" name=""/>
        <dsp:cNvSpPr/>
      </dsp:nvSpPr>
      <dsp:spPr>
        <a:xfrm>
          <a:off x="4201060" y="-54762"/>
          <a:ext cx="1726762" cy="1726767"/>
        </a:xfrm>
        <a:prstGeom prst="ellipse">
          <a:avLst/>
        </a:prstGeom>
        <a:solidFill>
          <a:schemeClr val="accent3">
            <a:hueOff val="1524712"/>
            <a:satOff val="56250"/>
            <a:lumOff val="-8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Οικονομικό</a:t>
          </a:r>
        </a:p>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 </a:t>
          </a:r>
          <a:r>
            <a:rPr lang="el-GR" sz="1800" b="1" kern="1200" dirty="0">
              <a:solidFill>
                <a:schemeClr val="tx1"/>
              </a:solidFill>
              <a:latin typeface="Aptos" panose="020B0004020202020204" pitchFamily="34" charset="0"/>
            </a:rPr>
            <a:t>25%</a:t>
          </a:r>
          <a:endParaRPr lang="en-US" sz="1600" b="1" kern="1200" dirty="0">
            <a:solidFill>
              <a:schemeClr val="tx1"/>
            </a:solidFill>
            <a:latin typeface="Aptos" panose="020B0004020202020204" pitchFamily="34" charset="0"/>
          </a:endParaRPr>
        </a:p>
      </dsp:txBody>
      <dsp:txXfrm>
        <a:off x="4453938" y="198117"/>
        <a:ext cx="1221006" cy="1221009"/>
      </dsp:txXfrm>
    </dsp:sp>
    <dsp:sp modelId="{7A9A0C7D-8D21-4EF4-978D-17313A6F3EBD}">
      <dsp:nvSpPr>
        <dsp:cNvPr id="0" name=""/>
        <dsp:cNvSpPr/>
      </dsp:nvSpPr>
      <dsp:spPr>
        <a:xfrm>
          <a:off x="3880925" y="1046993"/>
          <a:ext cx="341932" cy="342301"/>
        </a:xfrm>
        <a:prstGeom prst="ellipse">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04F18-D96E-459F-A2C9-54008A1267F8}">
      <dsp:nvSpPr>
        <dsp:cNvPr id="0" name=""/>
        <dsp:cNvSpPr/>
      </dsp:nvSpPr>
      <dsp:spPr>
        <a:xfrm>
          <a:off x="-31115" y="3124206"/>
          <a:ext cx="247932" cy="247778"/>
        </a:xfrm>
        <a:prstGeom prst="ellipse">
          <a:avLst/>
        </a:prstGeom>
        <a:solidFill>
          <a:schemeClr val="accent3">
            <a:hueOff val="1863537"/>
            <a:satOff val="68750"/>
            <a:lumOff val="-101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AB189-C6B4-4510-8A93-3D40EADDB2ED}">
      <dsp:nvSpPr>
        <dsp:cNvPr id="0" name=""/>
        <dsp:cNvSpPr/>
      </dsp:nvSpPr>
      <dsp:spPr>
        <a:xfrm>
          <a:off x="2439381" y="2771350"/>
          <a:ext cx="247932" cy="247778"/>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92134-5F48-49A5-B528-2A60677412B8}">
      <dsp:nvSpPr>
        <dsp:cNvPr id="0" name=""/>
        <dsp:cNvSpPr/>
      </dsp:nvSpPr>
      <dsp:spPr>
        <a:xfrm>
          <a:off x="4862513" y="2179903"/>
          <a:ext cx="1579804" cy="1579799"/>
        </a:xfrm>
        <a:prstGeom prst="ellipse">
          <a:avLst/>
        </a:prstGeom>
        <a:solidFill>
          <a:schemeClr val="accent3">
            <a:hueOff val="2202362"/>
            <a:satOff val="81250"/>
            <a:lumOff val="-119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Κοινωνικό</a:t>
          </a:r>
        </a:p>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 </a:t>
          </a:r>
          <a:r>
            <a:rPr lang="el-GR" sz="1800" b="1" kern="1200" dirty="0">
              <a:solidFill>
                <a:schemeClr val="tx1"/>
              </a:solidFill>
              <a:latin typeface="Aptos" panose="020B0004020202020204" pitchFamily="34" charset="0"/>
            </a:rPr>
            <a:t>25%</a:t>
          </a:r>
          <a:endParaRPr lang="en-US" sz="1600" b="1" kern="1200" dirty="0">
            <a:solidFill>
              <a:schemeClr val="tx1"/>
            </a:solidFill>
            <a:latin typeface="Aptos" panose="020B0004020202020204" pitchFamily="34" charset="0"/>
          </a:endParaRPr>
        </a:p>
      </dsp:txBody>
      <dsp:txXfrm>
        <a:off x="5093870" y="2411259"/>
        <a:ext cx="1117090" cy="1117087"/>
      </dsp:txXfrm>
    </dsp:sp>
    <dsp:sp modelId="{209AD6B9-1410-4711-A6C1-907B8F7BDB7C}">
      <dsp:nvSpPr>
        <dsp:cNvPr id="0" name=""/>
        <dsp:cNvSpPr/>
      </dsp:nvSpPr>
      <dsp:spPr>
        <a:xfrm>
          <a:off x="4674563" y="2301029"/>
          <a:ext cx="247932" cy="247778"/>
        </a:xfrm>
        <a:prstGeom prst="ellipse">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4BDEF-3993-42DE-BB1E-4876830EF080}">
      <dsp:nvSpPr>
        <dsp:cNvPr id="0" name=""/>
        <dsp:cNvSpPr/>
      </dsp:nvSpPr>
      <dsp:spPr>
        <a:xfrm>
          <a:off x="906083" y="2882546"/>
          <a:ext cx="2314595" cy="2314589"/>
        </a:xfrm>
        <a:prstGeom prst="ellipse">
          <a:avLst/>
        </a:prstGeom>
        <a:solidFill>
          <a:schemeClr val="accent3">
            <a:hueOff val="2541187"/>
            <a:satOff val="93750"/>
            <a:lumOff val="-13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Aptos" panose="020B0004020202020204" pitchFamily="34" charset="0"/>
            </a:rPr>
            <a:t>Περιβαλλοντικό ή Τεχνικό </a:t>
          </a:r>
        </a:p>
        <a:p>
          <a:pPr marL="0" lvl="0" indent="0" algn="ctr" defTabSz="711200">
            <a:lnSpc>
              <a:spcPct val="90000"/>
            </a:lnSpc>
            <a:spcBef>
              <a:spcPct val="0"/>
            </a:spcBef>
            <a:spcAft>
              <a:spcPct val="35000"/>
            </a:spcAft>
            <a:buNone/>
          </a:pPr>
          <a:r>
            <a:rPr lang="el-GR" sz="1800" b="1" kern="1200" dirty="0">
              <a:solidFill>
                <a:schemeClr val="tx1"/>
              </a:solidFill>
              <a:latin typeface="Aptos" panose="020B0004020202020204" pitchFamily="34" charset="0"/>
            </a:rPr>
            <a:t>30%</a:t>
          </a:r>
          <a:endParaRPr lang="en-US" sz="1800" b="1" kern="1200" dirty="0">
            <a:solidFill>
              <a:schemeClr val="tx1"/>
            </a:solidFill>
            <a:latin typeface="Aptos" panose="020B0004020202020204" pitchFamily="34" charset="0"/>
          </a:endParaRPr>
        </a:p>
      </dsp:txBody>
      <dsp:txXfrm>
        <a:off x="1245048" y="3221510"/>
        <a:ext cx="1636665" cy="1636661"/>
      </dsp:txXfrm>
    </dsp:sp>
    <dsp:sp modelId="{1E2FFA3E-F14F-41E2-AD73-5B8DD1B76321}">
      <dsp:nvSpPr>
        <dsp:cNvPr id="0" name=""/>
        <dsp:cNvSpPr/>
      </dsp:nvSpPr>
      <dsp:spPr>
        <a:xfrm>
          <a:off x="2554831" y="3372444"/>
          <a:ext cx="247932" cy="247778"/>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28AAC-81A8-4CE2-AF7E-A2C35E13DA8F}">
      <dsp:nvSpPr>
        <dsp:cNvPr id="0" name=""/>
        <dsp:cNvSpPr/>
      </dsp:nvSpPr>
      <dsp:spPr>
        <a:xfrm>
          <a:off x="2025454" y="230796"/>
          <a:ext cx="4580413" cy="159071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A61D5E-3AE0-4202-A783-157D6E49DD91}">
      <dsp:nvSpPr>
        <dsp:cNvPr id="0" name=""/>
        <dsp:cNvSpPr/>
      </dsp:nvSpPr>
      <dsp:spPr>
        <a:xfrm>
          <a:off x="3878923" y="4125922"/>
          <a:ext cx="887677" cy="568113"/>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FE309E-588D-4479-8D0B-B6B8F7998BED}">
      <dsp:nvSpPr>
        <dsp:cNvPr id="0" name=""/>
        <dsp:cNvSpPr/>
      </dsp:nvSpPr>
      <dsp:spPr>
        <a:xfrm>
          <a:off x="2192337" y="4580413"/>
          <a:ext cx="4260849" cy="106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latin typeface="Aptos" panose="020B0004020202020204" pitchFamily="34" charset="0"/>
            </a:rPr>
            <a:t> </a:t>
          </a:r>
          <a:endParaRPr lang="en-US" sz="1400" b="1" kern="1200" dirty="0">
            <a:solidFill>
              <a:schemeClr val="tx1"/>
            </a:solidFill>
            <a:latin typeface="Aptos" panose="020B0004020202020204" pitchFamily="34" charset="0"/>
          </a:endParaRPr>
        </a:p>
      </dsp:txBody>
      <dsp:txXfrm>
        <a:off x="2192337" y="4580413"/>
        <a:ext cx="4260849" cy="1065212"/>
      </dsp:txXfrm>
    </dsp:sp>
    <dsp:sp modelId="{5F18D143-7835-4624-8138-8050EF07395C}">
      <dsp:nvSpPr>
        <dsp:cNvPr id="0" name=""/>
        <dsp:cNvSpPr/>
      </dsp:nvSpPr>
      <dsp:spPr>
        <a:xfrm>
          <a:off x="3690736" y="1944367"/>
          <a:ext cx="1597818" cy="15978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Aptos" panose="020B0004020202020204" pitchFamily="34" charset="0"/>
            </a:rPr>
            <a:t>Υφιστάμενη κατάσταση </a:t>
          </a:r>
          <a:r>
            <a:rPr lang="el-GR" sz="1050" b="1" kern="1200" dirty="0">
              <a:solidFill>
                <a:schemeClr val="tx1"/>
              </a:solidFill>
              <a:latin typeface="Aptos" panose="020B0004020202020204" pitchFamily="34" charset="0"/>
            </a:rPr>
            <a:t>(για πιθανές επιλογές &amp; βαθμολογία 1-5 κριτηρίου)</a:t>
          </a:r>
          <a:endParaRPr lang="en-US" sz="1050" b="1" kern="1200" dirty="0">
            <a:solidFill>
              <a:schemeClr val="tx1"/>
            </a:solidFill>
            <a:latin typeface="Aptos" panose="020B0004020202020204" pitchFamily="34" charset="0"/>
          </a:endParaRPr>
        </a:p>
      </dsp:txBody>
      <dsp:txXfrm>
        <a:off x="3924731" y="2178362"/>
        <a:ext cx="1129828" cy="1129828"/>
      </dsp:txXfrm>
    </dsp:sp>
    <dsp:sp modelId="{54003142-EE60-429F-8861-BA307AE8C9ED}">
      <dsp:nvSpPr>
        <dsp:cNvPr id="0" name=""/>
        <dsp:cNvSpPr/>
      </dsp:nvSpPr>
      <dsp:spPr>
        <a:xfrm>
          <a:off x="2547408" y="745648"/>
          <a:ext cx="1597818" cy="1597818"/>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Aptos" panose="020B0004020202020204" pitchFamily="34" charset="0"/>
            </a:rPr>
            <a:t>Κριτήρια &amp; συντελεστές</a:t>
          </a:r>
          <a:endParaRPr lang="en-US" sz="1400" b="1" kern="1200" dirty="0">
            <a:solidFill>
              <a:schemeClr val="tx1"/>
            </a:solidFill>
            <a:latin typeface="Aptos" panose="020B0004020202020204" pitchFamily="34" charset="0"/>
          </a:endParaRPr>
        </a:p>
      </dsp:txBody>
      <dsp:txXfrm>
        <a:off x="2781403" y="979643"/>
        <a:ext cx="1129828" cy="1129828"/>
      </dsp:txXfrm>
    </dsp:sp>
    <dsp:sp modelId="{DA419614-B526-4D3C-BF0A-1751A887E654}">
      <dsp:nvSpPr>
        <dsp:cNvPr id="0" name=""/>
        <dsp:cNvSpPr/>
      </dsp:nvSpPr>
      <dsp:spPr>
        <a:xfrm>
          <a:off x="4180734" y="359331"/>
          <a:ext cx="1597818" cy="1597818"/>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a:solidFill>
                <a:schemeClr val="tx1"/>
              </a:solidFill>
              <a:latin typeface="Aptos" panose="020B0004020202020204" pitchFamily="34" charset="0"/>
            </a:rPr>
            <a:t>Πιθανές επιλογές</a:t>
          </a:r>
          <a:endParaRPr lang="en-US" sz="1400" b="1" kern="1200" dirty="0">
            <a:solidFill>
              <a:schemeClr val="tx1"/>
            </a:solidFill>
            <a:latin typeface="Aptos" panose="020B0004020202020204" pitchFamily="34" charset="0"/>
          </a:endParaRPr>
        </a:p>
      </dsp:txBody>
      <dsp:txXfrm>
        <a:off x="4414729" y="593326"/>
        <a:ext cx="1129828" cy="1129828"/>
      </dsp:txXfrm>
    </dsp:sp>
    <dsp:sp modelId="{F5A1A25F-F0F8-4DF3-8E9E-F8F9E35587A2}">
      <dsp:nvSpPr>
        <dsp:cNvPr id="0" name=""/>
        <dsp:cNvSpPr/>
      </dsp:nvSpPr>
      <dsp:spPr>
        <a:xfrm>
          <a:off x="1837266" y="35507"/>
          <a:ext cx="4970991" cy="3976793"/>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01C76-B3F5-4DA3-B628-C691B34E797A}">
      <dsp:nvSpPr>
        <dsp:cNvPr id="0" name=""/>
        <dsp:cNvSpPr/>
      </dsp:nvSpPr>
      <dsp:spPr>
        <a:xfrm>
          <a:off x="658164" y="1756"/>
          <a:ext cx="2785147" cy="1003424"/>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rgbClr val="C00000"/>
              </a:solidFill>
              <a:latin typeface="Aptos" panose="020B0004020202020204" pitchFamily="34" charset="0"/>
            </a:rPr>
            <a:t>(1.α.</a:t>
          </a:r>
          <a:r>
            <a:rPr lang="en-US" sz="1200" b="1" kern="1200" dirty="0" err="1">
              <a:solidFill>
                <a:srgbClr val="C00000"/>
              </a:solidFill>
              <a:latin typeface="Aptos" panose="020B0004020202020204" pitchFamily="34" charset="0"/>
            </a:rPr>
            <a:t>i</a:t>
          </a:r>
          <a:r>
            <a:rPr lang="en-US" sz="1200" b="1" kern="1200" dirty="0">
              <a:solidFill>
                <a:srgbClr val="C00000"/>
              </a:solidFill>
              <a:latin typeface="Aptos" panose="020B0004020202020204" pitchFamily="34" charset="0"/>
            </a:rPr>
            <a:t>)</a:t>
          </a:r>
          <a:r>
            <a:rPr lang="el-GR" sz="1200" b="1" kern="1200" dirty="0">
              <a:solidFill>
                <a:srgbClr val="C00000"/>
              </a:solidFill>
              <a:latin typeface="Aptos" panose="020B0004020202020204" pitchFamily="34" charset="0"/>
            </a:rPr>
            <a:t> 45% / 75% μερίδιο συμμετοχής ΑΠΕ </a:t>
          </a:r>
          <a:r>
            <a:rPr lang="el-GR" sz="1200" kern="1200" dirty="0">
              <a:solidFill>
                <a:schemeClr val="tx1"/>
              </a:solidFill>
              <a:latin typeface="Aptos" panose="020B0004020202020204" pitchFamily="34" charset="0"/>
            </a:rPr>
            <a:t>στην ακαθάριστη </a:t>
          </a:r>
          <a:r>
            <a:rPr lang="el-GR" sz="1200" b="1" kern="1200" dirty="0">
              <a:solidFill>
                <a:schemeClr val="tx1"/>
              </a:solidFill>
              <a:latin typeface="Aptos" panose="020B0004020202020204" pitchFamily="34" charset="0"/>
            </a:rPr>
            <a:t>κατανάλωση ηλεκτρικής ενέργειας</a:t>
          </a:r>
          <a:endParaRPr lang="en-US" sz="1200" b="1" kern="1200" dirty="0">
            <a:solidFill>
              <a:schemeClr val="tx1"/>
            </a:solidFill>
            <a:latin typeface="Aptos" panose="020B0004020202020204" pitchFamily="34" charset="0"/>
          </a:endParaRPr>
        </a:p>
      </dsp:txBody>
      <dsp:txXfrm>
        <a:off x="687553" y="31145"/>
        <a:ext cx="2726369" cy="944646"/>
      </dsp:txXfrm>
    </dsp:sp>
    <dsp:sp modelId="{7AFC2F41-C6C1-4A5B-9DA0-C3E6DDEC620D}">
      <dsp:nvSpPr>
        <dsp:cNvPr id="0" name=""/>
        <dsp:cNvSpPr/>
      </dsp:nvSpPr>
      <dsp:spPr>
        <a:xfrm>
          <a:off x="936678" y="1005181"/>
          <a:ext cx="278514" cy="878171"/>
        </a:xfrm>
        <a:custGeom>
          <a:avLst/>
          <a:gdLst/>
          <a:ahLst/>
          <a:cxnLst/>
          <a:rect l="0" t="0" r="0" b="0"/>
          <a:pathLst>
            <a:path>
              <a:moveTo>
                <a:pt x="0" y="0"/>
              </a:moveTo>
              <a:lnTo>
                <a:pt x="0" y="878171"/>
              </a:lnTo>
              <a:lnTo>
                <a:pt x="278514" y="8781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38A2D3-2C83-4DAE-A8C1-72DE7760D38C}">
      <dsp:nvSpPr>
        <dsp:cNvPr id="0" name=""/>
        <dsp:cNvSpPr/>
      </dsp:nvSpPr>
      <dsp:spPr>
        <a:xfrm>
          <a:off x="1215193" y="1122721"/>
          <a:ext cx="2706582" cy="152126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l-GR" sz="1100" kern="1200" dirty="0">
              <a:solidFill>
                <a:schemeClr val="tx1"/>
              </a:solidFill>
              <a:latin typeface="Aptos" panose="020B0004020202020204" pitchFamily="34" charset="0"/>
            </a:rPr>
            <a:t>1. Εγκατάσταση μικρών φωτοβολταϊκών (και μπαταρίες) σε στέγες και σώματα κατοικιών, επιχειρήσεων και δημοτικών κτιρίων με αυτοπαραγωγή και ταυτοχρονισμένο συμψηφισμό με δυνατότητα αποζημίωσης της πλεονάζουσας ενέργειας (</a:t>
          </a:r>
          <a:r>
            <a:rPr lang="el-GR" sz="1100" kern="1200" dirty="0" err="1">
              <a:solidFill>
                <a:schemeClr val="tx1"/>
              </a:solidFill>
              <a:latin typeface="Aptos" panose="020B0004020202020204" pitchFamily="34" charset="0"/>
            </a:rPr>
            <a:t>net-billing</a:t>
          </a:r>
          <a:r>
            <a:rPr lang="el-GR" sz="1100" kern="1200" dirty="0">
              <a:solidFill>
                <a:schemeClr val="tx1"/>
              </a:solidFill>
              <a:latin typeface="Aptos" panose="020B0004020202020204" pitchFamily="34" charset="0"/>
            </a:rPr>
            <a:t>) </a:t>
          </a:r>
          <a:endParaRPr lang="en-US" sz="1100" kern="1200" dirty="0">
            <a:solidFill>
              <a:schemeClr val="tx1"/>
            </a:solidFill>
            <a:latin typeface="Aptos" panose="020B0004020202020204" pitchFamily="34" charset="0"/>
          </a:endParaRPr>
        </a:p>
      </dsp:txBody>
      <dsp:txXfrm>
        <a:off x="1259749" y="1167277"/>
        <a:ext cx="2617470" cy="1432150"/>
      </dsp:txXfrm>
    </dsp:sp>
    <dsp:sp modelId="{B73205DD-3605-4488-BBB6-C109933DACF3}">
      <dsp:nvSpPr>
        <dsp:cNvPr id="0" name=""/>
        <dsp:cNvSpPr/>
      </dsp:nvSpPr>
      <dsp:spPr>
        <a:xfrm>
          <a:off x="936678" y="1005181"/>
          <a:ext cx="278514" cy="2172664"/>
        </a:xfrm>
        <a:custGeom>
          <a:avLst/>
          <a:gdLst/>
          <a:ahLst/>
          <a:cxnLst/>
          <a:rect l="0" t="0" r="0" b="0"/>
          <a:pathLst>
            <a:path>
              <a:moveTo>
                <a:pt x="0" y="0"/>
              </a:moveTo>
              <a:lnTo>
                <a:pt x="0" y="2172664"/>
              </a:lnTo>
              <a:lnTo>
                <a:pt x="278514" y="21726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047B5E-A216-4481-BAFD-4EAF98E9D4D2}">
      <dsp:nvSpPr>
        <dsp:cNvPr id="0" name=""/>
        <dsp:cNvSpPr/>
      </dsp:nvSpPr>
      <dsp:spPr>
        <a:xfrm>
          <a:off x="1215193" y="2801601"/>
          <a:ext cx="1891088" cy="752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l-GR" sz="1100" kern="1200" dirty="0">
              <a:solidFill>
                <a:schemeClr val="tx1"/>
              </a:solidFill>
              <a:latin typeface="Aptos" panose="020B0004020202020204" pitchFamily="34" charset="0"/>
            </a:rPr>
            <a:t>2. Υπογειοποίηση δικτύων ΜΤ και ΧΤ σε συνεργασία με τον ΔΕΔΔΗΕ </a:t>
          </a:r>
          <a:endParaRPr lang="en-US" sz="1100" kern="1200" dirty="0">
            <a:solidFill>
              <a:schemeClr val="tx1"/>
            </a:solidFill>
            <a:latin typeface="Aptos" panose="020B0004020202020204" pitchFamily="34" charset="0"/>
          </a:endParaRPr>
        </a:p>
      </dsp:txBody>
      <dsp:txXfrm>
        <a:off x="1237233" y="2823641"/>
        <a:ext cx="1847008" cy="708409"/>
      </dsp:txXfrm>
    </dsp:sp>
    <dsp:sp modelId="{9D726219-DCB2-4110-8A0E-44B7A325FBDE}">
      <dsp:nvSpPr>
        <dsp:cNvPr id="0" name=""/>
        <dsp:cNvSpPr/>
      </dsp:nvSpPr>
      <dsp:spPr>
        <a:xfrm>
          <a:off x="936678" y="1005181"/>
          <a:ext cx="171225" cy="3600949"/>
        </a:xfrm>
        <a:custGeom>
          <a:avLst/>
          <a:gdLst/>
          <a:ahLst/>
          <a:cxnLst/>
          <a:rect l="0" t="0" r="0" b="0"/>
          <a:pathLst>
            <a:path>
              <a:moveTo>
                <a:pt x="0" y="0"/>
              </a:moveTo>
              <a:lnTo>
                <a:pt x="0" y="3600949"/>
              </a:lnTo>
              <a:lnTo>
                <a:pt x="171225" y="360094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7E7D8-A4E2-4A70-B87D-125BCF6FBFA3}">
      <dsp:nvSpPr>
        <dsp:cNvPr id="0" name=""/>
        <dsp:cNvSpPr/>
      </dsp:nvSpPr>
      <dsp:spPr>
        <a:xfrm>
          <a:off x="1107903" y="3858643"/>
          <a:ext cx="2736742" cy="14949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l-GR" sz="1100" kern="1200" dirty="0">
              <a:solidFill>
                <a:schemeClr val="tx1"/>
              </a:solidFill>
              <a:latin typeface="Aptos" panose="020B0004020202020204" pitchFamily="34" charset="0"/>
            </a:rPr>
            <a:t>3. Δημιουργία τοπικών σχημάτων παραγωγής ενέργειας από πολίτες και επιχειρήσεις - Σύσταση Ενεργειακής Κοινότητας για κοινά έργα ΑΠΕ με όφελος σε κατοίκους, ευάλωτα νοικοκυριά και δημοτικά φορτία</a:t>
          </a:r>
          <a:endParaRPr lang="en-US" sz="1100" kern="1200" dirty="0">
            <a:solidFill>
              <a:schemeClr val="tx1"/>
            </a:solidFill>
            <a:latin typeface="Aptos" panose="020B0004020202020204" pitchFamily="34" charset="0"/>
          </a:endParaRPr>
        </a:p>
      </dsp:txBody>
      <dsp:txXfrm>
        <a:off x="1151689" y="3902429"/>
        <a:ext cx="2649170" cy="14074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3185D-ED0E-402E-8745-567EF1D91E22}">
      <dsp:nvSpPr>
        <dsp:cNvPr id="0" name=""/>
        <dsp:cNvSpPr/>
      </dsp:nvSpPr>
      <dsp:spPr>
        <a:xfrm rot="5400000">
          <a:off x="-179572" y="182011"/>
          <a:ext cx="1197147" cy="838003"/>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Aptos" panose="020B0004020202020204" pitchFamily="34" charset="0"/>
            </a:rPr>
            <a:t> </a:t>
          </a:r>
          <a:endParaRPr lang="en-US" sz="2400" kern="1200" dirty="0">
            <a:latin typeface="Aptos" panose="020B0004020202020204" pitchFamily="34" charset="0"/>
          </a:endParaRPr>
        </a:p>
      </dsp:txBody>
      <dsp:txXfrm rot="-5400000">
        <a:off x="1" y="421441"/>
        <a:ext cx="838003" cy="359144"/>
      </dsp:txXfrm>
    </dsp:sp>
    <dsp:sp modelId="{10A767DA-BF54-4A60-BB28-BFD41FC6768C}">
      <dsp:nvSpPr>
        <dsp:cNvPr id="0" name=""/>
        <dsp:cNvSpPr/>
      </dsp:nvSpPr>
      <dsp:spPr>
        <a:xfrm rot="5400000">
          <a:off x="5287524" y="-4447081"/>
          <a:ext cx="778555" cy="967759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prstClr val="black">
                  <a:hueOff val="0"/>
                  <a:satOff val="0"/>
                  <a:lumOff val="0"/>
                  <a:alphaOff val="0"/>
                </a:prstClr>
              </a:solidFill>
              <a:latin typeface="Aptos" panose="020B0004020202020204" pitchFamily="34" charset="0"/>
              <a:ea typeface="+mn-ea"/>
              <a:cs typeface="+mn-cs"/>
              <a:sym typeface="Poppins"/>
            </a:rPr>
            <a:t>Ερωτηματολόγια</a:t>
          </a:r>
          <a:r>
            <a:rPr lang="el-GR" sz="2400" b="1" kern="1200" dirty="0">
              <a:solidFill>
                <a:srgbClr val="015E72"/>
              </a:solidFill>
              <a:latin typeface="Aptos" panose="020B0004020202020204" pitchFamily="34" charset="0"/>
              <a:cs typeface="Poppins"/>
              <a:sym typeface="Poppins"/>
            </a:rPr>
            <a:t> </a:t>
          </a:r>
          <a:r>
            <a:rPr lang="el-GR" sz="2400" kern="1200" dirty="0">
              <a:solidFill>
                <a:prstClr val="black">
                  <a:hueOff val="0"/>
                  <a:satOff val="0"/>
                  <a:lumOff val="0"/>
                  <a:alphaOff val="0"/>
                </a:prstClr>
              </a:solidFill>
              <a:latin typeface="Aptos" panose="020B0004020202020204" pitchFamily="34" charset="0"/>
              <a:ea typeface="+mn-ea"/>
              <a:cs typeface="+mn-cs"/>
              <a:sym typeface="Poppins"/>
            </a:rPr>
            <a:t>ώριμου σταδίου συμμετοχικής διαδικασίας</a:t>
          </a:r>
          <a:endParaRPr lang="en-US" sz="2400" kern="1200" dirty="0">
            <a:solidFill>
              <a:prstClr val="black">
                <a:hueOff val="0"/>
                <a:satOff val="0"/>
                <a:lumOff val="0"/>
                <a:alphaOff val="0"/>
              </a:prstClr>
            </a:solidFill>
            <a:latin typeface="Aptos" panose="020B0004020202020204" pitchFamily="34" charset="0"/>
            <a:ea typeface="+mn-ea"/>
            <a:cs typeface="+mn-cs"/>
          </a:endParaRPr>
        </a:p>
      </dsp:txBody>
      <dsp:txXfrm rot="-5400000">
        <a:off x="838004" y="40445"/>
        <a:ext cx="9639590" cy="702543"/>
      </dsp:txXfrm>
    </dsp:sp>
    <dsp:sp modelId="{570C32BE-EB0E-4F0C-BCD9-016162612818}">
      <dsp:nvSpPr>
        <dsp:cNvPr id="0" name=""/>
        <dsp:cNvSpPr/>
      </dsp:nvSpPr>
      <dsp:spPr>
        <a:xfrm rot="5400000">
          <a:off x="-179572" y="1231782"/>
          <a:ext cx="1197147" cy="83800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Aptos" panose="020B0004020202020204" pitchFamily="34" charset="0"/>
            </a:rPr>
            <a:t> </a:t>
          </a:r>
          <a:endParaRPr lang="en-US" sz="2400" kern="1200" dirty="0">
            <a:latin typeface="Aptos" panose="020B0004020202020204" pitchFamily="34" charset="0"/>
          </a:endParaRPr>
        </a:p>
      </dsp:txBody>
      <dsp:txXfrm rot="-5400000">
        <a:off x="1" y="1471212"/>
        <a:ext cx="838003" cy="359144"/>
      </dsp:txXfrm>
    </dsp:sp>
    <dsp:sp modelId="{FAC24595-0A01-4CF3-9E97-D8FF16E01ABE}">
      <dsp:nvSpPr>
        <dsp:cNvPr id="0" name=""/>
        <dsp:cNvSpPr/>
      </dsp:nvSpPr>
      <dsp:spPr>
        <a:xfrm rot="5400000">
          <a:off x="5287728" y="-3397515"/>
          <a:ext cx="778145" cy="9677596"/>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Aptos" panose="020B0004020202020204" pitchFamily="34" charset="0"/>
            </a:rPr>
            <a:t>Επικύρωση και οριστικοποίηση προτεραιοτήτων </a:t>
          </a:r>
          <a:endParaRPr lang="en-US" sz="2400" kern="1200" dirty="0">
            <a:latin typeface="Aptos" panose="020B0004020202020204" pitchFamily="34" charset="0"/>
          </a:endParaRPr>
        </a:p>
      </dsp:txBody>
      <dsp:txXfrm rot="-5400000">
        <a:off x="838003" y="1090196"/>
        <a:ext cx="9639610" cy="702173"/>
      </dsp:txXfrm>
    </dsp:sp>
    <dsp:sp modelId="{7B421E60-1A2A-416B-B36D-AC214B8FDE8C}">
      <dsp:nvSpPr>
        <dsp:cNvPr id="0" name=""/>
        <dsp:cNvSpPr/>
      </dsp:nvSpPr>
      <dsp:spPr>
        <a:xfrm rot="5400000">
          <a:off x="-179572" y="2281552"/>
          <a:ext cx="1197147" cy="83800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ptos" panose="020B0004020202020204" pitchFamily="34" charset="0"/>
          </a:endParaRPr>
        </a:p>
      </dsp:txBody>
      <dsp:txXfrm rot="-5400000">
        <a:off x="1" y="2520982"/>
        <a:ext cx="838003" cy="359144"/>
      </dsp:txXfrm>
    </dsp:sp>
    <dsp:sp modelId="{6859F782-4E4B-4EE2-BCAA-FE7CFB06A264}">
      <dsp:nvSpPr>
        <dsp:cNvPr id="0" name=""/>
        <dsp:cNvSpPr/>
      </dsp:nvSpPr>
      <dsp:spPr>
        <a:xfrm rot="5400000">
          <a:off x="5287728" y="-2347745"/>
          <a:ext cx="778145" cy="967759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Aptos" panose="020B0004020202020204" pitchFamily="34" charset="0"/>
            </a:rPr>
            <a:t>Διερεύνηση επενδυτικών αναγκών, χρηματοδότησης και συλλογή στοιχείων ωριμότητας έργων</a:t>
          </a:r>
          <a:endParaRPr lang="en-US" sz="2400" kern="1200" dirty="0">
            <a:latin typeface="Aptos" panose="020B0004020202020204" pitchFamily="34" charset="0"/>
          </a:endParaRPr>
        </a:p>
      </dsp:txBody>
      <dsp:txXfrm rot="-5400000">
        <a:off x="838003" y="2139966"/>
        <a:ext cx="9639610" cy="702173"/>
      </dsp:txXfrm>
    </dsp:sp>
    <dsp:sp modelId="{3430A588-19D6-402A-8AE9-A772D734D160}">
      <dsp:nvSpPr>
        <dsp:cNvPr id="0" name=""/>
        <dsp:cNvSpPr/>
      </dsp:nvSpPr>
      <dsp:spPr>
        <a:xfrm rot="5400000">
          <a:off x="-179572" y="3331322"/>
          <a:ext cx="1197147" cy="838003"/>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Aptos" panose="020B0004020202020204" pitchFamily="34" charset="0"/>
            </a:rPr>
            <a:t> </a:t>
          </a:r>
          <a:endParaRPr lang="en-US" sz="2400" kern="1200" dirty="0">
            <a:latin typeface="Aptos" panose="020B0004020202020204" pitchFamily="34" charset="0"/>
          </a:endParaRPr>
        </a:p>
      </dsp:txBody>
      <dsp:txXfrm rot="-5400000">
        <a:off x="1" y="3570752"/>
        <a:ext cx="838003" cy="359144"/>
      </dsp:txXfrm>
    </dsp:sp>
    <dsp:sp modelId="{6EF70775-2316-4260-A810-E676EE694EB8}">
      <dsp:nvSpPr>
        <dsp:cNvPr id="0" name=""/>
        <dsp:cNvSpPr/>
      </dsp:nvSpPr>
      <dsp:spPr>
        <a:xfrm rot="5400000">
          <a:off x="5287728" y="-1297974"/>
          <a:ext cx="778145" cy="9677596"/>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prstClr val="black">
                  <a:hueOff val="0"/>
                  <a:satOff val="0"/>
                  <a:lumOff val="0"/>
                  <a:alphaOff val="0"/>
                </a:prstClr>
              </a:solidFill>
              <a:latin typeface="Aptos" panose="020B0004020202020204" pitchFamily="34" charset="0"/>
              <a:ea typeface="+mn-ea"/>
              <a:cs typeface="+mn-cs"/>
              <a:sym typeface="Poppins"/>
            </a:rPr>
            <a:t>Ολοκλήρωση Σχεδίου Δράσης </a:t>
          </a:r>
          <a:r>
            <a:rPr lang="en-US" sz="2400" b="1" kern="1200" dirty="0">
              <a:solidFill>
                <a:schemeClr val="accent1"/>
              </a:solidFill>
              <a:latin typeface="Aptos" panose="020B0004020202020204" pitchFamily="34" charset="0"/>
            </a:rPr>
            <a:t>GR</a:t>
          </a:r>
          <a:r>
            <a:rPr lang="en-US" sz="2400" b="1" kern="1200" dirty="0">
              <a:solidFill>
                <a:schemeClr val="accent6"/>
              </a:solidFill>
              <a:latin typeface="Aptos" panose="020B0004020202020204" pitchFamily="34" charset="0"/>
            </a:rPr>
            <a:t>eco</a:t>
          </a:r>
          <a:r>
            <a:rPr lang="en-US" sz="2400" b="1" kern="1200" dirty="0">
              <a:solidFill>
                <a:schemeClr val="accent1"/>
              </a:solidFill>
              <a:latin typeface="Aptos" panose="020B0004020202020204" pitchFamily="34" charset="0"/>
            </a:rPr>
            <a:t> Islands</a:t>
          </a:r>
          <a:endParaRPr lang="en-US" sz="2400" kern="1200" dirty="0">
            <a:latin typeface="Aptos" panose="020B0004020202020204" pitchFamily="34" charset="0"/>
          </a:endParaRPr>
        </a:p>
      </dsp:txBody>
      <dsp:txXfrm rot="-5400000">
        <a:off x="838003" y="3189737"/>
        <a:ext cx="9639610" cy="702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F9C93-6D58-4EA3-AADE-2C05FB252E1D}">
      <dsp:nvSpPr>
        <dsp:cNvPr id="0" name=""/>
        <dsp:cNvSpPr/>
      </dsp:nvSpPr>
      <dsp:spPr>
        <a:xfrm>
          <a:off x="545869" y="0"/>
          <a:ext cx="6186515" cy="5050565"/>
        </a:xfrm>
        <a:prstGeom prst="rightArrow">
          <a:avLst/>
        </a:prstGeom>
        <a:solidFill>
          <a:schemeClr val="tx2">
            <a:lumMod val="20000"/>
            <a:lumOff val="8000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4CE22EA-798A-4757-B2EA-19C99DB9DC81}">
      <dsp:nvSpPr>
        <dsp:cNvPr id="0" name=""/>
        <dsp:cNvSpPr/>
      </dsp:nvSpPr>
      <dsp:spPr>
        <a:xfrm>
          <a:off x="84" y="1751283"/>
          <a:ext cx="1361740" cy="1547998"/>
        </a:xfrm>
        <a:prstGeom prst="roundRect">
          <a:avLst/>
        </a:prstGeom>
        <a:solidFill>
          <a:srgbClr val="015E72">
            <a:alpha val="9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latin typeface="Aptos" panose="020B0004020202020204" pitchFamily="34" charset="0"/>
            </a:rPr>
            <a:t>Πυλώνες</a:t>
          </a:r>
        </a:p>
      </dsp:txBody>
      <dsp:txXfrm>
        <a:off x="66559" y="1817758"/>
        <a:ext cx="1228790" cy="1415048"/>
      </dsp:txXfrm>
    </dsp:sp>
    <dsp:sp modelId="{C7219C49-1A38-4789-8DD1-C10C2B9A4685}">
      <dsp:nvSpPr>
        <dsp:cNvPr id="0" name=""/>
        <dsp:cNvSpPr/>
      </dsp:nvSpPr>
      <dsp:spPr>
        <a:xfrm>
          <a:off x="1528144" y="1697282"/>
          <a:ext cx="1361740" cy="1655999"/>
        </a:xfrm>
        <a:prstGeom prst="roundRect">
          <a:avLst/>
        </a:prstGeom>
        <a:solidFill>
          <a:srgbClr val="015E72">
            <a:alpha val="76667"/>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latin typeface="Aptos" panose="020B0004020202020204" pitchFamily="34" charset="0"/>
            </a:rPr>
            <a:t>Γενικοί στόχοι</a:t>
          </a:r>
        </a:p>
      </dsp:txBody>
      <dsp:txXfrm>
        <a:off x="1594619" y="1763757"/>
        <a:ext cx="1228790" cy="1523049"/>
      </dsp:txXfrm>
    </dsp:sp>
    <dsp:sp modelId="{2DD6FF90-24C3-4F1E-A0A9-1E4375C3C759}">
      <dsp:nvSpPr>
        <dsp:cNvPr id="0" name=""/>
        <dsp:cNvSpPr/>
      </dsp:nvSpPr>
      <dsp:spPr>
        <a:xfrm>
          <a:off x="3056204" y="1265277"/>
          <a:ext cx="2693904" cy="2520009"/>
        </a:xfrm>
        <a:prstGeom prst="roundRect">
          <a:avLst/>
        </a:prstGeom>
        <a:solidFill>
          <a:srgbClr val="015E72">
            <a:alpha val="63333"/>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latin typeface="Aptos" panose="020B0004020202020204" pitchFamily="34" charset="0"/>
            </a:rPr>
            <a:t>Ειδικοί στόχοι</a:t>
          </a:r>
        </a:p>
        <a:p>
          <a:pPr marL="0" lvl="0" indent="0" algn="ctr" defTabSz="800100">
            <a:lnSpc>
              <a:spcPct val="90000"/>
            </a:lnSpc>
            <a:spcBef>
              <a:spcPct val="0"/>
            </a:spcBef>
            <a:spcAft>
              <a:spcPct val="35000"/>
            </a:spcAft>
            <a:buNone/>
          </a:pPr>
          <a:r>
            <a:rPr lang="el-GR" sz="1400" i="1" kern="1200" dirty="0">
              <a:solidFill>
                <a:schemeClr val="tx1"/>
              </a:solidFill>
              <a:latin typeface="Aptos" panose="020B0004020202020204" pitchFamily="34" charset="0"/>
            </a:rPr>
            <a:t>Διακρίνονται σε </a:t>
          </a:r>
          <a:r>
            <a:rPr lang="el-GR" sz="1400" b="1" i="1" kern="1200" dirty="0">
              <a:solidFill>
                <a:prstClr val="white"/>
              </a:solidFill>
              <a:latin typeface="Aptos" panose="020B0004020202020204" pitchFamily="34" charset="0"/>
              <a:ea typeface="+mn-ea"/>
              <a:cs typeface="+mn-cs"/>
            </a:rPr>
            <a:t>ενδιάμεσους </a:t>
          </a:r>
          <a:r>
            <a:rPr lang="el-GR" sz="1400" b="1" i="1" kern="1200" dirty="0">
              <a:solidFill>
                <a:schemeClr val="tx1"/>
              </a:solidFill>
              <a:latin typeface="Aptos" panose="020B0004020202020204" pitchFamily="34" charset="0"/>
              <a:ea typeface="+mn-ea"/>
              <a:cs typeface="+mn-cs"/>
            </a:rPr>
            <a:t>και</a:t>
          </a:r>
          <a:r>
            <a:rPr lang="el-GR" sz="1400" b="1" i="1" kern="1200" dirty="0">
              <a:solidFill>
                <a:prstClr val="white"/>
              </a:solidFill>
              <a:latin typeface="Aptos" panose="020B0004020202020204" pitchFamily="34" charset="0"/>
              <a:ea typeface="+mn-ea"/>
              <a:cs typeface="+mn-cs"/>
            </a:rPr>
            <a:t> τελικούς στόχους-μέτρα </a:t>
          </a:r>
          <a:r>
            <a:rPr lang="el-GR" sz="1400" i="1" kern="1200" dirty="0">
              <a:latin typeface="Aptos" panose="020B0004020202020204" pitchFamily="34" charset="0"/>
            </a:rPr>
            <a:t>με τις αντίστοιχες </a:t>
          </a:r>
          <a:r>
            <a:rPr lang="el-GR" sz="1400" b="1" i="1" kern="1200" dirty="0">
              <a:latin typeface="Aptos" panose="020B0004020202020204" pitchFamily="34" charset="0"/>
            </a:rPr>
            <a:t>ελάχιστες τιμές επίτευξης</a:t>
          </a:r>
          <a:r>
            <a:rPr lang="el-GR" sz="1400" i="1" kern="1200" dirty="0">
              <a:latin typeface="Aptos" panose="020B0004020202020204" pitchFamily="34" charset="0"/>
            </a:rPr>
            <a:t>. </a:t>
          </a:r>
          <a:endParaRPr lang="en-US" sz="1400" i="1" kern="1200" dirty="0">
            <a:latin typeface="Aptos" panose="020B0004020202020204" pitchFamily="34" charset="0"/>
          </a:endParaRPr>
        </a:p>
        <a:p>
          <a:pPr marL="0" lvl="0" indent="0" algn="ctr" defTabSz="800100">
            <a:lnSpc>
              <a:spcPct val="90000"/>
            </a:lnSpc>
            <a:spcBef>
              <a:spcPct val="0"/>
            </a:spcBef>
            <a:spcAft>
              <a:spcPct val="35000"/>
            </a:spcAft>
            <a:buNone/>
          </a:pPr>
          <a:r>
            <a:rPr lang="el-GR" sz="1400" i="1" kern="1200" dirty="0">
              <a:solidFill>
                <a:schemeClr val="tx1"/>
              </a:solidFill>
              <a:latin typeface="Aptos" panose="020B0004020202020204" pitchFamily="34" charset="0"/>
            </a:rPr>
            <a:t>Κάποιοι είναι </a:t>
          </a:r>
          <a:r>
            <a:rPr lang="el-GR" sz="1400" b="1" i="1" kern="1200" dirty="0">
              <a:solidFill>
                <a:schemeClr val="tx1"/>
              </a:solidFill>
              <a:latin typeface="Aptos" panose="020B0004020202020204" pitchFamily="34" charset="0"/>
            </a:rPr>
            <a:t>προ-απαιτούμενοι</a:t>
          </a:r>
          <a:r>
            <a:rPr lang="el-GR" sz="1400" i="1" kern="1200" dirty="0">
              <a:solidFill>
                <a:schemeClr val="tx1"/>
              </a:solidFill>
              <a:latin typeface="Aptos" panose="020B0004020202020204" pitchFamily="34" charset="0"/>
            </a:rPr>
            <a:t>, ενώ για τους </a:t>
          </a:r>
          <a:r>
            <a:rPr lang="el-GR" sz="1400" b="1" i="1" kern="1200" dirty="0">
              <a:solidFill>
                <a:schemeClr val="tx1"/>
              </a:solidFill>
              <a:latin typeface="Aptos" panose="020B0004020202020204" pitchFamily="34" charset="0"/>
            </a:rPr>
            <a:t>υπόλοιπους ορίζεται μια βαθμολογία </a:t>
          </a:r>
          <a:r>
            <a:rPr lang="el-GR" sz="1400" i="1" kern="1200" dirty="0">
              <a:solidFill>
                <a:schemeClr val="tx1"/>
              </a:solidFill>
              <a:latin typeface="Aptos" panose="020B0004020202020204" pitchFamily="34" charset="0"/>
            </a:rPr>
            <a:t>που λαμβάνεται με την επίτευξη τους.</a:t>
          </a:r>
          <a:endParaRPr lang="el-GR" sz="1400" kern="1200" dirty="0"/>
        </a:p>
      </dsp:txBody>
      <dsp:txXfrm>
        <a:off x="3179221" y="1388294"/>
        <a:ext cx="2447870" cy="2273975"/>
      </dsp:txXfrm>
    </dsp:sp>
    <dsp:sp modelId="{C65B3885-06FD-4264-A071-0CF5ACBE49D8}">
      <dsp:nvSpPr>
        <dsp:cNvPr id="0" name=""/>
        <dsp:cNvSpPr/>
      </dsp:nvSpPr>
      <dsp:spPr>
        <a:xfrm>
          <a:off x="5916513" y="1515169"/>
          <a:ext cx="1361740" cy="2020226"/>
        </a:xfrm>
        <a:prstGeom prst="roundRect">
          <a:avLst/>
        </a:prstGeom>
        <a:solidFill>
          <a:srgbClr val="015E72">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latin typeface="Aptos" panose="020B0004020202020204" pitchFamily="34" charset="0"/>
            </a:rPr>
            <a:t>Πιθανές Δράσεις</a:t>
          </a:r>
          <a:r>
            <a:rPr lang="el-GR" sz="1400" i="1" kern="1200" dirty="0">
              <a:latin typeface="Aptos" panose="020B0004020202020204" pitchFamily="34" charset="0"/>
            </a:rPr>
            <a:t> </a:t>
          </a:r>
        </a:p>
      </dsp:txBody>
      <dsp:txXfrm>
        <a:off x="5982988" y="1581644"/>
        <a:ext cx="1228790" cy="1887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338BF-C316-4179-A4C0-D2EFAE7DB83F}">
      <dsp:nvSpPr>
        <dsp:cNvPr id="0" name=""/>
        <dsp:cNvSpPr/>
      </dsp:nvSpPr>
      <dsp:spPr>
        <a:xfrm>
          <a:off x="3376" y="678214"/>
          <a:ext cx="1965270" cy="78610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l-GR" sz="1800" b="1" kern="1200">
              <a:latin typeface="Aptos" panose="020B0004020202020204" pitchFamily="34" charset="0"/>
            </a:rPr>
            <a:t>Πυλώνες</a:t>
          </a:r>
          <a:endParaRPr lang="el-GR" sz="1800" b="1" kern="1200" dirty="0">
            <a:latin typeface="Aptos" panose="020B0004020202020204" pitchFamily="34" charset="0"/>
          </a:endParaRPr>
        </a:p>
      </dsp:txBody>
      <dsp:txXfrm>
        <a:off x="396430" y="678214"/>
        <a:ext cx="1179162" cy="786108"/>
      </dsp:txXfrm>
    </dsp:sp>
    <dsp:sp modelId="{46DD62F8-F930-486C-8867-496FE9D0C193}">
      <dsp:nvSpPr>
        <dsp:cNvPr id="0" name=""/>
        <dsp:cNvSpPr/>
      </dsp:nvSpPr>
      <dsp:spPr>
        <a:xfrm>
          <a:off x="1772119" y="678214"/>
          <a:ext cx="1965270" cy="78610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ptos" panose="020B0004020202020204" pitchFamily="34" charset="0"/>
            </a:rPr>
            <a:t>Γενικοί στόχοι</a:t>
          </a:r>
        </a:p>
      </dsp:txBody>
      <dsp:txXfrm>
        <a:off x="2165173" y="678214"/>
        <a:ext cx="1179162" cy="786108"/>
      </dsp:txXfrm>
    </dsp:sp>
    <dsp:sp modelId="{36044AEA-0E29-4480-8265-47CD63258355}">
      <dsp:nvSpPr>
        <dsp:cNvPr id="0" name=""/>
        <dsp:cNvSpPr/>
      </dsp:nvSpPr>
      <dsp:spPr>
        <a:xfrm>
          <a:off x="3540863" y="678214"/>
          <a:ext cx="1965270" cy="78610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ptos" panose="020B0004020202020204" pitchFamily="34" charset="0"/>
            </a:rPr>
            <a:t>Ειδικοί στόχοι</a:t>
          </a:r>
        </a:p>
      </dsp:txBody>
      <dsp:txXfrm>
        <a:off x="3933917" y="678214"/>
        <a:ext cx="1179162" cy="786108"/>
      </dsp:txXfrm>
    </dsp:sp>
    <dsp:sp modelId="{131324A6-3098-4D7C-8374-A0E8735D7BED}">
      <dsp:nvSpPr>
        <dsp:cNvPr id="0" name=""/>
        <dsp:cNvSpPr/>
      </dsp:nvSpPr>
      <dsp:spPr>
        <a:xfrm>
          <a:off x="5309607" y="678214"/>
          <a:ext cx="1965270" cy="78610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Aptos" panose="020B0004020202020204" pitchFamily="34" charset="0"/>
            </a:rPr>
            <a:t>Πιθανές Δράσεις</a:t>
          </a:r>
        </a:p>
      </dsp:txBody>
      <dsp:txXfrm>
        <a:off x="5702661" y="678214"/>
        <a:ext cx="1179162" cy="786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45936-FEC7-47D1-83B9-A2D15620921D}">
      <dsp:nvSpPr>
        <dsp:cNvPr id="0" name=""/>
        <dsp:cNvSpPr/>
      </dsp:nvSpPr>
      <dsp:spPr>
        <a:xfrm>
          <a:off x="2863837" y="-110786"/>
          <a:ext cx="5933591" cy="5933591"/>
        </a:xfrm>
        <a:prstGeom prst="circularArrow">
          <a:avLst>
            <a:gd name="adj1" fmla="val 5544"/>
            <a:gd name="adj2" fmla="val 330680"/>
            <a:gd name="adj3" fmla="val 14741903"/>
            <a:gd name="adj4" fmla="val 1682185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5CC64F-5EA3-4056-913D-F9ABD0A2A3E4}">
      <dsp:nvSpPr>
        <dsp:cNvPr id="0" name=""/>
        <dsp:cNvSpPr/>
      </dsp:nvSpPr>
      <dsp:spPr>
        <a:xfrm>
          <a:off x="5056635" y="-37119"/>
          <a:ext cx="1547996" cy="756001"/>
        </a:xfrm>
        <a:prstGeom prst="flowChartConnector">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Έναρξη Σχεδίου Δράσης / Επικαιροποίηση</a:t>
          </a:r>
          <a:endParaRPr lang="en-US" sz="1200" kern="1200" dirty="0">
            <a:solidFill>
              <a:schemeClr val="tx1"/>
            </a:solidFill>
          </a:endParaRPr>
        </a:p>
      </dsp:txBody>
      <dsp:txXfrm>
        <a:off x="5283334" y="73595"/>
        <a:ext cx="1094598" cy="534573"/>
      </dsp:txXfrm>
    </dsp:sp>
    <dsp:sp modelId="{AF74CD5F-2597-4201-BCE5-59304DFA845E}">
      <dsp:nvSpPr>
        <dsp:cNvPr id="0" name=""/>
        <dsp:cNvSpPr/>
      </dsp:nvSpPr>
      <dsp:spPr>
        <a:xfrm>
          <a:off x="6490656" y="377311"/>
          <a:ext cx="1210270" cy="6051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bg1"/>
              </a:solidFill>
            </a:rPr>
            <a:t>Συλλογή δεδομένων &amp; πληροφοριών</a:t>
          </a:r>
          <a:endParaRPr lang="en-US" sz="1200" kern="1200" dirty="0">
            <a:solidFill>
              <a:schemeClr val="bg1"/>
            </a:solidFill>
          </a:endParaRPr>
        </a:p>
      </dsp:txBody>
      <dsp:txXfrm>
        <a:off x="6520196" y="406851"/>
        <a:ext cx="1151190" cy="546055"/>
      </dsp:txXfrm>
    </dsp:sp>
    <dsp:sp modelId="{67ED05DE-878D-437F-A7E2-F80AD74C667E}">
      <dsp:nvSpPr>
        <dsp:cNvPr id="0" name=""/>
        <dsp:cNvSpPr/>
      </dsp:nvSpPr>
      <dsp:spPr>
        <a:xfrm>
          <a:off x="7416816" y="1303471"/>
          <a:ext cx="1210270" cy="6051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bg1"/>
              </a:solidFill>
            </a:rPr>
            <a:t>Ανάλυση </a:t>
          </a:r>
          <a:r>
            <a:rPr lang="en-US" sz="1200" kern="1200" dirty="0">
              <a:solidFill>
                <a:schemeClr val="bg1"/>
              </a:solidFill>
            </a:rPr>
            <a:t>SWOT</a:t>
          </a:r>
        </a:p>
      </dsp:txBody>
      <dsp:txXfrm>
        <a:off x="7446356" y="1333011"/>
        <a:ext cx="1151190" cy="546055"/>
      </dsp:txXfrm>
    </dsp:sp>
    <dsp:sp modelId="{3065C832-85DA-4A25-856D-0B53B320130F}">
      <dsp:nvSpPr>
        <dsp:cNvPr id="0" name=""/>
        <dsp:cNvSpPr/>
      </dsp:nvSpPr>
      <dsp:spPr>
        <a:xfrm>
          <a:off x="7755814" y="2568629"/>
          <a:ext cx="1210270" cy="6051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bg1"/>
              </a:solidFill>
              <a:latin typeface="Calibri" panose="020F0502020204030204"/>
              <a:ea typeface="+mn-ea"/>
              <a:cs typeface="+mn-cs"/>
            </a:rPr>
            <a:t>Δείκτες στόχων και Κριτήρια</a:t>
          </a:r>
          <a:endParaRPr lang="en-US" sz="1200" kern="1200" dirty="0">
            <a:solidFill>
              <a:schemeClr val="bg1"/>
            </a:solidFill>
            <a:latin typeface="Calibri" panose="020F0502020204030204"/>
            <a:ea typeface="+mn-ea"/>
            <a:cs typeface="+mn-cs"/>
          </a:endParaRPr>
        </a:p>
      </dsp:txBody>
      <dsp:txXfrm>
        <a:off x="7785354" y="2598169"/>
        <a:ext cx="1151190" cy="546055"/>
      </dsp:txXfrm>
    </dsp:sp>
    <dsp:sp modelId="{39D4D4DD-B93C-45BF-AB1C-0A5469663A12}">
      <dsp:nvSpPr>
        <dsp:cNvPr id="0" name=""/>
        <dsp:cNvSpPr/>
      </dsp:nvSpPr>
      <dsp:spPr>
        <a:xfrm>
          <a:off x="7416816" y="3833787"/>
          <a:ext cx="1210270" cy="60513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1</a:t>
          </a:r>
          <a:r>
            <a:rPr lang="el-GR" sz="1200" kern="1200" baseline="30000" dirty="0">
              <a:solidFill>
                <a:schemeClr val="tx1"/>
              </a:solidFill>
            </a:rPr>
            <a:t>η</a:t>
          </a:r>
          <a:r>
            <a:rPr lang="el-GR" sz="1200" kern="1200" dirty="0">
              <a:solidFill>
                <a:schemeClr val="tx1"/>
              </a:solidFill>
            </a:rPr>
            <a:t> Διαβούλευση</a:t>
          </a:r>
          <a:endParaRPr lang="en-US" sz="1200" kern="1200" dirty="0">
            <a:solidFill>
              <a:schemeClr val="tx1"/>
            </a:solidFill>
          </a:endParaRPr>
        </a:p>
      </dsp:txBody>
      <dsp:txXfrm>
        <a:off x="7446356" y="3863327"/>
        <a:ext cx="1151190" cy="546055"/>
      </dsp:txXfrm>
    </dsp:sp>
    <dsp:sp modelId="{7D60C916-3EB8-4DA8-A539-DBF2E44E2CA2}">
      <dsp:nvSpPr>
        <dsp:cNvPr id="0" name=""/>
        <dsp:cNvSpPr/>
      </dsp:nvSpPr>
      <dsp:spPr>
        <a:xfrm>
          <a:off x="6490656" y="4759947"/>
          <a:ext cx="1210270" cy="6051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bg1"/>
              </a:solidFill>
            </a:rPr>
            <a:t>Αξιολόγηση εναλλακτικών επιλογών</a:t>
          </a:r>
          <a:endParaRPr lang="en-US" sz="1200" kern="1200" dirty="0">
            <a:solidFill>
              <a:schemeClr val="bg1"/>
            </a:solidFill>
          </a:endParaRPr>
        </a:p>
      </dsp:txBody>
      <dsp:txXfrm>
        <a:off x="6520196" y="4789487"/>
        <a:ext cx="1151190" cy="546055"/>
      </dsp:txXfrm>
    </dsp:sp>
    <dsp:sp modelId="{8831F71F-1DA6-4C87-A230-F4D353FC7B79}">
      <dsp:nvSpPr>
        <dsp:cNvPr id="0" name=""/>
        <dsp:cNvSpPr/>
      </dsp:nvSpPr>
      <dsp:spPr>
        <a:xfrm>
          <a:off x="5225498" y="5098945"/>
          <a:ext cx="1210270" cy="6051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bg1"/>
              </a:solidFill>
            </a:rPr>
            <a:t>Προσδιορισμός μέτρων</a:t>
          </a:r>
          <a:endParaRPr lang="en-US" sz="1200" kern="1200" dirty="0">
            <a:solidFill>
              <a:schemeClr val="bg1"/>
            </a:solidFill>
          </a:endParaRPr>
        </a:p>
      </dsp:txBody>
      <dsp:txXfrm>
        <a:off x="5255038" y="5128485"/>
        <a:ext cx="1151190" cy="546055"/>
      </dsp:txXfrm>
    </dsp:sp>
    <dsp:sp modelId="{830D6ACC-7A59-4E36-8E6F-0B2AB7B61BB8}">
      <dsp:nvSpPr>
        <dsp:cNvPr id="0" name=""/>
        <dsp:cNvSpPr/>
      </dsp:nvSpPr>
      <dsp:spPr>
        <a:xfrm>
          <a:off x="3960340" y="4759947"/>
          <a:ext cx="1210270" cy="60513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solidFill>
                <a:schemeClr val="tx1"/>
              </a:solidFill>
            </a:rPr>
            <a:t>2</a:t>
          </a:r>
          <a:r>
            <a:rPr lang="el-GR" sz="1200" kern="1200" baseline="30000">
              <a:solidFill>
                <a:schemeClr val="tx1"/>
              </a:solidFill>
            </a:rPr>
            <a:t>η</a:t>
          </a:r>
          <a:r>
            <a:rPr lang="el-GR" sz="1200" kern="1200">
              <a:solidFill>
                <a:schemeClr val="tx1"/>
              </a:solidFill>
            </a:rPr>
            <a:t> Διαβούλευση</a:t>
          </a:r>
          <a:endParaRPr lang="en-US" sz="1200" kern="1200" dirty="0">
            <a:solidFill>
              <a:schemeClr val="tx1"/>
            </a:solidFill>
          </a:endParaRPr>
        </a:p>
      </dsp:txBody>
      <dsp:txXfrm>
        <a:off x="3989880" y="4789487"/>
        <a:ext cx="1151190" cy="546055"/>
      </dsp:txXfrm>
    </dsp:sp>
    <dsp:sp modelId="{23DA8208-B7EC-4E68-A420-61991BD4AF22}">
      <dsp:nvSpPr>
        <dsp:cNvPr id="0" name=""/>
        <dsp:cNvSpPr/>
      </dsp:nvSpPr>
      <dsp:spPr>
        <a:xfrm>
          <a:off x="2824398" y="3757322"/>
          <a:ext cx="1629834" cy="7580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bg1"/>
              </a:solidFill>
            </a:rPr>
            <a:t>Επενδυτικές ανάγκες, χρηματοδότηση, ωριμότητα</a:t>
          </a:r>
          <a:endParaRPr lang="en-US" sz="1200" kern="1200" dirty="0">
            <a:solidFill>
              <a:schemeClr val="bg1"/>
            </a:solidFill>
          </a:endParaRPr>
        </a:p>
      </dsp:txBody>
      <dsp:txXfrm>
        <a:off x="2861404" y="3794328"/>
        <a:ext cx="1555822" cy="684052"/>
      </dsp:txXfrm>
    </dsp:sp>
    <dsp:sp modelId="{4F7AC1CE-3A5A-49B4-ADBA-4AA5840B6C11}">
      <dsp:nvSpPr>
        <dsp:cNvPr id="0" name=""/>
        <dsp:cNvSpPr/>
      </dsp:nvSpPr>
      <dsp:spPr>
        <a:xfrm>
          <a:off x="2616314" y="2547195"/>
          <a:ext cx="1368004" cy="648002"/>
        </a:xfrm>
        <a:prstGeom prst="round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Τελική διαδικασία λήψης αποφάσεων για τα μέτρα</a:t>
          </a:r>
          <a:endParaRPr lang="en-US" sz="1200" kern="1200" dirty="0">
            <a:solidFill>
              <a:schemeClr val="tx1"/>
            </a:solidFill>
          </a:endParaRPr>
        </a:p>
      </dsp:txBody>
      <dsp:txXfrm>
        <a:off x="2647947" y="2578828"/>
        <a:ext cx="1304738" cy="584736"/>
      </dsp:txXfrm>
    </dsp:sp>
    <dsp:sp modelId="{6FADC0F6-F0F1-47E4-886F-AF419831E061}">
      <dsp:nvSpPr>
        <dsp:cNvPr id="0" name=""/>
        <dsp:cNvSpPr/>
      </dsp:nvSpPr>
      <dsp:spPr>
        <a:xfrm>
          <a:off x="2976008" y="1303471"/>
          <a:ext cx="1326613" cy="605135"/>
        </a:xfrm>
        <a:prstGeom prst="round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solidFill>
                <a:schemeClr val="tx1"/>
              </a:solidFill>
            </a:rPr>
            <a:t>Δέσμευση για υλοποίηση ΤΣΔ</a:t>
          </a:r>
          <a:endParaRPr lang="en-US" sz="1200" kern="1200" dirty="0">
            <a:solidFill>
              <a:schemeClr val="tx1"/>
            </a:solidFill>
          </a:endParaRPr>
        </a:p>
      </dsp:txBody>
      <dsp:txXfrm>
        <a:off x="3005548" y="1333011"/>
        <a:ext cx="1267533" cy="546055"/>
      </dsp:txXfrm>
    </dsp:sp>
    <dsp:sp modelId="{38847AD0-3FF6-4B94-8E23-73F69D34B152}">
      <dsp:nvSpPr>
        <dsp:cNvPr id="0" name=""/>
        <dsp:cNvSpPr/>
      </dsp:nvSpPr>
      <dsp:spPr>
        <a:xfrm>
          <a:off x="3883221" y="377311"/>
          <a:ext cx="1364507" cy="605135"/>
        </a:xfrm>
        <a:prstGeom prst="round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Υλοποίηση και παρακολούθηση</a:t>
          </a:r>
          <a:endParaRPr lang="en-US" sz="1200" kern="1200" dirty="0">
            <a:solidFill>
              <a:schemeClr val="tx1"/>
            </a:solidFill>
          </a:endParaRPr>
        </a:p>
      </dsp:txBody>
      <dsp:txXfrm>
        <a:off x="3912761" y="406851"/>
        <a:ext cx="1305427" cy="546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1EC2-890B-4C05-B2BE-58177D9952E1}">
      <dsp:nvSpPr>
        <dsp:cNvPr id="0" name=""/>
        <dsp:cNvSpPr/>
      </dsp:nvSpPr>
      <dsp:spPr>
        <a:xfrm>
          <a:off x="3015411" y="0"/>
          <a:ext cx="2516452" cy="251670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98D8D-C2D7-4772-9C20-FD80BD9F40ED}">
      <dsp:nvSpPr>
        <dsp:cNvPr id="0" name=""/>
        <dsp:cNvSpPr/>
      </dsp:nvSpPr>
      <dsp:spPr>
        <a:xfrm>
          <a:off x="3571004" y="910980"/>
          <a:ext cx="1404322" cy="702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b="1" kern="1200" dirty="0">
              <a:latin typeface="Aptos" panose="020B0004020202020204" pitchFamily="34" charset="0"/>
            </a:rPr>
            <a:t>Εξειδίκευση των στόχων του Σχεδίου Δράσης για την Κέα</a:t>
          </a:r>
          <a:endParaRPr lang="en-US" sz="1500" b="1" kern="1200" dirty="0">
            <a:latin typeface="Aptos" panose="020B0004020202020204" pitchFamily="34" charset="0"/>
          </a:endParaRPr>
        </a:p>
      </dsp:txBody>
      <dsp:txXfrm>
        <a:off x="3571004" y="910980"/>
        <a:ext cx="1404322" cy="702088"/>
      </dsp:txXfrm>
    </dsp:sp>
    <dsp:sp modelId="{F8BE9D9F-C892-408F-B1B5-64115C645F95}">
      <dsp:nvSpPr>
        <dsp:cNvPr id="0" name=""/>
        <dsp:cNvSpPr/>
      </dsp:nvSpPr>
      <dsp:spPr>
        <a:xfrm>
          <a:off x="2316318" y="1446223"/>
          <a:ext cx="2516452" cy="2516708"/>
        </a:xfrm>
        <a:prstGeom prst="leftCircularArrow">
          <a:avLst>
            <a:gd name="adj1" fmla="val 10980"/>
            <a:gd name="adj2" fmla="val 1142322"/>
            <a:gd name="adj3" fmla="val 6300000"/>
            <a:gd name="adj4" fmla="val 18900000"/>
            <a:gd name="adj5" fmla="val 125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A6923-0C4F-443B-B153-6B473CB1FE68}">
      <dsp:nvSpPr>
        <dsp:cNvPr id="0" name=""/>
        <dsp:cNvSpPr/>
      </dsp:nvSpPr>
      <dsp:spPr>
        <a:xfrm>
          <a:off x="2849250" y="2270665"/>
          <a:ext cx="1404322" cy="702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b="1" kern="1200" dirty="0">
              <a:latin typeface="Aptos" panose="020B0004020202020204" pitchFamily="34" charset="0"/>
            </a:rPr>
            <a:t>Προσδιορισμός εναλλακτικών επιλογών και παρεμβάσεων ανά στόχο</a:t>
          </a:r>
          <a:endParaRPr lang="en-US" sz="1500" b="1" kern="1200" dirty="0">
            <a:latin typeface="Aptos" panose="020B0004020202020204" pitchFamily="34" charset="0"/>
          </a:endParaRPr>
        </a:p>
      </dsp:txBody>
      <dsp:txXfrm>
        <a:off x="2849250" y="2270665"/>
        <a:ext cx="1404322" cy="702088"/>
      </dsp:txXfrm>
    </dsp:sp>
    <dsp:sp modelId="{BF3E4DA6-61D0-4F0A-8FD7-70B5253C656B}">
      <dsp:nvSpPr>
        <dsp:cNvPr id="0" name=""/>
        <dsp:cNvSpPr/>
      </dsp:nvSpPr>
      <dsp:spPr>
        <a:xfrm>
          <a:off x="3015411" y="2897785"/>
          <a:ext cx="2516452" cy="2516708"/>
        </a:xfrm>
        <a:prstGeom prst="circularArrow">
          <a:avLst>
            <a:gd name="adj1" fmla="val 10980"/>
            <a:gd name="adj2" fmla="val 1142322"/>
            <a:gd name="adj3" fmla="val 4500000"/>
            <a:gd name="adj4" fmla="val 13500000"/>
            <a:gd name="adj5" fmla="val 125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38D26-53BD-4985-B880-B534241983E1}">
      <dsp:nvSpPr>
        <dsp:cNvPr id="0" name=""/>
        <dsp:cNvSpPr/>
      </dsp:nvSpPr>
      <dsp:spPr>
        <a:xfrm>
          <a:off x="3643650" y="3634296"/>
          <a:ext cx="1404322" cy="702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b="1" kern="1200" dirty="0">
              <a:latin typeface="Aptos" panose="020B0004020202020204" pitchFamily="34" charset="0"/>
            </a:rPr>
            <a:t>Ορισμός κριτηρίων αξιολόγησης και συντελεστές στάθμισης</a:t>
          </a:r>
          <a:endParaRPr lang="en-US" sz="1500" b="1" kern="1200" dirty="0">
            <a:latin typeface="Aptos" panose="020B0004020202020204" pitchFamily="34" charset="0"/>
          </a:endParaRPr>
        </a:p>
      </dsp:txBody>
      <dsp:txXfrm>
        <a:off x="3643650" y="3634296"/>
        <a:ext cx="1404322" cy="702088"/>
      </dsp:txXfrm>
    </dsp:sp>
    <dsp:sp modelId="{4F32C1CC-9816-47C8-9FF6-D2ADD2D6EC6F}">
      <dsp:nvSpPr>
        <dsp:cNvPr id="0" name=""/>
        <dsp:cNvSpPr/>
      </dsp:nvSpPr>
      <dsp:spPr>
        <a:xfrm>
          <a:off x="2495694" y="4510854"/>
          <a:ext cx="2161949" cy="2162994"/>
        </a:xfrm>
        <a:prstGeom prst="blockArc">
          <a:avLst>
            <a:gd name="adj1" fmla="val 0"/>
            <a:gd name="adj2" fmla="val 189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FDC15-CB0D-4789-A45E-EFA8FD893837}">
      <dsp:nvSpPr>
        <dsp:cNvPr id="0" name=""/>
        <dsp:cNvSpPr/>
      </dsp:nvSpPr>
      <dsp:spPr>
        <a:xfrm>
          <a:off x="2869079" y="5257658"/>
          <a:ext cx="1404322" cy="702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Aptos" panose="020B0004020202020204" pitchFamily="34" charset="0"/>
            </a:rPr>
            <a:t>Αξιολόγηση και σύγκριση εναλλακτικών επιλογών</a:t>
          </a:r>
          <a:endParaRPr lang="en-US" sz="1600" b="1" kern="1200" dirty="0">
            <a:latin typeface="Aptos" panose="020B0004020202020204" pitchFamily="34" charset="0"/>
          </a:endParaRPr>
        </a:p>
      </dsp:txBody>
      <dsp:txXfrm>
        <a:off x="2869079" y="5257658"/>
        <a:ext cx="1404322" cy="702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3185D-ED0E-402E-8745-567EF1D91E22}">
      <dsp:nvSpPr>
        <dsp:cNvPr id="0" name=""/>
        <dsp:cNvSpPr/>
      </dsp:nvSpPr>
      <dsp:spPr>
        <a:xfrm rot="5400000">
          <a:off x="-179572" y="182011"/>
          <a:ext cx="1197147" cy="838003"/>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Aptos" panose="020B0004020202020204" pitchFamily="34" charset="0"/>
            </a:rPr>
            <a:t> </a:t>
          </a:r>
          <a:endParaRPr lang="en-US" sz="2400" kern="1200" dirty="0">
            <a:latin typeface="Aptos" panose="020B0004020202020204" pitchFamily="34" charset="0"/>
          </a:endParaRPr>
        </a:p>
      </dsp:txBody>
      <dsp:txXfrm rot="-5400000">
        <a:off x="1" y="421441"/>
        <a:ext cx="838003" cy="359144"/>
      </dsp:txXfrm>
    </dsp:sp>
    <dsp:sp modelId="{10A767DA-BF54-4A60-BB28-BFD41FC6768C}">
      <dsp:nvSpPr>
        <dsp:cNvPr id="0" name=""/>
        <dsp:cNvSpPr/>
      </dsp:nvSpPr>
      <dsp:spPr>
        <a:xfrm rot="5400000">
          <a:off x="5287524" y="-4447081"/>
          <a:ext cx="778555" cy="967759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Aptos" panose="020B0004020202020204" pitchFamily="34" charset="0"/>
            </a:rPr>
            <a:t>Παρουσίαση του τρόπου με τον οποίο αξιολογήθηκαν οι επιλογές</a:t>
          </a:r>
          <a:endParaRPr lang="en-US" sz="2400" kern="1200" dirty="0">
            <a:latin typeface="Aptos" panose="020B0004020202020204" pitchFamily="34" charset="0"/>
          </a:endParaRPr>
        </a:p>
      </dsp:txBody>
      <dsp:txXfrm rot="-5400000">
        <a:off x="838004" y="40445"/>
        <a:ext cx="9639590" cy="702543"/>
      </dsp:txXfrm>
    </dsp:sp>
    <dsp:sp modelId="{570C32BE-EB0E-4F0C-BCD9-016162612818}">
      <dsp:nvSpPr>
        <dsp:cNvPr id="0" name=""/>
        <dsp:cNvSpPr/>
      </dsp:nvSpPr>
      <dsp:spPr>
        <a:xfrm rot="5400000">
          <a:off x="-179572" y="1231782"/>
          <a:ext cx="1197147" cy="83800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Aptos" panose="020B0004020202020204" pitchFamily="34" charset="0"/>
            </a:rPr>
            <a:t> </a:t>
          </a:r>
          <a:endParaRPr lang="en-US" sz="2400" kern="1200" dirty="0">
            <a:latin typeface="Aptos" panose="020B0004020202020204" pitchFamily="34" charset="0"/>
          </a:endParaRPr>
        </a:p>
      </dsp:txBody>
      <dsp:txXfrm rot="-5400000">
        <a:off x="1" y="1471212"/>
        <a:ext cx="838003" cy="359144"/>
      </dsp:txXfrm>
    </dsp:sp>
    <dsp:sp modelId="{FAC24595-0A01-4CF3-9E97-D8FF16E01ABE}">
      <dsp:nvSpPr>
        <dsp:cNvPr id="0" name=""/>
        <dsp:cNvSpPr/>
      </dsp:nvSpPr>
      <dsp:spPr>
        <a:xfrm rot="5400000">
          <a:off x="5287728" y="-3397515"/>
          <a:ext cx="778145" cy="9677596"/>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Aptos" panose="020B0004020202020204" pitchFamily="34" charset="0"/>
            </a:rPr>
            <a:t>Συζήτηση για  την αξιολόγηση εναλλακτικών επιλογών για την Κέα</a:t>
          </a:r>
          <a:endParaRPr lang="en-US" sz="2400" kern="1200" dirty="0">
            <a:latin typeface="Aptos" panose="020B0004020202020204" pitchFamily="34" charset="0"/>
          </a:endParaRPr>
        </a:p>
      </dsp:txBody>
      <dsp:txXfrm rot="-5400000">
        <a:off x="838003" y="1090196"/>
        <a:ext cx="9639610" cy="702173"/>
      </dsp:txXfrm>
    </dsp:sp>
    <dsp:sp modelId="{7B421E60-1A2A-416B-B36D-AC214B8FDE8C}">
      <dsp:nvSpPr>
        <dsp:cNvPr id="0" name=""/>
        <dsp:cNvSpPr/>
      </dsp:nvSpPr>
      <dsp:spPr>
        <a:xfrm rot="5400000">
          <a:off x="-179572" y="2281552"/>
          <a:ext cx="1197147" cy="83800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ptos" panose="020B0004020202020204" pitchFamily="34" charset="0"/>
          </a:endParaRPr>
        </a:p>
      </dsp:txBody>
      <dsp:txXfrm rot="-5400000">
        <a:off x="1" y="2520982"/>
        <a:ext cx="838003" cy="359144"/>
      </dsp:txXfrm>
    </dsp:sp>
    <dsp:sp modelId="{6859F782-4E4B-4EE2-BCAA-FE7CFB06A264}">
      <dsp:nvSpPr>
        <dsp:cNvPr id="0" name=""/>
        <dsp:cNvSpPr/>
      </dsp:nvSpPr>
      <dsp:spPr>
        <a:xfrm rot="5400000">
          <a:off x="5287728" y="-2347745"/>
          <a:ext cx="778145" cy="967759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Aptos" panose="020B0004020202020204" pitchFamily="34" charset="0"/>
            </a:rPr>
            <a:t>Σύσκεψη για την επικαιροποίηση των αποτελεσμάτων</a:t>
          </a:r>
          <a:endParaRPr lang="en-US" sz="2400" kern="1200" dirty="0">
            <a:latin typeface="Aptos" panose="020B0004020202020204" pitchFamily="34" charset="0"/>
          </a:endParaRPr>
        </a:p>
      </dsp:txBody>
      <dsp:txXfrm rot="-5400000">
        <a:off x="838003" y="2139966"/>
        <a:ext cx="9639610" cy="702173"/>
      </dsp:txXfrm>
    </dsp:sp>
    <dsp:sp modelId="{3430A588-19D6-402A-8AE9-A772D734D160}">
      <dsp:nvSpPr>
        <dsp:cNvPr id="0" name=""/>
        <dsp:cNvSpPr/>
      </dsp:nvSpPr>
      <dsp:spPr>
        <a:xfrm rot="5400000">
          <a:off x="-179572" y="3331322"/>
          <a:ext cx="1197147" cy="838003"/>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Aptos" panose="020B0004020202020204" pitchFamily="34" charset="0"/>
            </a:rPr>
            <a:t> </a:t>
          </a:r>
          <a:endParaRPr lang="en-US" sz="2400" kern="1200" dirty="0">
            <a:latin typeface="Aptos" panose="020B0004020202020204" pitchFamily="34" charset="0"/>
          </a:endParaRPr>
        </a:p>
      </dsp:txBody>
      <dsp:txXfrm rot="-5400000">
        <a:off x="1" y="3570752"/>
        <a:ext cx="838003" cy="359144"/>
      </dsp:txXfrm>
    </dsp:sp>
    <dsp:sp modelId="{6EF70775-2316-4260-A810-E676EE694EB8}">
      <dsp:nvSpPr>
        <dsp:cNvPr id="0" name=""/>
        <dsp:cNvSpPr/>
      </dsp:nvSpPr>
      <dsp:spPr>
        <a:xfrm rot="5400000">
          <a:off x="5287728" y="-1297974"/>
          <a:ext cx="778145" cy="9677596"/>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Aptos" panose="020B0004020202020204" pitchFamily="34" charset="0"/>
            </a:rPr>
            <a:t>Συλλογή προτάσεων για συμπλήρωση ή βελτίωση των δράσεων</a:t>
          </a:r>
          <a:endParaRPr lang="en-US" sz="2400" kern="1200" dirty="0">
            <a:latin typeface="Aptos" panose="020B0004020202020204" pitchFamily="34" charset="0"/>
          </a:endParaRPr>
        </a:p>
      </dsp:txBody>
      <dsp:txXfrm rot="-5400000">
        <a:off x="838003" y="3189737"/>
        <a:ext cx="9639610" cy="7021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1777-5314-4464-A1F9-F6E0E703DBAF}">
      <dsp:nvSpPr>
        <dsp:cNvPr id="0" name=""/>
        <dsp:cNvSpPr/>
      </dsp:nvSpPr>
      <dsp:spPr>
        <a:xfrm rot="16200000">
          <a:off x="1531331" y="-1531331"/>
          <a:ext cx="2632729" cy="5695392"/>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504000" rIns="78232" bIns="78232" numCol="1" spcCol="1270" anchor="ctr" anchorCtr="0">
          <a:noAutofit/>
        </a:bodyPr>
        <a:lstStyle/>
        <a:p>
          <a:pPr marL="0" lvl="0" indent="0" algn="l" defTabSz="488950">
            <a:lnSpc>
              <a:spcPct val="90000"/>
            </a:lnSpc>
            <a:spcBef>
              <a:spcPct val="0"/>
            </a:spcBef>
            <a:spcAft>
              <a:spcPct val="35000"/>
            </a:spcAft>
            <a:buNone/>
          </a:pPr>
          <a:endParaRPr lang="el-GR" sz="110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a:t>
          </a:r>
          <a:r>
            <a:rPr lang="en-US" sz="1100" b="1" kern="1200" dirty="0">
              <a:solidFill>
                <a:sysClr val="windowText" lastClr="000000"/>
              </a:solidFill>
              <a:latin typeface="Aptos" panose="020B0004020202020204" pitchFamily="34" charset="0"/>
              <a:cs typeface="Calibri" panose="020F0502020204030204" pitchFamily="34" charset="0"/>
            </a:rPr>
            <a:t>1473 kWp</a:t>
          </a:r>
          <a:r>
            <a:rPr lang="el-GR" sz="1100" kern="1200" dirty="0">
              <a:solidFill>
                <a:sysClr val="windowText" lastClr="000000"/>
              </a:solidFill>
              <a:latin typeface="Aptos" panose="020B0004020202020204" pitchFamily="34" charset="0"/>
              <a:cs typeface="Calibri" panose="020F0502020204030204" pitchFamily="34" charset="0"/>
            </a:rPr>
            <a:t> (~138</a:t>
          </a:r>
          <a:r>
            <a:rPr lang="en-US" sz="1100" kern="1200" dirty="0">
              <a:solidFill>
                <a:sysClr val="windowText" lastClr="000000"/>
              </a:solidFill>
              <a:latin typeface="Aptos" panose="020B0004020202020204" pitchFamily="34" charset="0"/>
              <a:cs typeface="Calibri" panose="020F0502020204030204" pitchFamily="34" charset="0"/>
            </a:rPr>
            <a:t>kWp</a:t>
          </a:r>
          <a:r>
            <a:rPr lang="el-GR" sz="1100" kern="1200" dirty="0">
              <a:solidFill>
                <a:sysClr val="windowText" lastClr="000000"/>
              </a:solidFill>
              <a:latin typeface="Aptos" panose="020B0004020202020204" pitchFamily="34" charset="0"/>
              <a:cs typeface="Calibri" panose="020F0502020204030204" pitchFamily="34" charset="0"/>
            </a:rPr>
            <a:t> είναι στέγης)</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b="1" kern="1200" dirty="0">
              <a:solidFill>
                <a:sysClr val="windowText" lastClr="000000"/>
              </a:solidFill>
              <a:latin typeface="Aptos" panose="020B0004020202020204" pitchFamily="34" charset="0"/>
              <a:cs typeface="Calibri" panose="020F0502020204030204" pitchFamily="34" charset="0"/>
            </a:rPr>
            <a:t>εγκατεστημένη ισχύς φωτοβολταϊκών </a:t>
          </a:r>
          <a:r>
            <a:rPr lang="el-GR" sz="1100" kern="1200" dirty="0">
              <a:solidFill>
                <a:sysClr val="windowText" lastClr="000000"/>
              </a:solidFill>
              <a:latin typeface="Aptos" panose="020B0004020202020204" pitchFamily="34" charset="0"/>
              <a:cs typeface="Calibri" panose="020F0502020204030204" pitchFamily="34" charset="0"/>
            </a:rPr>
            <a:t>(με δυνατότητα περαιτέρω ανάπτυξης</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512,5</a:t>
          </a:r>
          <a:r>
            <a:rPr lang="en-US" sz="1100" kern="1200" dirty="0">
              <a:solidFill>
                <a:sysClr val="windowText" lastClr="000000"/>
              </a:solidFill>
              <a:latin typeface="Aptos" panose="020B0004020202020204" pitchFamily="34" charset="0"/>
              <a:cs typeface="Calibri" panose="020F0502020204030204" pitchFamily="34" charset="0"/>
            </a:rPr>
            <a:t>kW </a:t>
          </a:r>
          <a:r>
            <a:rPr lang="el-GR" sz="1100" kern="1200" dirty="0">
              <a:solidFill>
                <a:sysClr val="windowText" lastClr="000000"/>
              </a:solidFill>
              <a:latin typeface="Aptos" panose="020B0004020202020204" pitchFamily="34" charset="0"/>
              <a:cs typeface="Calibri" panose="020F0502020204030204" pitchFamily="34" charset="0"/>
            </a:rPr>
            <a:t> για εγκατάσταση φωτοβολταϊκών) </a:t>
          </a:r>
          <a:br>
            <a:rPr lang="en-US"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b="1" kern="1200" dirty="0">
              <a:solidFill>
                <a:sysClr val="windowText" lastClr="000000"/>
              </a:solidFill>
              <a:latin typeface="Aptos" panose="020B0004020202020204" pitchFamily="34" charset="0"/>
              <a:cs typeface="Calibri" panose="020F0502020204030204" pitchFamily="34" charset="0"/>
            </a:rPr>
            <a:t>Διασυνδεδεμένο νησί </a:t>
          </a:r>
          <a:r>
            <a:rPr lang="el-GR" sz="1100" kern="1200" dirty="0">
              <a:solidFill>
                <a:sysClr val="windowText" lastClr="000000"/>
              </a:solidFill>
              <a:latin typeface="Aptos" panose="020B0004020202020204" pitchFamily="34" charset="0"/>
              <a:cs typeface="Calibri" panose="020F0502020204030204" pitchFamily="34" charset="0"/>
            </a:rPr>
            <a:t>στο ΕΣΜΗΕ</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με υψηλό μερίδιο ΑΠΕ (&gt;50% στην κατανάλωση ηλεκτρικής ενέργειας, </a:t>
          </a:r>
          <a:r>
            <a:rPr lang="en-US" sz="1100" kern="1200" dirty="0">
              <a:solidFill>
                <a:sysClr val="windowText" lastClr="000000"/>
              </a:solidFill>
              <a:latin typeface="Aptos" panose="020B0004020202020204" pitchFamily="34" charset="0"/>
              <a:cs typeface="Calibri" panose="020F0502020204030204" pitchFamily="34" charset="0"/>
            </a:rPr>
            <a:t>Eurostat</a:t>
          </a:r>
          <a:r>
            <a:rPr lang="el-GR" sz="1100" kern="1200" dirty="0">
              <a:solidFill>
                <a:sysClr val="windowText" lastClr="000000"/>
              </a:solidFill>
              <a:latin typeface="Aptos" panose="020B0004020202020204" pitchFamily="34" charset="0"/>
              <a:cs typeface="Calibri" panose="020F0502020204030204" pitchFamily="34" charset="0"/>
            </a:rPr>
            <a:t> 2024)</a:t>
          </a:r>
        </a:p>
        <a:p>
          <a:pPr marL="0" lvl="0" indent="0" algn="l" defTabSz="488950">
            <a:lnSpc>
              <a:spcPct val="90000"/>
            </a:lnSpc>
            <a:spcBef>
              <a:spcPct val="0"/>
            </a:spcBef>
            <a:spcAft>
              <a:spcPct val="35000"/>
            </a:spcAft>
            <a:buNone/>
          </a:pP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Εγκεκριμένο και </a:t>
          </a:r>
          <a:r>
            <a:rPr lang="el-GR" sz="1100" kern="1200" dirty="0" err="1">
              <a:solidFill>
                <a:sysClr val="windowText" lastClr="000000"/>
              </a:solidFill>
              <a:latin typeface="Aptos" panose="020B0004020202020204" pitchFamily="34" charset="0"/>
              <a:cs typeface="Calibri" panose="020F0502020204030204" pitchFamily="34" charset="0"/>
            </a:rPr>
            <a:t>επικαιροποιημένο</a:t>
          </a:r>
          <a:r>
            <a:rPr lang="el-GR" sz="1100" kern="1200" dirty="0">
              <a:solidFill>
                <a:sysClr val="windowText" lastClr="000000"/>
              </a:solidFill>
              <a:latin typeface="Aptos" panose="020B0004020202020204" pitchFamily="34" charset="0"/>
              <a:cs typeface="Calibri" panose="020F0502020204030204" pitchFamily="34" charset="0"/>
            </a:rPr>
            <a:t> Δημοτικό Σχέδιο Μείωσης Εκπομπών (ΔηΣΜΕ)</a:t>
          </a:r>
          <a:br>
            <a:rPr lang="en-US"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Υφιστάμενα έργα ενεργειακής αναβάθμισης σε δημοτικά κτίρια και υποδομές</a:t>
          </a:r>
          <a:br>
            <a:rPr lang="en-US"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Υφιστάμενες δράσεις εξοικονόμησης ενέργειας (οδοφωτισμός, αντλιοστάσια κ.ά.)</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Σχεδιασμός για ηλεκτροκίνηση (ΣΦΗΟ, φορτιστές δημοσίως </a:t>
          </a:r>
          <a:r>
            <a:rPr lang="el-GR" sz="1100" kern="1200" dirty="0" err="1">
              <a:solidFill>
                <a:sysClr val="windowText" lastClr="000000"/>
              </a:solidFill>
              <a:latin typeface="Aptos" panose="020B0004020202020204" pitchFamily="34" charset="0"/>
              <a:cs typeface="Calibri" panose="020F0502020204030204" pitchFamily="34" charset="0"/>
            </a:rPr>
            <a:t>προσβάσιμοι</a:t>
          </a:r>
          <a:r>
            <a:rPr lang="el-GR" sz="1100" kern="1200" dirty="0">
              <a:solidFill>
                <a:sysClr val="windowText" lastClr="000000"/>
              </a:solidFill>
              <a:latin typeface="Aptos" panose="020B0004020202020204" pitchFamily="34" charset="0"/>
              <a:cs typeface="Calibri" panose="020F0502020204030204" pitchFamily="34" charset="0"/>
            </a:rPr>
            <a:t>)</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 Ο Δήμος προωθεί ήπιες μορφές μετακίνησης (δίκτυο μονοπατιών, κοινόχρηστα ποδήλατα αυτόματης μίσθωσης και δημόσιας χρήσης)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endParaRPr lang="el-GR" sz="1100" kern="1200" dirty="0">
            <a:solidFill>
              <a:sysClr val="windowText" lastClr="000000"/>
            </a:solidFill>
            <a:latin typeface="Aptos" panose="020B0004020202020204" pitchFamily="34" charset="0"/>
            <a:cs typeface="Calibri" panose="020F0502020204030204" pitchFamily="34" charset="0"/>
          </a:endParaRPr>
        </a:p>
      </dsp:txBody>
      <dsp:txXfrm rot="5400000">
        <a:off x="0" y="0"/>
        <a:ext cx="5695392" cy="1974547"/>
      </dsp:txXfrm>
    </dsp:sp>
    <dsp:sp modelId="{9831825B-1CB5-486D-AFB3-91A894898844}">
      <dsp:nvSpPr>
        <dsp:cNvPr id="0" name=""/>
        <dsp:cNvSpPr/>
      </dsp:nvSpPr>
      <dsp:spPr>
        <a:xfrm>
          <a:off x="5695392" y="0"/>
          <a:ext cx="5695392" cy="2632729"/>
        </a:xfrm>
        <a:prstGeom prst="round1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396000" rIns="78232" bIns="72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Περιορισμένη αξιοποίηση ΑΠΕ σε κατοικίες και επιχειρήσεις</a:t>
          </a:r>
          <a:br>
            <a:rPr lang="en-US"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 Αυξημένη οικονομική επιβάρυνση  από το κόστος του ηλεκτρικού</a:t>
          </a:r>
        </a:p>
        <a:p>
          <a:pPr marL="0" lvl="0" indent="0" algn="l" defTabSz="488950">
            <a:lnSpc>
              <a:spcPct val="90000"/>
            </a:lnSpc>
            <a:spcBef>
              <a:spcPct val="0"/>
            </a:spcBef>
            <a:spcAft>
              <a:spcPct val="35000"/>
            </a:spcAft>
            <a:buNone/>
          </a:pP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Παλαιό και </a:t>
          </a:r>
          <a:r>
            <a:rPr lang="el-GR" sz="1100" kern="1200" dirty="0" err="1">
              <a:solidFill>
                <a:sysClr val="windowText" lastClr="000000"/>
              </a:solidFill>
              <a:latin typeface="Aptos" panose="020B0004020202020204" pitchFamily="34" charset="0"/>
              <a:cs typeface="Calibri" panose="020F0502020204030204" pitchFamily="34" charset="0"/>
            </a:rPr>
            <a:t>ενεργοβόρο</a:t>
          </a:r>
          <a:r>
            <a:rPr lang="el-GR" sz="1100" kern="1200" dirty="0">
              <a:solidFill>
                <a:sysClr val="windowText" lastClr="000000"/>
              </a:solidFill>
              <a:latin typeface="Aptos" panose="020B0004020202020204" pitchFamily="34" charset="0"/>
              <a:cs typeface="Calibri" panose="020F0502020204030204" pitchFamily="34" charset="0"/>
            </a:rPr>
            <a:t> κτιριακό απόθεμα</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Χαμηλή διείσδυση ηλεκτροκίνησης στον στόλο οχημάτων</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Έλλειψη ολοκληρωμένου σχεδιασμού βιώσιμης κινητικότητας (ΣΒΑΚ)</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Υψηλή εξάρτηση από ΙΧ, ιδιαίτερα κατά τους θερινούς μήνες</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Ελλείψεις σε υποδομές στάθμευσης και οργάνωσης κυκλοφορίας</a:t>
          </a:r>
        </a:p>
      </dsp:txBody>
      <dsp:txXfrm>
        <a:off x="5695392" y="0"/>
        <a:ext cx="5695392" cy="1974547"/>
      </dsp:txXfrm>
    </dsp:sp>
    <dsp:sp modelId="{C2825AD5-33C0-419B-A4A3-3FD5BF772C95}">
      <dsp:nvSpPr>
        <dsp:cNvPr id="0" name=""/>
        <dsp:cNvSpPr/>
      </dsp:nvSpPr>
      <dsp:spPr>
        <a:xfrm rot="10800000">
          <a:off x="0" y="2632729"/>
          <a:ext cx="5695392" cy="2632729"/>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78232" bIns="360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Επέκταση εγκατάστασης φωτοβολταϊκών σε κτίρια και υποδομές</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 Αναβάθμιση ενεργειακών δικτύων</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Ανάπτυξη ενεργειακών κοινοτήτων και σχημάτων αυτοπαραγωγής
● Ενεργειακή αναβάθμιση δημοτικών κτιρίων και ενεργοβόρων υποδομών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 Προώθηση ηλεκτροκίνησης σε δημόσιο, επαγγελματικό και ιδιωτικό στόλο</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 Υλοποίηση ΣΦΗΟ</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 Ανάπτυξη βιώσιμων μορφών κινητικότητας (μονοπάτια, πεζόδρομοι, ποδηλατοδρόμοι, δημόσια συγκοινωνία)</a:t>
          </a:r>
          <a:br>
            <a:rPr lang="el-GR" sz="1100" kern="1200" dirty="0">
              <a:solidFill>
                <a:sysClr val="windowText" lastClr="000000"/>
              </a:solidFill>
              <a:latin typeface="Aptos" panose="020B0004020202020204" pitchFamily="34" charset="0"/>
              <a:cs typeface="Calibri" panose="020F0502020204030204" pitchFamily="34" charset="0"/>
            </a:rPr>
          </a:br>
          <a:r>
            <a:rPr lang="el-GR" sz="1100" kern="1200" dirty="0">
              <a:solidFill>
                <a:sysClr val="windowText" lastClr="000000"/>
              </a:solidFill>
              <a:latin typeface="Aptos" panose="020B0004020202020204" pitchFamily="34" charset="0"/>
              <a:cs typeface="Calibri" panose="020F0502020204030204" pitchFamily="34" charset="0"/>
            </a:rPr>
            <a:t>● Διερεύνηση πράσινων τεχνολογιών στις θαλάσσιες μεταφορές</a:t>
          </a:r>
          <a:endParaRPr lang="el-GR" sz="1100" kern="1200" dirty="0">
            <a:solidFill>
              <a:sysClr val="windowText" lastClr="000000"/>
            </a:solidFill>
            <a:latin typeface="Aptos" panose="020B0004020202020204" pitchFamily="34" charset="0"/>
          </a:endParaRPr>
        </a:p>
      </dsp:txBody>
      <dsp:txXfrm rot="10800000">
        <a:off x="0" y="3290911"/>
        <a:ext cx="5695392" cy="1974547"/>
      </dsp:txXfrm>
    </dsp:sp>
    <dsp:sp modelId="{DA19D906-E124-4E0D-89A6-951BFFB52F0D}">
      <dsp:nvSpPr>
        <dsp:cNvPr id="0" name=""/>
        <dsp:cNvSpPr/>
      </dsp:nvSpPr>
      <dsp:spPr>
        <a:xfrm rot="5400000">
          <a:off x="7226723" y="1101398"/>
          <a:ext cx="2632729" cy="5695392"/>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32000" numCol="1" spcCol="1270" anchor="ctr" anchorCtr="0">
          <a:noAutofit/>
        </a:bodyPr>
        <a:lstStyle/>
        <a:p>
          <a:pPr marL="0" lvl="0" indent="0" algn="l" defTabSz="488950">
            <a:lnSpc>
              <a:spcPct val="90000"/>
            </a:lnSpc>
            <a:spcBef>
              <a:spcPct val="0"/>
            </a:spcBef>
            <a:spcAft>
              <a:spcPct val="35000"/>
            </a:spcAft>
            <a:buNone/>
          </a:pPr>
          <a:r>
            <a:rPr lang="el-GR" sz="1100" kern="120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Κοινωνικές αντιδράσεις σε μεγάλης κλίμακας έργα ΑΠΕ</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Χωροταξικοί και πολεοδομικοί περιορισμοί (οικισμοί, προστατευόμενες περιοχές)</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Έντονη εποχικότητα και αυξημένη ζήτηση ενέργειας λόγω τουρισμού
●</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Κίνδυνος αύξησης ενεργειακής κατανάλωσης χωρίς αντίστοιχη βελτίωση αποδοτικότητας
●</a:t>
          </a:r>
          <a:r>
            <a:rPr lang="en-US" sz="1100" kern="1200" dirty="0">
              <a:solidFill>
                <a:sysClr val="windowText" lastClr="000000"/>
              </a:solidFill>
              <a:latin typeface="Aptos" panose="020B0004020202020204" pitchFamily="34" charset="0"/>
              <a:cs typeface="Calibri" panose="020F0502020204030204" pitchFamily="34" charset="0"/>
            </a:rPr>
            <a:t> </a:t>
          </a:r>
          <a:r>
            <a:rPr lang="el-GR" sz="1100" kern="1200" dirty="0">
              <a:solidFill>
                <a:sysClr val="windowText" lastClr="000000"/>
              </a:solidFill>
              <a:latin typeface="Aptos" panose="020B0004020202020204" pitchFamily="34" charset="0"/>
              <a:cs typeface="Calibri" panose="020F0502020204030204" pitchFamily="34" charset="0"/>
            </a:rPr>
            <a:t>Περιορισμένη τεχνική υποστήριξη και ανθρώπινο δυναμικό σε τοπικό επίπεδο</a:t>
          </a:r>
        </a:p>
        <a:p>
          <a:pPr marL="0" lvl="0" indent="0" algn="l" defTabSz="488950">
            <a:lnSpc>
              <a:spcPct val="90000"/>
            </a:lnSpc>
            <a:spcBef>
              <a:spcPct val="0"/>
            </a:spcBef>
            <a:spcAft>
              <a:spcPct val="35000"/>
            </a:spcAft>
            <a:buNone/>
          </a:pPr>
          <a:endParaRPr lang="el-GR" sz="1100" kern="1200" dirty="0">
            <a:solidFill>
              <a:sysClr val="windowText" lastClr="000000"/>
            </a:solidFill>
            <a:latin typeface="Aptos" panose="020B0004020202020204" pitchFamily="34" charset="0"/>
          </a:endParaRPr>
        </a:p>
      </dsp:txBody>
      <dsp:txXfrm rot="-5400000">
        <a:off x="5695392" y="3290911"/>
        <a:ext cx="5695392" cy="1974547"/>
      </dsp:txXfrm>
    </dsp:sp>
    <dsp:sp modelId="{7354F3D3-696B-4C22-B12A-F00C28465E2B}">
      <dsp:nvSpPr>
        <dsp:cNvPr id="0" name=""/>
        <dsp:cNvSpPr/>
      </dsp:nvSpPr>
      <dsp:spPr>
        <a:xfrm>
          <a:off x="1874051" y="2267510"/>
          <a:ext cx="7642680" cy="730437"/>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a:t>
          </a:r>
          <a:r>
            <a:rPr lang="en-US" sz="1250" b="1" kern="1200" dirty="0">
              <a:solidFill>
                <a:sysClr val="windowText" lastClr="000000"/>
              </a:solidFill>
              <a:latin typeface="Aptos" panose="020B0004020202020204" pitchFamily="34" charset="0"/>
            </a:rPr>
            <a:t>1</a:t>
          </a:r>
          <a:r>
            <a:rPr lang="el-GR" sz="1250" b="1" kern="1200" dirty="0">
              <a:solidFill>
                <a:sysClr val="windowText" lastClr="000000"/>
              </a:solidFill>
              <a:latin typeface="Aptos" panose="020B0004020202020204" pitchFamily="34" charset="0"/>
            </a:rPr>
            <a:t>α) Αύξηση της διείσδυσης ΑΠΕ στην παραγωγή ηλεκτρικής ενέργειας</a:t>
          </a:r>
          <a:r>
            <a:rPr lang="en-US" sz="1250" b="1" kern="1200" dirty="0">
              <a:solidFill>
                <a:sysClr val="windowText" lastClr="000000"/>
              </a:solidFill>
              <a:latin typeface="Aptos" panose="020B0004020202020204" pitchFamily="34" charset="0"/>
            </a:rPr>
            <a:t> </a:t>
          </a:r>
          <a:br>
            <a:rPr lang="en-US" sz="1250" b="1" kern="1200" dirty="0">
              <a:solidFill>
                <a:sysClr val="windowText" lastClr="000000"/>
              </a:solidFill>
              <a:latin typeface="Aptos" panose="020B0004020202020204" pitchFamily="34" charset="0"/>
            </a:rPr>
          </a:br>
          <a:r>
            <a:rPr lang="el-GR" sz="1250" b="1" kern="1200" dirty="0">
              <a:solidFill>
                <a:sysClr val="windowText" lastClr="000000"/>
              </a:solidFill>
              <a:latin typeface="Aptos" panose="020B0004020202020204" pitchFamily="34" charset="0"/>
            </a:rPr>
            <a:t>(1β) Μείωση / Εξοικονόμηση Ενέργειας Δημόσιου - Δημοτικού τομέα </a:t>
          </a:r>
          <a:br>
            <a:rPr lang="el-GR" sz="1250" b="1" kern="1200" dirty="0">
              <a:solidFill>
                <a:sysClr val="windowText" lastClr="000000"/>
              </a:solidFill>
              <a:latin typeface="Aptos" panose="020B0004020202020204" pitchFamily="34" charset="0"/>
            </a:rPr>
          </a:br>
          <a:r>
            <a:rPr lang="el-GR" sz="1250" b="1" kern="1200" dirty="0">
              <a:solidFill>
                <a:sysClr val="windowText" lastClr="000000"/>
              </a:solidFill>
              <a:latin typeface="Aptos" panose="020B0004020202020204" pitchFamily="34" charset="0"/>
            </a:rPr>
            <a:t>(1γ) Μείωση ΙΧ, αύξηση οχημάτων χαμηλών/μηδενικών εκπομπών (οδικές μεταφορές)  </a:t>
          </a:r>
          <a:br>
            <a:rPr lang="el-GR" sz="1250" b="1" kern="1200" dirty="0">
              <a:solidFill>
                <a:sysClr val="windowText" lastClr="000000"/>
              </a:solidFill>
              <a:latin typeface="Aptos" panose="020B0004020202020204" pitchFamily="34" charset="0"/>
            </a:rPr>
          </a:br>
          <a:r>
            <a:rPr lang="el-GR" sz="1250" b="1" kern="1200" dirty="0">
              <a:solidFill>
                <a:sysClr val="windowText" lastClr="000000"/>
              </a:solidFill>
              <a:latin typeface="Aptos" panose="020B0004020202020204" pitchFamily="34" charset="0"/>
            </a:rPr>
            <a:t>(1δ) Προώθηση πράσινων θαλάσσιων μεταφορών και πράσινων πλοίων (θαλάσσιες μεταφορές)</a:t>
          </a:r>
        </a:p>
      </dsp:txBody>
      <dsp:txXfrm>
        <a:off x="1909708" y="2303167"/>
        <a:ext cx="7571366" cy="6591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1777-5314-4464-A1F9-F6E0E703DBAF}">
      <dsp:nvSpPr>
        <dsp:cNvPr id="0" name=""/>
        <dsp:cNvSpPr/>
      </dsp:nvSpPr>
      <dsp:spPr>
        <a:xfrm rot="16200000">
          <a:off x="1372302" y="-1372302"/>
          <a:ext cx="2632729" cy="537733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540000" rIns="78232" bIns="72000" numCol="1" spcCol="1270" anchor="ctr" anchorCtr="0">
          <a:noAutofit/>
        </a:bodyPr>
        <a:lstStyle/>
        <a:p>
          <a:pPr marL="0" lvl="0" indent="0" algn="l"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Υφιστάμενο Τοπικό Σχέδιο Διαχείρισης Αποβλήτων με δράσεις πρόληψης και ανακύκλωσης
● Παρακολούθηση επιδόσεων (απολογιστικές εκθέσεις, τεκμηρίωση προόδου)
● Λειτουργία ΧΥΤΑ και αποκατάσταση ΧΑΔΑ
● Εφαρμογή χωριστής συλλογής (ανακυκλώσιμα, ΑΗΗΕ, μπαταρίες, ελαστικά κ.ά.)
● Δράσεις ενημέρωσης και ευαισθητοποίησης πολιτών</a:t>
          </a:r>
        </a:p>
        <a:p>
          <a:pPr marL="0" lvl="0" indent="0" algn="l"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 Οργανωμένο σύστημα ύδρευσης στους βασικούς οικισμούς
● Μείωση απωλειών μέσω τηλεμετρίας και εκσυγχρονισμού δικτύου
●Συστηματική παρακολούθηση και δημοσιοποίηση ποιότητας πόσιμου νερού</a:t>
          </a:r>
        </a:p>
      </dsp:txBody>
      <dsp:txXfrm rot="5400000">
        <a:off x="0" y="0"/>
        <a:ext cx="5377334" cy="1974547"/>
      </dsp:txXfrm>
    </dsp:sp>
    <dsp:sp modelId="{9831825B-1CB5-486D-AFB3-91A894898844}">
      <dsp:nvSpPr>
        <dsp:cNvPr id="0" name=""/>
        <dsp:cNvSpPr/>
      </dsp:nvSpPr>
      <dsp:spPr>
        <a:xfrm>
          <a:off x="5377334" y="0"/>
          <a:ext cx="5377334" cy="2632729"/>
        </a:xfrm>
        <a:prstGeom prst="round1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324000" rIns="78232" bIns="78232"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Πίεση υποδομών διαχείρισης ΑΣΑ σε περιόδους αιχμής
● Απουσία οργανωμένης χωριστής συλλογής βιοαποβλήτων
● Περιορισμένη λειτουργική ικανότητα (έλλειψη ανθρώπινου δυναμικού)</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 Ζητήματα ποιότητας πόσιμου νερού σε επιμέρους γεωτρήσεις
● Απουσία ΕΕΛ εν λειτουργία 
● Αυξημένες ανάγκες διαχείρισης λόγω τουριστικής δραστηριότητας</a:t>
          </a:r>
        </a:p>
      </dsp:txBody>
      <dsp:txXfrm>
        <a:off x="5377334" y="0"/>
        <a:ext cx="5377334" cy="1974547"/>
      </dsp:txXfrm>
    </dsp:sp>
    <dsp:sp modelId="{C2825AD5-33C0-419B-A4A3-3FD5BF772C95}">
      <dsp:nvSpPr>
        <dsp:cNvPr id="0" name=""/>
        <dsp:cNvSpPr/>
      </dsp:nvSpPr>
      <dsp:spPr>
        <a:xfrm rot="10800000">
          <a:off x="0" y="2632729"/>
          <a:ext cx="5377334" cy="2632729"/>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612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Ανάπτυξη δράσεων πρόληψης αποβλήτων και ενίσχυση Διαλογής στην Πηγή
● Εφαρμογή συστημάτων διαχείρισης βιοαποβλήτων
● Προώθηση επαναχρησιμοποίησης και κυκλικών πρακτικών
● Αξιοποίηση αυξανόμενης περιβαλλοντικής ευαισθητοποίησης τοπικής κοινωνίας
● Συλλογή και αξιοποίηση βρόχινου νερού
● Ανάπτυξη συστημάτων επεξεργασίας και επαναχρησιμοποίησης λυμάτων (π.χ. γκρίζο νερό)
● Προώθηση εξοικονόμησης και ορθολογικής χρήσης νερού, ιδίως στον τουρισμό</a:t>
          </a:r>
          <a:endParaRPr lang="el-GR" sz="1100" kern="1200" dirty="0">
            <a:solidFill>
              <a:sysClr val="windowText" lastClr="000000"/>
            </a:solidFill>
            <a:latin typeface="Aptos" panose="020B0004020202020204" pitchFamily="34" charset="0"/>
          </a:endParaRPr>
        </a:p>
      </dsp:txBody>
      <dsp:txXfrm rot="10800000">
        <a:off x="0" y="3290911"/>
        <a:ext cx="5377334" cy="1974547"/>
      </dsp:txXfrm>
    </dsp:sp>
    <dsp:sp modelId="{DA19D906-E124-4E0D-89A6-951BFFB52F0D}">
      <dsp:nvSpPr>
        <dsp:cNvPr id="0" name=""/>
        <dsp:cNvSpPr/>
      </dsp:nvSpPr>
      <dsp:spPr>
        <a:xfrm rot="5400000">
          <a:off x="6749636" y="1260427"/>
          <a:ext cx="2632729" cy="5377334"/>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756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Αυξημένη παραγωγή αποβλήτων λόγω εποχικής τουριστικής αιχμής
● Επιβάρυνση υποδομών από μεταβολές πληθυσμού
● Αυξημένες απαιτήσεις συμμόρφωσης με εθνικούς και ευρωπαϊκούς στόχους
</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Αύξηση κατανάλωσης νερού (ιδίως λόγω πισινών και τουρισμού)
● Κίνδυνος υποβάθμισης υδατικών πόρων (</a:t>
          </a:r>
          <a:r>
            <a:rPr lang="el-GR" sz="1100" kern="1200" dirty="0" err="1">
              <a:solidFill>
                <a:sysClr val="windowText" lastClr="000000"/>
              </a:solidFill>
              <a:latin typeface="Aptos" panose="020B0004020202020204" pitchFamily="34" charset="0"/>
              <a:cs typeface="Calibri" panose="020F0502020204030204" pitchFamily="34" charset="0"/>
            </a:rPr>
            <a:t>υπεράντληση</a:t>
          </a:r>
          <a:r>
            <a:rPr lang="el-GR" sz="1100" kern="1200" dirty="0">
              <a:solidFill>
                <a:sysClr val="windowText" lastClr="000000"/>
              </a:solidFill>
              <a:latin typeface="Aptos" panose="020B0004020202020204" pitchFamily="34" charset="0"/>
              <a:cs typeface="Calibri" panose="020F0502020204030204" pitchFamily="34" charset="0"/>
            </a:rPr>
            <a:t>, κλιματική μεταβλητότητα)
● Αυστηρότερο θεσμικό πλαίσιο και κανονιστικές απαιτήσεις</a:t>
          </a:r>
          <a:endParaRPr lang="el-GR" sz="1100" kern="1200" dirty="0">
            <a:solidFill>
              <a:sysClr val="windowText" lastClr="000000"/>
            </a:solidFill>
            <a:latin typeface="Aptos" panose="020B0004020202020204" pitchFamily="34" charset="0"/>
          </a:endParaRPr>
        </a:p>
      </dsp:txBody>
      <dsp:txXfrm rot="-5400000">
        <a:off x="5377334" y="3290911"/>
        <a:ext cx="5377334" cy="1974547"/>
      </dsp:txXfrm>
    </dsp:sp>
    <dsp:sp modelId="{7354F3D3-696B-4C22-B12A-F00C28465E2B}">
      <dsp:nvSpPr>
        <dsp:cNvPr id="0" name=""/>
        <dsp:cNvSpPr/>
      </dsp:nvSpPr>
      <dsp:spPr>
        <a:xfrm>
          <a:off x="2525276" y="2338811"/>
          <a:ext cx="5704114" cy="587835"/>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(2α) Μείωση, επαναχρησιμοποίηση και ανακύκλωση ΑΣΑ </a:t>
          </a:r>
          <a:endParaRPr lang="en-US" sz="1250" b="1" kern="1200" dirty="0">
            <a:solidFill>
              <a:sysClr val="windowText" lastClr="000000"/>
            </a:solidFill>
            <a:latin typeface="Aptos" panose="020B0004020202020204" pitchFamily="34" charset="0"/>
          </a:endParaRPr>
        </a:p>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(2β) Εξοικονόμηση, επαναχρησιμοποίηση και προστασία υδατικών πόρων </a:t>
          </a:r>
          <a:endParaRPr lang="en-US" sz="1250" b="1" kern="1200" dirty="0">
            <a:solidFill>
              <a:sysClr val="windowText" lastClr="000000"/>
            </a:solidFill>
            <a:latin typeface="Aptos" panose="020B0004020202020204" pitchFamily="34" charset="0"/>
          </a:endParaRPr>
        </a:p>
      </dsp:txBody>
      <dsp:txXfrm>
        <a:off x="2553972" y="2367507"/>
        <a:ext cx="5646722" cy="5304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1777-5314-4464-A1F9-F6E0E703DBAF}">
      <dsp:nvSpPr>
        <dsp:cNvPr id="0" name=""/>
        <dsp:cNvSpPr/>
      </dsp:nvSpPr>
      <dsp:spPr>
        <a:xfrm rot="16200000">
          <a:off x="1372302" y="-1372302"/>
          <a:ext cx="2632729" cy="537733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540000" rIns="78232" bIns="72000" numCol="1" spcCol="1270" anchor="ctr" anchorCtr="0">
          <a:noAutofit/>
        </a:bodyPr>
        <a:lstStyle/>
        <a:p>
          <a:pPr marL="0" lvl="0" indent="0" algn="l" defTabSz="488950">
            <a:lnSpc>
              <a:spcPct val="90000"/>
            </a:lnSpc>
            <a:spcBef>
              <a:spcPct val="0"/>
            </a:spcBef>
            <a:spcAft>
              <a:spcPct val="35000"/>
            </a:spcAft>
            <a:buNone/>
          </a:pPr>
          <a:r>
            <a:rPr lang="el-GR" sz="1100" b="0" kern="1200" dirty="0">
              <a:solidFill>
                <a:sysClr val="windowText" lastClr="000000"/>
              </a:solidFill>
              <a:latin typeface="Aptos" panose="020B0004020202020204" pitchFamily="34" charset="0"/>
              <a:cs typeface="Calibri" panose="020F0502020204030204" pitchFamily="34" charset="0"/>
            </a:rPr>
            <a:t>● Ισχυρό φυσικό και πολιτιστικό απόθεμα (παράκτια ζώνη, ξερολιθιές, μονοπάτια, οικισμοί)</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Ανάπτυξη και ανάδειξη πεζοπορικού δικτύου και φυσικού περιβάλλοντος</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Ενεργός ρόλος Δήμου σε βιώσιμο τουρισμό και περιβαλλοντική ευαισθητοποίηση (π.χ. προώθηση ήπιας κινητικότητας, προώθηση και ενημέρωση ανακύκλωσης, δράσεις &amp; ενημέρωσης μέσω της ιστοσελίδας του Δήμου)</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Υφιστάμενες πρωτοβουλίες και έργα για προσβασιμότητα (π.χ. </a:t>
          </a:r>
          <a:r>
            <a:rPr lang="el-GR" sz="1100" b="0" kern="1200" dirty="0" err="1">
              <a:solidFill>
                <a:sysClr val="windowText" lastClr="000000"/>
              </a:solidFill>
              <a:latin typeface="Aptos" panose="020B0004020202020204" pitchFamily="34" charset="0"/>
              <a:cs typeface="Calibri" panose="020F0502020204030204" pitchFamily="34" charset="0"/>
            </a:rPr>
            <a:t>ΑμεΑ</a:t>
          </a:r>
          <a:r>
            <a:rPr lang="el-GR" sz="1100" b="0" kern="1200" dirty="0">
              <a:solidFill>
                <a:sysClr val="windowText" lastClr="000000"/>
              </a:solidFill>
              <a:latin typeface="Aptos" panose="020B0004020202020204" pitchFamily="34" charset="0"/>
              <a:cs typeface="Calibri" panose="020F0502020204030204" pitchFamily="34" charset="0"/>
            </a:rPr>
            <a:t> σε παραλίες &amp; εγκεκριμένο έργο από το Υπουργείο Τουρισμού )</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Έγκριση Δημοτικού Συμβουλίου Κέας για την θεσμοθέτηση ζωνών προστασίας του δικτύου Natura 2000 στο νησί </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Υπάρχουσες δράσεις και εμπειρία σε καθαρισμούς, διαχείριση ακτών και περιβαλλοντικές παρεμβάσεις</a:t>
          </a:r>
          <a:br>
            <a:rPr lang="el-GR" sz="1100" b="0" kern="1200" dirty="0">
              <a:solidFill>
                <a:sysClr val="windowText" lastClr="000000"/>
              </a:solidFill>
              <a:latin typeface="Aptos" panose="020B0004020202020204" pitchFamily="34" charset="0"/>
              <a:cs typeface="Calibri" panose="020F0502020204030204" pitchFamily="34" charset="0"/>
            </a:rPr>
          </a:br>
          <a:r>
            <a:rPr lang="el-GR" sz="1100" b="0" kern="1200" dirty="0">
              <a:solidFill>
                <a:sysClr val="windowText" lastClr="000000"/>
              </a:solidFill>
              <a:latin typeface="Aptos" panose="020B0004020202020204" pitchFamily="34" charset="0"/>
              <a:cs typeface="Calibri" panose="020F0502020204030204" pitchFamily="34" charset="0"/>
            </a:rPr>
            <a:t>● Διαθεσιμότητα καταγραφών για περιοχές οικολογικής και πολιτιστικής αξίας</a:t>
          </a:r>
          <a:endParaRPr lang="en-US" sz="1100" b="0" kern="1200" dirty="0">
            <a:solidFill>
              <a:sysClr val="windowText" lastClr="000000"/>
            </a:solidFill>
            <a:latin typeface="Aptos" panose="020B0004020202020204" pitchFamily="34" charset="0"/>
            <a:cs typeface="Calibri" panose="020F0502020204030204" pitchFamily="34" charset="0"/>
          </a:endParaRPr>
        </a:p>
      </dsp:txBody>
      <dsp:txXfrm rot="5400000">
        <a:off x="0" y="0"/>
        <a:ext cx="5377334" cy="1974547"/>
      </dsp:txXfrm>
    </dsp:sp>
    <dsp:sp modelId="{9831825B-1CB5-486D-AFB3-91A894898844}">
      <dsp:nvSpPr>
        <dsp:cNvPr id="0" name=""/>
        <dsp:cNvSpPr/>
      </dsp:nvSpPr>
      <dsp:spPr>
        <a:xfrm>
          <a:off x="5377334" y="0"/>
          <a:ext cx="5377334" cy="2632729"/>
        </a:xfrm>
        <a:prstGeom prst="round1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324000" rIns="78232" bIns="78232"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Έλλειψη ολοκληρωμένου χωρικού και περιβαλλοντικού σχεδιασμού (εκκρεμότητα ΤΠΣ, ΕΠΜ, Σχέδια Διαχείρισης).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Περιορισμένη διοικητική και τεχνική ικανότητα για συντονισμένη εφαρμογή παρεμβάσεων </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Καθυστερήσεις στην ενεργοποίηση θεσμικών εργαλείων διαχείρισης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Ανάγκη καλύτερης οργάνωσης χρήσεων και παρεμβάσεων στον χώρο</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a:off x="5377334" y="0"/>
        <a:ext cx="5377334" cy="1974547"/>
      </dsp:txXfrm>
    </dsp:sp>
    <dsp:sp modelId="{C2825AD5-33C0-419B-A4A3-3FD5BF772C95}">
      <dsp:nvSpPr>
        <dsp:cNvPr id="0" name=""/>
        <dsp:cNvSpPr/>
      </dsp:nvSpPr>
      <dsp:spPr>
        <a:xfrm rot="10800000">
          <a:off x="0" y="2632729"/>
          <a:ext cx="5377334" cy="2632729"/>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612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Αξιοποίηση χρηματοδοτικών εργαλείων (π.χ. δράσεις RA</a:t>
          </a:r>
          <a:r>
            <a:rPr lang="en-US" sz="1100" kern="1200" dirty="0">
              <a:solidFill>
                <a:sysClr val="windowText" lastClr="000000"/>
              </a:solidFill>
              <a:latin typeface="Aptos" panose="020B0004020202020204" pitchFamily="34" charset="0"/>
              <a:cs typeface="Calibri" panose="020F0502020204030204" pitchFamily="34" charset="0"/>
            </a:rPr>
            <a:t>F</a:t>
          </a:r>
          <a:r>
            <a:rPr lang="el-GR" sz="1100" kern="1200" dirty="0">
              <a:solidFill>
                <a:sysClr val="windowText" lastClr="000000"/>
              </a:solidFill>
              <a:latin typeface="Aptos" panose="020B0004020202020204" pitchFamily="34" charset="0"/>
              <a:cs typeface="Calibri" panose="020F0502020204030204" pitchFamily="34" charset="0"/>
            </a:rPr>
            <a:t>) για προστασία οικοσυστημάτων και τοπίου</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Ολοκληρωμένη διαχείριση παράκτιας ζώνης (έλεγχος χρήσεων, ποιότητα ακτών, απομάκρυνση αυθαιρεσιών)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Προστασία και ανάδειξη φυσικού νησιωτικού περιβάλλοντος (ανάδειξη αναβαθμών, μείωση ξενικών ειδών βλάστησης, ανάδειξη και προστασία ρεμάτων, ενίσχυση της πυροπροστασίας)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Ενίσχυση πυροπροστασίας και διαχείρισης κινδύνων</a:t>
          </a:r>
          <a:endParaRPr lang="en-US" sz="1100" kern="1200" dirty="0">
            <a:solidFill>
              <a:sysClr val="windowText" lastClr="000000"/>
            </a:solidFill>
            <a:latin typeface="Aptos" panose="020B0004020202020204" pitchFamily="34" charset="0"/>
            <a:cs typeface="Calibri" panose="020F0502020204030204" pitchFamily="34" charset="0"/>
          </a:endParaRP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Ανάπτυξη βιώσιμου τουρισμού και πολιτιστικών διαδρομών </a:t>
          </a:r>
        </a:p>
        <a:p>
          <a:pPr marL="0" lvl="0" indent="0"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Αναβάθμιση και ανάδειξη οικισμών και τοπίου</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10800000">
        <a:off x="0" y="3290911"/>
        <a:ext cx="5377334" cy="1974547"/>
      </dsp:txXfrm>
    </dsp:sp>
    <dsp:sp modelId="{DA19D906-E124-4E0D-89A6-951BFFB52F0D}">
      <dsp:nvSpPr>
        <dsp:cNvPr id="0" name=""/>
        <dsp:cNvSpPr/>
      </dsp:nvSpPr>
      <dsp:spPr>
        <a:xfrm rot="5400000">
          <a:off x="6749636" y="1260427"/>
          <a:ext cx="2632729" cy="5377334"/>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8232" rIns="78232" bIns="756000" numCol="1" spcCol="1270" anchor="ctr" anchorCtr="0">
          <a:noAutofit/>
        </a:bodyPr>
        <a:lstStyle/>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Ενίσχυση φαινομένων διάβρωσης ακτών και υποβάθμισης παράκτιας ζώνης.</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Πίεση από ανεξέλεγκτη ή μη επαρκώς ρυθμισμένη τουριστική ανάπτυξη.
● Υποβάθμιση οικοσυστημάτων λόγω </a:t>
          </a:r>
          <a:r>
            <a:rPr lang="el-GR" sz="1100" kern="1200" dirty="0" err="1">
              <a:solidFill>
                <a:sysClr val="windowText" lastClr="000000"/>
              </a:solidFill>
              <a:latin typeface="Aptos" panose="020B0004020202020204" pitchFamily="34" charset="0"/>
              <a:cs typeface="Calibri" panose="020F0502020204030204" pitchFamily="34" charset="0"/>
            </a:rPr>
            <a:t>υπερεκμετάλλευσης</a:t>
          </a:r>
          <a:r>
            <a:rPr lang="el-GR" sz="1100" kern="1200" dirty="0">
              <a:solidFill>
                <a:sysClr val="windowText" lastClr="000000"/>
              </a:solidFill>
              <a:latin typeface="Aptos" panose="020B0004020202020204" pitchFamily="34" charset="0"/>
              <a:cs typeface="Calibri" panose="020F0502020204030204" pitchFamily="34" charset="0"/>
            </a:rPr>
            <a:t> και χωρικών πιέσεων.</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Αυξημένος κίνδυνος πυρκαγιών, ξηρασίας και ακραίων φαινομένων (κατολισθήσεις, </a:t>
          </a:r>
          <a:r>
            <a:rPr lang="el-GR" sz="1100" kern="1200" dirty="0" err="1">
              <a:solidFill>
                <a:sysClr val="windowText" lastClr="000000"/>
              </a:solidFill>
              <a:latin typeface="Aptos" panose="020B0004020202020204" pitchFamily="34" charset="0"/>
              <a:cs typeface="Calibri" panose="020F0502020204030204" pitchFamily="34" charset="0"/>
            </a:rPr>
            <a:t>βραχοπτώσεις</a:t>
          </a:r>
          <a:r>
            <a:rPr lang="el-GR" sz="1100" kern="1200" dirty="0">
              <a:solidFill>
                <a:sysClr val="windowText" lastClr="000000"/>
              </a:solidFill>
              <a:latin typeface="Aptos" panose="020B0004020202020204" pitchFamily="34" charset="0"/>
              <a:cs typeface="Calibri" panose="020F0502020204030204" pitchFamily="34" charset="0"/>
            </a:rPr>
            <a:t>)</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Περιορισμοί υλοποίησης έργων λόγω εκτεταμένων προστατευόμενων περιοχών (Natura 2000)</a:t>
          </a:r>
        </a:p>
        <a:p>
          <a:pPr marL="0" lvl="0" indent="0" algn="l" defTabSz="488950">
            <a:lnSpc>
              <a:spcPct val="90000"/>
            </a:lnSpc>
            <a:spcBef>
              <a:spcPct val="0"/>
            </a:spcBef>
            <a:spcAft>
              <a:spcPct val="35000"/>
            </a:spcAft>
            <a:buNone/>
          </a:pPr>
          <a:r>
            <a:rPr lang="el-GR" sz="1100" kern="1200" dirty="0">
              <a:solidFill>
                <a:sysClr val="windowText" lastClr="000000"/>
              </a:solidFill>
              <a:latin typeface="Aptos" panose="020B0004020202020204" pitchFamily="34" charset="0"/>
              <a:cs typeface="Calibri" panose="020F0502020204030204" pitchFamily="34" charset="0"/>
            </a:rPr>
            <a:t>● Καθυστερήσεις σε θεσμικό σχεδιασμό και εφαρμογή πολιτικών</a:t>
          </a:r>
          <a:endParaRPr lang="en-US" sz="1100" kern="1200" dirty="0">
            <a:solidFill>
              <a:sysClr val="windowText" lastClr="000000"/>
            </a:solidFill>
            <a:latin typeface="Aptos" panose="020B0004020202020204" pitchFamily="34" charset="0"/>
            <a:cs typeface="Calibri" panose="020F0502020204030204" pitchFamily="34" charset="0"/>
          </a:endParaRPr>
        </a:p>
      </dsp:txBody>
      <dsp:txXfrm rot="-5400000">
        <a:off x="5377334" y="3290911"/>
        <a:ext cx="5377334" cy="1974547"/>
      </dsp:txXfrm>
    </dsp:sp>
    <dsp:sp modelId="{7354F3D3-696B-4C22-B12A-F00C28465E2B}">
      <dsp:nvSpPr>
        <dsp:cNvPr id="0" name=""/>
        <dsp:cNvSpPr/>
      </dsp:nvSpPr>
      <dsp:spPr>
        <a:xfrm>
          <a:off x="3609492" y="2376696"/>
          <a:ext cx="3535683" cy="512065"/>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l-GR" sz="1250" b="1" kern="1200" dirty="0">
              <a:solidFill>
                <a:sysClr val="windowText" lastClr="000000"/>
              </a:solidFill>
              <a:latin typeface="Aptos" panose="020B0004020202020204" pitchFamily="34" charset="0"/>
            </a:rPr>
            <a:t>(3α) Διατήρηση του τοπίου και ενίσχυση της ανθεκτικότητας</a:t>
          </a:r>
          <a:endParaRPr lang="en-US" sz="1250" b="1" kern="1200" dirty="0">
            <a:solidFill>
              <a:sysClr val="windowText" lastClr="000000"/>
            </a:solidFill>
            <a:latin typeface="Aptos" panose="020B0004020202020204" pitchFamily="34" charset="0"/>
          </a:endParaRPr>
        </a:p>
      </dsp:txBody>
      <dsp:txXfrm>
        <a:off x="3634489" y="2401693"/>
        <a:ext cx="3485689" cy="46207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CBA3B-4128-49E4-BC93-5C266D52C082}" type="datetimeFigureOut">
              <a:rPr lang="el-GR" smtClean="0"/>
              <a:t>20/4/2026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A6DE1-C9AE-4EAE-98A8-44AD27AB60F0}" type="slidenum">
              <a:rPr lang="el-GR" smtClean="0"/>
              <a:t>‹#›</a:t>
            </a:fld>
            <a:endParaRPr lang="el-GR"/>
          </a:p>
        </p:txBody>
      </p:sp>
    </p:spTree>
    <p:extLst>
      <p:ext uri="{BB962C8B-B14F-4D97-AF65-F5344CB8AC3E}">
        <p14:creationId xmlns:p14="http://schemas.microsoft.com/office/powerpoint/2010/main" val="411850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A6DE1-C9AE-4EAE-98A8-44AD27AB60F0}" type="slidenum">
              <a:rPr lang="el-GR" smtClean="0"/>
              <a:t>2</a:t>
            </a:fld>
            <a:endParaRPr lang="el-GR"/>
          </a:p>
        </p:txBody>
      </p:sp>
    </p:spTree>
    <p:extLst>
      <p:ext uri="{BB962C8B-B14F-4D97-AF65-F5344CB8AC3E}">
        <p14:creationId xmlns:p14="http://schemas.microsoft.com/office/powerpoint/2010/main" val="364486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0A00-2984-08E7-B532-7B683EE17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2A3C1-58EA-1558-5EE2-5D265ED1247F}"/>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E10A42F4-C5C2-F004-F7AD-B51B794836B3}"/>
              </a:ext>
            </a:extLst>
          </p:cNvPr>
          <p:cNvSpPr>
            <a:spLocks noGrp="1"/>
          </p:cNvSpPr>
          <p:nvPr>
            <p:ph type="body" idx="1"/>
          </p:nvPr>
        </p:nvSpPr>
        <p:spPr/>
        <p:txBody>
          <a:bodyPr/>
          <a:lstStyle/>
          <a:p>
            <a:endParaRPr lang="en-US" sz="1050" dirty="0"/>
          </a:p>
        </p:txBody>
      </p:sp>
      <p:sp>
        <p:nvSpPr>
          <p:cNvPr id="4" name="Slide Number Placeholder 3">
            <a:extLst>
              <a:ext uri="{FF2B5EF4-FFF2-40B4-BE49-F238E27FC236}">
                <a16:creationId xmlns:a16="http://schemas.microsoft.com/office/drawing/2014/main" id="{7DD2EE9A-0E9A-CB39-BA94-C57458B79411}"/>
              </a:ext>
            </a:extLst>
          </p:cNvPr>
          <p:cNvSpPr>
            <a:spLocks noGrp="1"/>
          </p:cNvSpPr>
          <p:nvPr>
            <p:ph type="sldNum" sz="quarter" idx="5"/>
          </p:nvPr>
        </p:nvSpPr>
        <p:spPr/>
        <p:txBody>
          <a:bodyPr/>
          <a:lstStyle/>
          <a:p>
            <a:fld id="{B81A6DE1-C9AE-4EAE-98A8-44AD27AB60F0}" type="slidenum">
              <a:rPr lang="el-GR" smtClean="0"/>
              <a:t>35</a:t>
            </a:fld>
            <a:endParaRPr lang="el-GR"/>
          </a:p>
        </p:txBody>
      </p:sp>
    </p:spTree>
    <p:extLst>
      <p:ext uri="{BB962C8B-B14F-4D97-AF65-F5344CB8AC3E}">
        <p14:creationId xmlns:p14="http://schemas.microsoft.com/office/powerpoint/2010/main" val="117483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CFF2-0CAA-1966-80E5-DC7C38F30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A2689-5F65-C94B-8EB5-907AC72C48EE}"/>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E35F0CCD-46DE-74CA-19D6-45181F2B7542}"/>
              </a:ext>
            </a:extLst>
          </p:cNvPr>
          <p:cNvSpPr>
            <a:spLocks noGrp="1"/>
          </p:cNvSpPr>
          <p:nvPr>
            <p:ph type="body" idx="1"/>
          </p:nvPr>
        </p:nvSpPr>
        <p:spPr/>
        <p:txBody>
          <a:bodyPr/>
          <a:lstStyle/>
          <a:p>
            <a:endParaRPr lang="en-US" sz="1050" dirty="0"/>
          </a:p>
        </p:txBody>
      </p:sp>
      <p:sp>
        <p:nvSpPr>
          <p:cNvPr id="4" name="Slide Number Placeholder 3">
            <a:extLst>
              <a:ext uri="{FF2B5EF4-FFF2-40B4-BE49-F238E27FC236}">
                <a16:creationId xmlns:a16="http://schemas.microsoft.com/office/drawing/2014/main" id="{1BA18A32-D3D2-969F-0A78-D4C744D80BA0}"/>
              </a:ext>
            </a:extLst>
          </p:cNvPr>
          <p:cNvSpPr>
            <a:spLocks noGrp="1"/>
          </p:cNvSpPr>
          <p:nvPr>
            <p:ph type="sldNum" sz="quarter" idx="5"/>
          </p:nvPr>
        </p:nvSpPr>
        <p:spPr/>
        <p:txBody>
          <a:bodyPr/>
          <a:lstStyle/>
          <a:p>
            <a:fld id="{B81A6DE1-C9AE-4EAE-98A8-44AD27AB60F0}" type="slidenum">
              <a:rPr lang="el-GR" smtClean="0"/>
              <a:t>36</a:t>
            </a:fld>
            <a:endParaRPr lang="el-GR"/>
          </a:p>
        </p:txBody>
      </p:sp>
    </p:spTree>
    <p:extLst>
      <p:ext uri="{BB962C8B-B14F-4D97-AF65-F5344CB8AC3E}">
        <p14:creationId xmlns:p14="http://schemas.microsoft.com/office/powerpoint/2010/main" val="109210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1348A-7313-F244-4728-11CE2D7B1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F0426-DADE-896F-5981-E5CFD7C442ED}"/>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ECB5D1F2-D33B-5CC4-5C67-8F94CC89A0FE}"/>
              </a:ext>
            </a:extLst>
          </p:cNvPr>
          <p:cNvSpPr>
            <a:spLocks noGrp="1"/>
          </p:cNvSpPr>
          <p:nvPr>
            <p:ph type="body" idx="1"/>
          </p:nvPr>
        </p:nvSpPr>
        <p:spPr/>
        <p:txBody>
          <a:bodyPr/>
          <a:lstStyle/>
          <a:p>
            <a:endParaRPr lang="en-US" sz="1050" dirty="0"/>
          </a:p>
        </p:txBody>
      </p:sp>
      <p:sp>
        <p:nvSpPr>
          <p:cNvPr id="4" name="Slide Number Placeholder 3">
            <a:extLst>
              <a:ext uri="{FF2B5EF4-FFF2-40B4-BE49-F238E27FC236}">
                <a16:creationId xmlns:a16="http://schemas.microsoft.com/office/drawing/2014/main" id="{0C4DA424-352B-DABA-BBCF-D485869803D1}"/>
              </a:ext>
            </a:extLst>
          </p:cNvPr>
          <p:cNvSpPr>
            <a:spLocks noGrp="1"/>
          </p:cNvSpPr>
          <p:nvPr>
            <p:ph type="sldNum" sz="quarter" idx="5"/>
          </p:nvPr>
        </p:nvSpPr>
        <p:spPr/>
        <p:txBody>
          <a:bodyPr/>
          <a:lstStyle/>
          <a:p>
            <a:fld id="{B81A6DE1-C9AE-4EAE-98A8-44AD27AB60F0}" type="slidenum">
              <a:rPr lang="el-GR" smtClean="0"/>
              <a:t>37</a:t>
            </a:fld>
            <a:endParaRPr lang="el-GR"/>
          </a:p>
        </p:txBody>
      </p:sp>
    </p:spTree>
    <p:extLst>
      <p:ext uri="{BB962C8B-B14F-4D97-AF65-F5344CB8AC3E}">
        <p14:creationId xmlns:p14="http://schemas.microsoft.com/office/powerpoint/2010/main" val="15213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A6DE1-C9AE-4EAE-98A8-44AD27AB60F0}" type="slidenum">
              <a:rPr lang="el-GR" smtClean="0"/>
              <a:t>40</a:t>
            </a:fld>
            <a:endParaRPr lang="el-GR"/>
          </a:p>
        </p:txBody>
      </p:sp>
    </p:spTree>
    <p:extLst>
      <p:ext uri="{BB962C8B-B14F-4D97-AF65-F5344CB8AC3E}">
        <p14:creationId xmlns:p14="http://schemas.microsoft.com/office/powerpoint/2010/main" val="293279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81A6DE1-C9AE-4EAE-98A8-44AD27AB60F0}" type="slidenum">
              <a:rPr lang="el-GR" smtClean="0"/>
              <a:t>15</a:t>
            </a:fld>
            <a:endParaRPr lang="el-GR"/>
          </a:p>
        </p:txBody>
      </p:sp>
    </p:spTree>
    <p:extLst>
      <p:ext uri="{BB962C8B-B14F-4D97-AF65-F5344CB8AC3E}">
        <p14:creationId xmlns:p14="http://schemas.microsoft.com/office/powerpoint/2010/main" val="72804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lstStyle/>
          <a:p>
            <a:r>
              <a:rPr lang="el-GR" sz="1050" dirty="0"/>
              <a:t>(Ι) ΤΠΣ: αναμένεται να αντιμετωπιστούν τα προβλήματα χωροθέτησης περιβαλλοντικών και λοιπών υποδομών, να προσδιοριστούν οι περιοχές οργάνωσης των οικονομικών δραστηριοτήτων (συμπεριλαμβανομένων των ΑΠΕ), ποιες είναι οι Περιοχές Προστασίας και οι σχετικοί πολεοδομικοί όροι και περιορισμοί, καθώς και ποιες είναι οι Ζώνες επέκτασης των οικισμών και της εκτός σχεδίου κατοικίας. </a:t>
            </a:r>
          </a:p>
          <a:p>
            <a:r>
              <a:rPr lang="el-GR" sz="1050" dirty="0"/>
              <a:t>(ΙΙ) </a:t>
            </a:r>
            <a:r>
              <a:rPr lang="en-US" sz="1050" dirty="0"/>
              <a:t>PRIORITISED ACTION FRAMEWORK (PAF) FOR NATURA 2000 in Greece</a:t>
            </a:r>
          </a:p>
        </p:txBody>
      </p:sp>
      <p:sp>
        <p:nvSpPr>
          <p:cNvPr id="4" name="Slide Number Placeholder 3"/>
          <p:cNvSpPr>
            <a:spLocks noGrp="1"/>
          </p:cNvSpPr>
          <p:nvPr>
            <p:ph type="sldNum" sz="quarter" idx="5"/>
          </p:nvPr>
        </p:nvSpPr>
        <p:spPr/>
        <p:txBody>
          <a:bodyPr/>
          <a:lstStyle/>
          <a:p>
            <a:fld id="{B81A6DE1-C9AE-4EAE-98A8-44AD27AB60F0}" type="slidenum">
              <a:rPr lang="el-GR" smtClean="0"/>
              <a:t>20</a:t>
            </a:fld>
            <a:endParaRPr lang="el-GR"/>
          </a:p>
        </p:txBody>
      </p:sp>
    </p:spTree>
    <p:extLst>
      <p:ext uri="{BB962C8B-B14F-4D97-AF65-F5344CB8AC3E}">
        <p14:creationId xmlns:p14="http://schemas.microsoft.com/office/powerpoint/2010/main" val="187511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02D2-3C01-D7B2-53E8-B1B26320C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B0BF1-DA31-B6F7-1288-C9892B4B6FF5}"/>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25D34857-D245-8419-2C96-5DD49AC12A46}"/>
              </a:ext>
            </a:extLst>
          </p:cNvPr>
          <p:cNvSpPr>
            <a:spLocks noGrp="1"/>
          </p:cNvSpPr>
          <p:nvPr>
            <p:ph type="body" idx="1"/>
          </p:nvPr>
        </p:nvSpPr>
        <p:spPr/>
        <p:txBody>
          <a:bodyPr/>
          <a:lstStyle/>
          <a:p>
            <a:r>
              <a:rPr lang="el-GR" sz="1050" dirty="0"/>
              <a:t>(Ι) οι επιχειρήσεις ή οι προορισμοί ελαχιστοποιούν τις αρνητικές επιπτώσεις τους στο περιβάλλον, συμπεριλαμβανομένων των προσπαθειών για τη μείωση της κατανάλωσης ενέργειας, την υπεύθυνη διαχείριση των αποβλήτων και την προστασία των φυσικών πόρων / </a:t>
            </a:r>
            <a:r>
              <a:rPr lang="el-GR" sz="1200" b="0" i="0" u="none" strike="noStrike" kern="1200" baseline="0" dirty="0">
                <a:solidFill>
                  <a:schemeClr val="tx1"/>
                </a:solidFill>
                <a:latin typeface="+mn-lt"/>
                <a:ea typeface="+mn-ea"/>
                <a:cs typeface="+mn-cs"/>
              </a:rPr>
              <a:t>Προώθηση ηθικών πρακτικών, δίκαιων συνθηκών εργασίας, σεβασμού των τοπικών πολιτισμών και κοινοτήτων και δέσμευσης και υποστήριξης της ευημερίας των κατοίκων της περιοχής / Ενθάρρυνση των οικονομικών οφελών για τις τοπικές κοινότητες, συμπεριλαμβανομένης της δημιουργίας θέσεων εργασίας, της στήριξης των τοπικών επιχειρήσεων και της συμβολής στην τοπική οικονομία / Προώθηση της διατήρησης και του εορτασμού της πολιτιστικής κληρονομιάς, των παραδόσεων και των πρακτικών εντός του προορισμού / Ενθάρρυνση της υπεύθυνης διαχείρισης και σχεδιασμού των τουριστικών δραστηριοτήτων για τη διασφάλιση της μακροπρόθεσμης βιωσιμότητας / Παροχή πληροφοριών και καθοδήγησης στους ταξιδιώτες σχετικά με βιώσιμες πρακτικές και υπεύθυνες τουριστικές επιλογές – Υπεύθυνος Τουρίστας</a:t>
            </a:r>
            <a:endParaRPr lang="el-GR" sz="1050" dirty="0"/>
          </a:p>
          <a:p>
            <a:r>
              <a:rPr lang="el-GR" sz="1050" dirty="0"/>
              <a:t>(ΙΙΙ) Η επιλογή συστήματος εξαρτάται από το είδος και το μέγεθος της επιχείρησης. Στον τομέα της φιλοξενίας συστήματα τύπου ISO 21401:2018 ή εξειδικευμένων στον τουρισμό σχημάτων όπως το </a:t>
            </a:r>
            <a:r>
              <a:rPr lang="el-GR" sz="1050" dirty="0" err="1"/>
              <a:t>Green</a:t>
            </a:r>
            <a:r>
              <a:rPr lang="el-GR" sz="1050" dirty="0"/>
              <a:t> </a:t>
            </a:r>
            <a:r>
              <a:rPr lang="el-GR" sz="1050" dirty="0" err="1"/>
              <a:t>Keys</a:t>
            </a:r>
            <a:r>
              <a:rPr lang="el-GR" sz="1050" dirty="0"/>
              <a:t> (που χρησιμοποιεί η TUI) ή το GSTC θεωρείται ότι μπορούν να εφαρμοστούν σε οποιοδήποτε τύπο και μέγεθος καταλύματος, ωστόσο λόγο κόστους ίσως είναι ιδιαίτερα ακριβά για πολύ μικρές και οικογενειακές επιχειρήσεις, μικρότερες των 10 κλινών.</a:t>
            </a:r>
            <a:endParaRPr lang="en-US" sz="1050" dirty="0"/>
          </a:p>
        </p:txBody>
      </p:sp>
      <p:sp>
        <p:nvSpPr>
          <p:cNvPr id="4" name="Slide Number Placeholder 3">
            <a:extLst>
              <a:ext uri="{FF2B5EF4-FFF2-40B4-BE49-F238E27FC236}">
                <a16:creationId xmlns:a16="http://schemas.microsoft.com/office/drawing/2014/main" id="{D840408D-6858-206A-C518-2B1125F9F11B}"/>
              </a:ext>
            </a:extLst>
          </p:cNvPr>
          <p:cNvSpPr>
            <a:spLocks noGrp="1"/>
          </p:cNvSpPr>
          <p:nvPr>
            <p:ph type="sldNum" sz="quarter" idx="5"/>
          </p:nvPr>
        </p:nvSpPr>
        <p:spPr/>
        <p:txBody>
          <a:bodyPr/>
          <a:lstStyle/>
          <a:p>
            <a:fld id="{B81A6DE1-C9AE-4EAE-98A8-44AD27AB60F0}" type="slidenum">
              <a:rPr lang="el-GR" smtClean="0"/>
              <a:t>22</a:t>
            </a:fld>
            <a:endParaRPr lang="el-GR"/>
          </a:p>
        </p:txBody>
      </p:sp>
    </p:spTree>
    <p:extLst>
      <p:ext uri="{BB962C8B-B14F-4D97-AF65-F5344CB8AC3E}">
        <p14:creationId xmlns:p14="http://schemas.microsoft.com/office/powerpoint/2010/main" val="208444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82AE-D3C5-8840-B62D-5B1FB9AB9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C948F-D429-DBBB-33A5-435DA93AE973}"/>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4891DC7A-75CA-ABA1-B5FF-D4A6898616E5}"/>
              </a:ext>
            </a:extLst>
          </p:cNvPr>
          <p:cNvSpPr>
            <a:spLocks noGrp="1"/>
          </p:cNvSpPr>
          <p:nvPr>
            <p:ph type="body" idx="1"/>
          </p:nvPr>
        </p:nvSpPr>
        <p:spPr/>
        <p:txBody>
          <a:bodyPr/>
          <a:lstStyle/>
          <a:p>
            <a:endParaRPr lang="en-US" sz="1050" dirty="0"/>
          </a:p>
        </p:txBody>
      </p:sp>
      <p:sp>
        <p:nvSpPr>
          <p:cNvPr id="4" name="Slide Number Placeholder 3">
            <a:extLst>
              <a:ext uri="{FF2B5EF4-FFF2-40B4-BE49-F238E27FC236}">
                <a16:creationId xmlns:a16="http://schemas.microsoft.com/office/drawing/2014/main" id="{DB9837F1-4765-1835-9B71-3F550D83ED47}"/>
              </a:ext>
            </a:extLst>
          </p:cNvPr>
          <p:cNvSpPr>
            <a:spLocks noGrp="1"/>
          </p:cNvSpPr>
          <p:nvPr>
            <p:ph type="sldNum" sz="quarter" idx="5"/>
          </p:nvPr>
        </p:nvSpPr>
        <p:spPr/>
        <p:txBody>
          <a:bodyPr/>
          <a:lstStyle/>
          <a:p>
            <a:fld id="{B81A6DE1-C9AE-4EAE-98A8-44AD27AB60F0}" type="slidenum">
              <a:rPr lang="el-GR" smtClean="0"/>
              <a:t>24</a:t>
            </a:fld>
            <a:endParaRPr lang="el-GR"/>
          </a:p>
        </p:txBody>
      </p:sp>
    </p:spTree>
    <p:extLst>
      <p:ext uri="{BB962C8B-B14F-4D97-AF65-F5344CB8AC3E}">
        <p14:creationId xmlns:p14="http://schemas.microsoft.com/office/powerpoint/2010/main" val="147371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F630-5A1C-3D50-D849-9557C48F1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6CDBC-7252-516F-1430-B1565B85D0FF}"/>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A4EB8A43-8E8C-C2A7-53B4-06C9D8C71EA0}"/>
              </a:ext>
            </a:extLst>
          </p:cNvPr>
          <p:cNvSpPr>
            <a:spLocks noGrp="1"/>
          </p:cNvSpPr>
          <p:nvPr>
            <p:ph type="body" idx="1"/>
          </p:nvPr>
        </p:nvSpPr>
        <p:spPr/>
        <p:txBody>
          <a:bodyPr/>
          <a:lstStyle/>
          <a:p>
            <a:endParaRPr lang="en-US" sz="1050" dirty="0"/>
          </a:p>
        </p:txBody>
      </p:sp>
      <p:sp>
        <p:nvSpPr>
          <p:cNvPr id="4" name="Slide Number Placeholder 3">
            <a:extLst>
              <a:ext uri="{FF2B5EF4-FFF2-40B4-BE49-F238E27FC236}">
                <a16:creationId xmlns:a16="http://schemas.microsoft.com/office/drawing/2014/main" id="{0999B11E-F6B9-B508-C082-C50F415F56B8}"/>
              </a:ext>
            </a:extLst>
          </p:cNvPr>
          <p:cNvSpPr>
            <a:spLocks noGrp="1"/>
          </p:cNvSpPr>
          <p:nvPr>
            <p:ph type="sldNum" sz="quarter" idx="5"/>
          </p:nvPr>
        </p:nvSpPr>
        <p:spPr/>
        <p:txBody>
          <a:bodyPr/>
          <a:lstStyle/>
          <a:p>
            <a:fld id="{B81A6DE1-C9AE-4EAE-98A8-44AD27AB60F0}" type="slidenum">
              <a:rPr lang="el-GR" smtClean="0"/>
              <a:t>26</a:t>
            </a:fld>
            <a:endParaRPr lang="el-GR"/>
          </a:p>
        </p:txBody>
      </p:sp>
    </p:spTree>
    <p:extLst>
      <p:ext uri="{BB962C8B-B14F-4D97-AF65-F5344CB8AC3E}">
        <p14:creationId xmlns:p14="http://schemas.microsoft.com/office/powerpoint/2010/main" val="69028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81A6DE1-C9AE-4EAE-98A8-44AD27AB60F0}" type="slidenum">
              <a:rPr lang="el-GR" smtClean="0"/>
              <a:t>31</a:t>
            </a:fld>
            <a:endParaRPr lang="el-GR"/>
          </a:p>
        </p:txBody>
      </p:sp>
    </p:spTree>
    <p:extLst>
      <p:ext uri="{BB962C8B-B14F-4D97-AF65-F5344CB8AC3E}">
        <p14:creationId xmlns:p14="http://schemas.microsoft.com/office/powerpoint/2010/main" val="304588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πολυκριτηριακή είναι ένα εργαλείο το οποίο μας βγάζει τα αποτελέσματα βάσει των δεδομένων που υπάρχουν. Με τα δεδομένα που λάβαμε υπόψη, δημιουργήθηκε αυτή η </a:t>
            </a:r>
            <a:r>
              <a:rPr lang="el-GR" dirty="0" err="1"/>
              <a:t>προτεραιοποίηση</a:t>
            </a:r>
            <a:r>
              <a:rPr lang="el-GR" dirty="0"/>
              <a:t> στις δράσεις. Σε περίπτωση αλλαγής των συνθηκών, π.χ. δημόσια χρηματοδότηση κάποιου έργου, τότε το εργαλείο της </a:t>
            </a:r>
            <a:r>
              <a:rPr lang="el-GR" dirty="0" err="1"/>
              <a:t>πολυκριτηριακής</a:t>
            </a:r>
            <a:r>
              <a:rPr lang="el-GR" dirty="0"/>
              <a:t> θα ενημερωθεί και θα δώσει τα αντίστοιχα αποτελέσματα. </a:t>
            </a:r>
          </a:p>
          <a:p>
            <a:r>
              <a:rPr lang="el-GR" dirty="0"/>
              <a:t>Έχει πολύ μεγάλη σημασία όμως η δημιουργία αυτών των προτεραιοτήτων και των ειδικών στόχων διότι βοηθούν στον στρατηγικό σχεδιασμό και η τοπική αρχή και τοπική κοινωνία τα έχει θέσει ως </a:t>
            </a:r>
            <a:r>
              <a:rPr lang="el-GR" dirty="0" err="1"/>
              <a:t>προτεραιοτήτες</a:t>
            </a:r>
            <a:r>
              <a:rPr lang="el-GR" dirty="0"/>
              <a:t> – με απλά λόγια, η τοπική αρχή και κοινωνία ορίζει και γνωρίζει τι θέλει να κάνει. </a:t>
            </a:r>
            <a:endParaRPr lang="en-US" dirty="0"/>
          </a:p>
        </p:txBody>
      </p:sp>
      <p:sp>
        <p:nvSpPr>
          <p:cNvPr id="4" name="Slide Number Placeholder 3"/>
          <p:cNvSpPr>
            <a:spLocks noGrp="1"/>
          </p:cNvSpPr>
          <p:nvPr>
            <p:ph type="sldNum" sz="quarter" idx="5"/>
          </p:nvPr>
        </p:nvSpPr>
        <p:spPr/>
        <p:txBody>
          <a:bodyPr/>
          <a:lstStyle/>
          <a:p>
            <a:fld id="{B81A6DE1-C9AE-4EAE-98A8-44AD27AB60F0}" type="slidenum">
              <a:rPr lang="el-GR" smtClean="0"/>
              <a:t>32</a:t>
            </a:fld>
            <a:endParaRPr lang="el-GR"/>
          </a:p>
        </p:txBody>
      </p:sp>
    </p:spTree>
    <p:extLst>
      <p:ext uri="{BB962C8B-B14F-4D97-AF65-F5344CB8AC3E}">
        <p14:creationId xmlns:p14="http://schemas.microsoft.com/office/powerpoint/2010/main" val="370729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C87D-04DF-4D9A-F0C3-3FA6BD186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53B7B-77AF-D9C6-DCF0-4A75F7F0551E}"/>
              </a:ext>
            </a:extLst>
          </p:cNvPr>
          <p:cNvSpPr>
            <a:spLocks noGrp="1" noRot="1" noChangeAspect="1"/>
          </p:cNvSpPr>
          <p:nvPr>
            <p:ph type="sldImg"/>
          </p:nvPr>
        </p:nvSpPr>
        <p:spPr/>
        <p:txBody>
          <a:bodyPr/>
          <a:lstStyle/>
          <a:p>
            <a:endParaRPr lang="el-GR"/>
          </a:p>
        </p:txBody>
      </p:sp>
      <p:sp>
        <p:nvSpPr>
          <p:cNvPr id="3" name="Notes Placeholder 2">
            <a:extLst>
              <a:ext uri="{FF2B5EF4-FFF2-40B4-BE49-F238E27FC236}">
                <a16:creationId xmlns:a16="http://schemas.microsoft.com/office/drawing/2014/main" id="{E9D198DC-12CF-7A91-0152-D1CA86FB0847}"/>
              </a:ext>
            </a:extLst>
          </p:cNvPr>
          <p:cNvSpPr>
            <a:spLocks noGrp="1"/>
          </p:cNvSpPr>
          <p:nvPr>
            <p:ph type="body" idx="1"/>
          </p:nvPr>
        </p:nvSpPr>
        <p:spPr/>
        <p:txBody>
          <a:bodyPr/>
          <a:lstStyle/>
          <a:p>
            <a:endParaRPr lang="en-US" sz="1050" dirty="0"/>
          </a:p>
        </p:txBody>
      </p:sp>
      <p:sp>
        <p:nvSpPr>
          <p:cNvPr id="4" name="Slide Number Placeholder 3">
            <a:extLst>
              <a:ext uri="{FF2B5EF4-FFF2-40B4-BE49-F238E27FC236}">
                <a16:creationId xmlns:a16="http://schemas.microsoft.com/office/drawing/2014/main" id="{DB2F7604-26C9-2504-4301-297022FC54CD}"/>
              </a:ext>
            </a:extLst>
          </p:cNvPr>
          <p:cNvSpPr>
            <a:spLocks noGrp="1"/>
          </p:cNvSpPr>
          <p:nvPr>
            <p:ph type="sldNum" sz="quarter" idx="5"/>
          </p:nvPr>
        </p:nvSpPr>
        <p:spPr/>
        <p:txBody>
          <a:bodyPr/>
          <a:lstStyle/>
          <a:p>
            <a:fld id="{B81A6DE1-C9AE-4EAE-98A8-44AD27AB60F0}" type="slidenum">
              <a:rPr lang="el-GR" smtClean="0"/>
              <a:t>34</a:t>
            </a:fld>
            <a:endParaRPr lang="el-GR"/>
          </a:p>
        </p:txBody>
      </p:sp>
    </p:spTree>
    <p:extLst>
      <p:ext uri="{BB962C8B-B14F-4D97-AF65-F5344CB8AC3E}">
        <p14:creationId xmlns:p14="http://schemas.microsoft.com/office/powerpoint/2010/main" val="250309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AFC109-B22C-7663-4869-3EFB0AFD79F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90726D7-F581-C350-B6E5-215694E3D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F987927-45A0-9760-007E-8681C9D61107}"/>
              </a:ext>
            </a:extLst>
          </p:cNvPr>
          <p:cNvSpPr>
            <a:spLocks noGrp="1"/>
          </p:cNvSpPr>
          <p:nvPr>
            <p:ph type="dt" sz="half" idx="10"/>
          </p:nvPr>
        </p:nvSpPr>
        <p:spPr/>
        <p:txBody>
          <a:bodyPr/>
          <a:lstStyle/>
          <a:p>
            <a:fld id="{27F4BAB9-41EE-4E6A-88AF-98E4C4A3CBC2}" type="datetime1">
              <a:rPr lang="el-GR" smtClean="0"/>
              <a:t>20/4/2026</a:t>
            </a:fld>
            <a:endParaRPr lang="el-GR"/>
          </a:p>
        </p:txBody>
      </p:sp>
      <p:sp>
        <p:nvSpPr>
          <p:cNvPr id="5" name="Θέση υποσέλιδου 4">
            <a:extLst>
              <a:ext uri="{FF2B5EF4-FFF2-40B4-BE49-F238E27FC236}">
                <a16:creationId xmlns:a16="http://schemas.microsoft.com/office/drawing/2014/main" id="{9F221D8E-7685-6FA7-5206-8D521017EC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3A18A58-EBBD-03D5-F1E4-8D02A17FA490}"/>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218500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4BC425-E1F6-C0B4-7959-D956BEB7E88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78F0B2D-76DF-5B21-7520-65F15DA4D4D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A8D120F-8BD4-71C0-EFF0-6042D67DF6D0}"/>
              </a:ext>
            </a:extLst>
          </p:cNvPr>
          <p:cNvSpPr>
            <a:spLocks noGrp="1"/>
          </p:cNvSpPr>
          <p:nvPr>
            <p:ph type="dt" sz="half" idx="10"/>
          </p:nvPr>
        </p:nvSpPr>
        <p:spPr/>
        <p:txBody>
          <a:bodyPr/>
          <a:lstStyle/>
          <a:p>
            <a:fld id="{69F86C83-5E7F-4CAA-8DBD-77D8297BF802}" type="datetime1">
              <a:rPr lang="el-GR" smtClean="0"/>
              <a:t>20/4/2026</a:t>
            </a:fld>
            <a:endParaRPr lang="el-GR"/>
          </a:p>
        </p:txBody>
      </p:sp>
      <p:sp>
        <p:nvSpPr>
          <p:cNvPr id="5" name="Θέση υποσέλιδου 4">
            <a:extLst>
              <a:ext uri="{FF2B5EF4-FFF2-40B4-BE49-F238E27FC236}">
                <a16:creationId xmlns:a16="http://schemas.microsoft.com/office/drawing/2014/main" id="{8D8F292D-10D9-9578-7722-1E7BEDB696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AC7538-04CB-ACA7-1EDB-2AF83F0F0B6C}"/>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327294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90DF1EE-5A81-DFFF-9F23-9EACFD3F664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C0FD790-0A0B-A78E-FDF8-74D85D48E9B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32D209F-CDF4-5774-BCA1-37020E982360}"/>
              </a:ext>
            </a:extLst>
          </p:cNvPr>
          <p:cNvSpPr>
            <a:spLocks noGrp="1"/>
          </p:cNvSpPr>
          <p:nvPr>
            <p:ph type="dt" sz="half" idx="10"/>
          </p:nvPr>
        </p:nvSpPr>
        <p:spPr/>
        <p:txBody>
          <a:bodyPr/>
          <a:lstStyle/>
          <a:p>
            <a:fld id="{5CD2649D-65C9-4202-B453-8FD0693B2733}" type="datetime1">
              <a:rPr lang="el-GR" smtClean="0"/>
              <a:t>20/4/2026</a:t>
            </a:fld>
            <a:endParaRPr lang="el-GR"/>
          </a:p>
        </p:txBody>
      </p:sp>
      <p:sp>
        <p:nvSpPr>
          <p:cNvPr id="5" name="Θέση υποσέλιδου 4">
            <a:extLst>
              <a:ext uri="{FF2B5EF4-FFF2-40B4-BE49-F238E27FC236}">
                <a16:creationId xmlns:a16="http://schemas.microsoft.com/office/drawing/2014/main" id="{C5680D96-A314-A81E-CEE8-B8EAB02885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D1CFB7A-359C-AC03-015D-E5D5AE49138D}"/>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395485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E21AF6-C82F-2FB6-0AF9-13F5C303A3B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36ABCED-0D47-B2FA-C628-C4FCC81A78F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E18C6B7-9DF1-977C-CA3D-A46CC1C455E0}"/>
              </a:ext>
            </a:extLst>
          </p:cNvPr>
          <p:cNvSpPr>
            <a:spLocks noGrp="1"/>
          </p:cNvSpPr>
          <p:nvPr>
            <p:ph type="dt" sz="half" idx="10"/>
          </p:nvPr>
        </p:nvSpPr>
        <p:spPr/>
        <p:txBody>
          <a:bodyPr/>
          <a:lstStyle/>
          <a:p>
            <a:fld id="{794726CF-9C8C-451E-98B0-560EECEE5CAE}" type="datetime1">
              <a:rPr lang="el-GR" smtClean="0"/>
              <a:t>20/4/2026</a:t>
            </a:fld>
            <a:endParaRPr lang="el-GR"/>
          </a:p>
        </p:txBody>
      </p:sp>
      <p:sp>
        <p:nvSpPr>
          <p:cNvPr id="5" name="Θέση υποσέλιδου 4">
            <a:extLst>
              <a:ext uri="{FF2B5EF4-FFF2-40B4-BE49-F238E27FC236}">
                <a16:creationId xmlns:a16="http://schemas.microsoft.com/office/drawing/2014/main" id="{2600EA0C-A6A0-7F8C-281D-A224E6577D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7B52F22-C9B5-D176-5DD4-64114681F9BF}"/>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263511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11AB98-BF49-B889-27A6-E92BAE0FA42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076760E-DEDF-85CB-FACC-8222DBF36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CCAE16C-8F69-9803-4FF4-F35914BED06D}"/>
              </a:ext>
            </a:extLst>
          </p:cNvPr>
          <p:cNvSpPr>
            <a:spLocks noGrp="1"/>
          </p:cNvSpPr>
          <p:nvPr>
            <p:ph type="dt" sz="half" idx="10"/>
          </p:nvPr>
        </p:nvSpPr>
        <p:spPr/>
        <p:txBody>
          <a:bodyPr/>
          <a:lstStyle/>
          <a:p>
            <a:fld id="{ECF9D501-F0C2-4911-A431-6CCDAF166729}" type="datetime1">
              <a:rPr lang="el-GR" smtClean="0"/>
              <a:t>20/4/2026</a:t>
            </a:fld>
            <a:endParaRPr lang="el-GR"/>
          </a:p>
        </p:txBody>
      </p:sp>
      <p:sp>
        <p:nvSpPr>
          <p:cNvPr id="5" name="Θέση υποσέλιδου 4">
            <a:extLst>
              <a:ext uri="{FF2B5EF4-FFF2-40B4-BE49-F238E27FC236}">
                <a16:creationId xmlns:a16="http://schemas.microsoft.com/office/drawing/2014/main" id="{44D27BF6-173C-1348-6FB5-A391517B6FC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CF35C6F-77A1-9DE0-8651-D797B90F3131}"/>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405954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94AF87-CD10-24EA-273E-2D299822E04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E7638FB-05E5-B9A3-2E92-BBFD79BE818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5AB2CBB-1D96-A713-D1BB-3F525BEE89A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3958096-B88D-B531-50DE-BBCFC0CEE5A8}"/>
              </a:ext>
            </a:extLst>
          </p:cNvPr>
          <p:cNvSpPr>
            <a:spLocks noGrp="1"/>
          </p:cNvSpPr>
          <p:nvPr>
            <p:ph type="dt" sz="half" idx="10"/>
          </p:nvPr>
        </p:nvSpPr>
        <p:spPr/>
        <p:txBody>
          <a:bodyPr/>
          <a:lstStyle/>
          <a:p>
            <a:fld id="{9B1DC310-9F0B-4201-A0B9-011485986ACA}" type="datetime1">
              <a:rPr lang="el-GR" smtClean="0"/>
              <a:t>20/4/2026</a:t>
            </a:fld>
            <a:endParaRPr lang="el-GR"/>
          </a:p>
        </p:txBody>
      </p:sp>
      <p:sp>
        <p:nvSpPr>
          <p:cNvPr id="6" name="Θέση υποσέλιδου 5">
            <a:extLst>
              <a:ext uri="{FF2B5EF4-FFF2-40B4-BE49-F238E27FC236}">
                <a16:creationId xmlns:a16="http://schemas.microsoft.com/office/drawing/2014/main" id="{1A337BE7-0C0F-D556-77B2-F529F4342E3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67946BB-6D4E-3888-E1A0-7A46F64AB549}"/>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56081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E2BFA-96B1-081F-86C8-A90E5215D72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E92AA09-EB8A-6962-F5B5-AE593BC65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CE0AE11-3DED-C24D-3EAA-9F5CBFEE613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67031DD-3246-3A86-BAA1-D69E07369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B53028D-F80A-DBA8-87F6-F9C70B8B514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4BEB48F-6660-9B1F-822F-1B92E55BF044}"/>
              </a:ext>
            </a:extLst>
          </p:cNvPr>
          <p:cNvSpPr>
            <a:spLocks noGrp="1"/>
          </p:cNvSpPr>
          <p:nvPr>
            <p:ph type="dt" sz="half" idx="10"/>
          </p:nvPr>
        </p:nvSpPr>
        <p:spPr/>
        <p:txBody>
          <a:bodyPr/>
          <a:lstStyle/>
          <a:p>
            <a:fld id="{D8F5651A-3663-4FB6-9283-EB3642E96784}" type="datetime1">
              <a:rPr lang="el-GR" smtClean="0"/>
              <a:t>20/4/2026</a:t>
            </a:fld>
            <a:endParaRPr lang="el-GR"/>
          </a:p>
        </p:txBody>
      </p:sp>
      <p:sp>
        <p:nvSpPr>
          <p:cNvPr id="8" name="Θέση υποσέλιδου 7">
            <a:extLst>
              <a:ext uri="{FF2B5EF4-FFF2-40B4-BE49-F238E27FC236}">
                <a16:creationId xmlns:a16="http://schemas.microsoft.com/office/drawing/2014/main" id="{9DD39349-A474-ED53-244D-34A268313F5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D6F747E-6D38-516D-6973-4D28201E3462}"/>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385184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696506-8C10-7631-55B5-91E40C5D29E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67420B8-D4DC-F7E0-2668-44A38AA01AEA}"/>
              </a:ext>
            </a:extLst>
          </p:cNvPr>
          <p:cNvSpPr>
            <a:spLocks noGrp="1"/>
          </p:cNvSpPr>
          <p:nvPr>
            <p:ph type="dt" sz="half" idx="10"/>
          </p:nvPr>
        </p:nvSpPr>
        <p:spPr/>
        <p:txBody>
          <a:bodyPr/>
          <a:lstStyle/>
          <a:p>
            <a:fld id="{75A4CAB8-66DD-4691-96C8-DC4FB1B8A53E}" type="datetime1">
              <a:rPr lang="el-GR" smtClean="0"/>
              <a:t>20/4/2026</a:t>
            </a:fld>
            <a:endParaRPr lang="el-GR"/>
          </a:p>
        </p:txBody>
      </p:sp>
      <p:sp>
        <p:nvSpPr>
          <p:cNvPr id="4" name="Θέση υποσέλιδου 3">
            <a:extLst>
              <a:ext uri="{FF2B5EF4-FFF2-40B4-BE49-F238E27FC236}">
                <a16:creationId xmlns:a16="http://schemas.microsoft.com/office/drawing/2014/main" id="{5B4BA7B7-D6EB-3489-67F3-9DAD2679A27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D8A47F-D91D-A805-8363-A5528DE144DF}"/>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18766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674276-241F-E287-B4DC-CF421DA32E01}"/>
              </a:ext>
            </a:extLst>
          </p:cNvPr>
          <p:cNvSpPr>
            <a:spLocks noGrp="1"/>
          </p:cNvSpPr>
          <p:nvPr>
            <p:ph type="dt" sz="half" idx="10"/>
          </p:nvPr>
        </p:nvSpPr>
        <p:spPr/>
        <p:txBody>
          <a:bodyPr/>
          <a:lstStyle/>
          <a:p>
            <a:fld id="{79C17B97-9C4E-4B81-AADA-402813EFE6EC}" type="datetime1">
              <a:rPr lang="el-GR" smtClean="0"/>
              <a:t>20/4/2026</a:t>
            </a:fld>
            <a:endParaRPr lang="el-GR"/>
          </a:p>
        </p:txBody>
      </p:sp>
      <p:sp>
        <p:nvSpPr>
          <p:cNvPr id="3" name="Θέση υποσέλιδου 2">
            <a:extLst>
              <a:ext uri="{FF2B5EF4-FFF2-40B4-BE49-F238E27FC236}">
                <a16:creationId xmlns:a16="http://schemas.microsoft.com/office/drawing/2014/main" id="{21BA7A44-2608-B67D-3A60-5EC2BCE11A6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6CF8470-A73D-8B07-0208-2E3E1DF62E09}"/>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61407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E28F99-80A3-EBF5-882E-D0DE3C76A0F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30DAF62-256C-EC7D-1951-981B118BD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D2D2A2D-0932-2572-2390-89A7A31E6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E5D2A4-B2F3-3428-1157-4FC6AFE45B55}"/>
              </a:ext>
            </a:extLst>
          </p:cNvPr>
          <p:cNvSpPr>
            <a:spLocks noGrp="1"/>
          </p:cNvSpPr>
          <p:nvPr>
            <p:ph type="dt" sz="half" idx="10"/>
          </p:nvPr>
        </p:nvSpPr>
        <p:spPr/>
        <p:txBody>
          <a:bodyPr/>
          <a:lstStyle/>
          <a:p>
            <a:fld id="{7DA12B30-99E8-479E-8B23-4448F69C621F}" type="datetime1">
              <a:rPr lang="el-GR" smtClean="0"/>
              <a:t>20/4/2026</a:t>
            </a:fld>
            <a:endParaRPr lang="el-GR"/>
          </a:p>
        </p:txBody>
      </p:sp>
      <p:sp>
        <p:nvSpPr>
          <p:cNvPr id="6" name="Θέση υποσέλιδου 5">
            <a:extLst>
              <a:ext uri="{FF2B5EF4-FFF2-40B4-BE49-F238E27FC236}">
                <a16:creationId xmlns:a16="http://schemas.microsoft.com/office/drawing/2014/main" id="{57C66CA2-4301-630C-AC79-72776CFFFFD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B670D-1573-3092-EC53-B5A31295D500}"/>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412501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7F0FED-F4E4-A1D0-FFDA-515A4916A37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3ADE00C-7C1A-2683-CDB6-EE6F80606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60E5AC4-2382-294E-5181-4D024E285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619F934-402B-382E-88A1-B04FF51743EB}"/>
              </a:ext>
            </a:extLst>
          </p:cNvPr>
          <p:cNvSpPr>
            <a:spLocks noGrp="1"/>
          </p:cNvSpPr>
          <p:nvPr>
            <p:ph type="dt" sz="half" idx="10"/>
          </p:nvPr>
        </p:nvSpPr>
        <p:spPr/>
        <p:txBody>
          <a:bodyPr/>
          <a:lstStyle/>
          <a:p>
            <a:fld id="{F6E19F27-8DAF-47FB-B28B-2E4160E0468B}" type="datetime1">
              <a:rPr lang="el-GR" smtClean="0"/>
              <a:t>20/4/2026</a:t>
            </a:fld>
            <a:endParaRPr lang="el-GR"/>
          </a:p>
        </p:txBody>
      </p:sp>
      <p:sp>
        <p:nvSpPr>
          <p:cNvPr id="6" name="Θέση υποσέλιδου 5">
            <a:extLst>
              <a:ext uri="{FF2B5EF4-FFF2-40B4-BE49-F238E27FC236}">
                <a16:creationId xmlns:a16="http://schemas.microsoft.com/office/drawing/2014/main" id="{E6A8940E-531E-F265-EDB4-B0E3780CF7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2A80A7-DE48-3465-001F-5D0548A0889B}"/>
              </a:ext>
            </a:extLst>
          </p:cNvPr>
          <p:cNvSpPr>
            <a:spLocks noGrp="1"/>
          </p:cNvSpPr>
          <p:nvPr>
            <p:ph type="sldNum" sz="quarter" idx="12"/>
          </p:nvPr>
        </p:nvSpPr>
        <p:spPr/>
        <p:txBody>
          <a:bodyPr/>
          <a:lstStyle/>
          <a:p>
            <a:fld id="{03B1FA36-C3F0-4838-BC28-F437E577D825}" type="slidenum">
              <a:rPr lang="el-GR" smtClean="0"/>
              <a:t>‹#›</a:t>
            </a:fld>
            <a:endParaRPr lang="el-GR"/>
          </a:p>
        </p:txBody>
      </p:sp>
    </p:spTree>
    <p:extLst>
      <p:ext uri="{BB962C8B-B14F-4D97-AF65-F5344CB8AC3E}">
        <p14:creationId xmlns:p14="http://schemas.microsoft.com/office/powerpoint/2010/main" val="112192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565A8D9-F5A2-E193-7D05-344535A3B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831700F-62F1-CCEA-7801-9DA8713C8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E21901D-470C-3C79-CD09-5FE056557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95E9B-7D33-43BC-B7E7-4351BAF9AC91}" type="datetime1">
              <a:rPr lang="el-GR" smtClean="0"/>
              <a:t>20/4/2026</a:t>
            </a:fld>
            <a:endParaRPr lang="el-GR"/>
          </a:p>
        </p:txBody>
      </p:sp>
      <p:sp>
        <p:nvSpPr>
          <p:cNvPr id="5" name="Θέση υποσέλιδου 4">
            <a:extLst>
              <a:ext uri="{FF2B5EF4-FFF2-40B4-BE49-F238E27FC236}">
                <a16:creationId xmlns:a16="http://schemas.microsoft.com/office/drawing/2014/main" id="{E6C90F0A-0EA4-5133-E884-81D87D759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D67A0DF-E145-3040-1207-39B8FB636FC5}"/>
              </a:ext>
            </a:extLst>
          </p:cNvPr>
          <p:cNvSpPr>
            <a:spLocks noGrp="1"/>
          </p:cNvSpPr>
          <p:nvPr>
            <p:ph type="sldNum" sz="quarter" idx="4"/>
          </p:nvPr>
        </p:nvSpPr>
        <p:spPr>
          <a:xfrm>
            <a:off x="9366250" y="63627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1FA36-C3F0-4838-BC28-F437E577D825}" type="slidenum">
              <a:rPr lang="el-GR" smtClean="0"/>
              <a:t>‹#›</a:t>
            </a:fld>
            <a:endParaRPr lang="el-GR"/>
          </a:p>
        </p:txBody>
      </p:sp>
      <p:pic>
        <p:nvPicPr>
          <p:cNvPr id="7" name="Εικόνα 6">
            <a:extLst>
              <a:ext uri="{FF2B5EF4-FFF2-40B4-BE49-F238E27FC236}">
                <a16:creationId xmlns:a16="http://schemas.microsoft.com/office/drawing/2014/main" id="{E14A4B23-A226-5370-01A6-0A140BEB598E}"/>
              </a:ext>
            </a:extLst>
          </p:cNvPr>
          <p:cNvPicPr>
            <a:picLocks noChangeAspect="1"/>
          </p:cNvPicPr>
          <p:nvPr userDrawn="1"/>
        </p:nvPicPr>
        <p:blipFill>
          <a:blip r:embed="rId13"/>
          <a:stretch>
            <a:fillRect/>
          </a:stretch>
        </p:blipFill>
        <p:spPr>
          <a:xfrm>
            <a:off x="11399089" y="0"/>
            <a:ext cx="792911" cy="720000"/>
          </a:xfrm>
          <a:prstGeom prst="rect">
            <a:avLst/>
          </a:prstGeom>
        </p:spPr>
      </p:pic>
      <p:pic>
        <p:nvPicPr>
          <p:cNvPr id="10" name="Εικόνα 9" descr="kea.gr">
            <a:extLst>
              <a:ext uri="{FF2B5EF4-FFF2-40B4-BE49-F238E27FC236}">
                <a16:creationId xmlns:a16="http://schemas.microsoft.com/office/drawing/2014/main" id="{630BFB5D-FF33-70B6-8AC9-E8107EDE391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6063" y="6238787"/>
            <a:ext cx="1239947" cy="540000"/>
          </a:xfrm>
          <a:prstGeom prst="rect">
            <a:avLst/>
          </a:prstGeom>
          <a:noFill/>
          <a:ln>
            <a:noFill/>
          </a:ln>
        </p:spPr>
      </p:pic>
    </p:spTree>
    <p:extLst>
      <p:ext uri="{BB962C8B-B14F-4D97-AF65-F5344CB8AC3E}">
        <p14:creationId xmlns:p14="http://schemas.microsoft.com/office/powerpoint/2010/main" val="2115055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10.svg"/><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5.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1.svg"/></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2AD8441C-2F15-28A9-25D3-FEBACD0FE763}"/>
              </a:ext>
            </a:extLst>
          </p:cNvPr>
          <p:cNvSpPr/>
          <p:nvPr/>
        </p:nvSpPr>
        <p:spPr>
          <a:xfrm>
            <a:off x="3667514" y="2329816"/>
            <a:ext cx="3861673" cy="3803734"/>
          </a:xfrm>
          <a:prstGeom prst="ellipse">
            <a:avLst/>
          </a:prstGeom>
          <a:noFill/>
          <a:ln w="857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Google Shape;214;p8">
            <a:extLst>
              <a:ext uri="{FF2B5EF4-FFF2-40B4-BE49-F238E27FC236}">
                <a16:creationId xmlns:a16="http://schemas.microsoft.com/office/drawing/2014/main" id="{52E22121-0906-9524-93F1-7A7D44742C3A}"/>
              </a:ext>
            </a:extLst>
          </p:cNvPr>
          <p:cNvSpPr txBox="1"/>
          <p:nvPr/>
        </p:nvSpPr>
        <p:spPr>
          <a:xfrm>
            <a:off x="793913" y="2282284"/>
            <a:ext cx="6028314" cy="2327368"/>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4400" b="1" kern="100" dirty="0">
                <a:solidFill>
                  <a:srgbClr val="005274"/>
                </a:solidFill>
                <a:effectLst/>
                <a:latin typeface="Aptos" panose="020B0004020202020204" pitchFamily="34" charset="0"/>
                <a:ea typeface="Calibri" panose="020F0502020204030204" pitchFamily="34" charset="0"/>
                <a:cs typeface="Times New Roman" panose="02020603050405020304" pitchFamily="18" charset="0"/>
              </a:rPr>
              <a:t>Τοπικό Σχέδιο Δράσης </a:t>
            </a:r>
          </a:p>
          <a:p>
            <a:pPr algn="ctr">
              <a:lnSpc>
                <a:spcPct val="107000"/>
              </a:lnSpc>
              <a:spcAft>
                <a:spcPts val="600"/>
              </a:spcAft>
              <a:buNone/>
            </a:pPr>
            <a:r>
              <a:rPr lang="en-US" sz="4400" b="1" dirty="0">
                <a:solidFill>
                  <a:schemeClr val="accent1"/>
                </a:solidFill>
                <a:latin typeface="Aptos" panose="020B0004020202020204" pitchFamily="34" charset="0"/>
              </a:rPr>
              <a:t>GR</a:t>
            </a:r>
            <a:r>
              <a:rPr lang="en-US" sz="4400" b="1" dirty="0">
                <a:solidFill>
                  <a:schemeClr val="accent6"/>
                </a:solidFill>
                <a:latin typeface="Aptos" panose="020B0004020202020204" pitchFamily="34" charset="0"/>
              </a:rPr>
              <a:t>eco</a:t>
            </a:r>
            <a:r>
              <a:rPr lang="en-US" sz="4400" b="1" dirty="0">
                <a:solidFill>
                  <a:schemeClr val="accent1"/>
                </a:solidFill>
                <a:latin typeface="Aptos" panose="020B0004020202020204" pitchFamily="34" charset="0"/>
              </a:rPr>
              <a:t> Islands</a:t>
            </a:r>
            <a:r>
              <a:rPr lang="el-GR" sz="4400" b="1" dirty="0">
                <a:solidFill>
                  <a:schemeClr val="accent1"/>
                </a:solidFill>
                <a:latin typeface="Aptos" panose="020B0004020202020204" pitchFamily="34" charset="0"/>
              </a:rPr>
              <a:t> </a:t>
            </a:r>
            <a:r>
              <a:rPr lang="el-GR" sz="4400" b="1" kern="100" dirty="0">
                <a:solidFill>
                  <a:srgbClr val="005274"/>
                </a:solidFill>
                <a:latin typeface="Aptos" panose="020B0004020202020204" pitchFamily="34" charset="0"/>
                <a:ea typeface="Calibri" panose="020F0502020204030204" pitchFamily="34" charset="0"/>
                <a:cs typeface="Times New Roman" panose="02020603050405020304" pitchFamily="18" charset="0"/>
              </a:rPr>
              <a:t>Δήμου Κέας</a:t>
            </a:r>
            <a:endParaRPr lang="el-GR" sz="4400" kern="1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7" name="Εικόνα 6">
            <a:extLst>
              <a:ext uri="{FF2B5EF4-FFF2-40B4-BE49-F238E27FC236}">
                <a16:creationId xmlns:a16="http://schemas.microsoft.com/office/drawing/2014/main" id="{14E4F1E5-5AC5-BE5F-1A03-42A784EB04F0}"/>
              </a:ext>
            </a:extLst>
          </p:cNvPr>
          <p:cNvPicPr>
            <a:picLocks noChangeAspect="1"/>
          </p:cNvPicPr>
          <p:nvPr/>
        </p:nvPicPr>
        <p:blipFill>
          <a:blip r:embed="rId2">
            <a:extLs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pic>
        <p:nvPicPr>
          <p:cNvPr id="10" name="Εικόνα 9">
            <a:extLst>
              <a:ext uri="{FF2B5EF4-FFF2-40B4-BE49-F238E27FC236}">
                <a16:creationId xmlns:a16="http://schemas.microsoft.com/office/drawing/2014/main" id="{9EA0CAC1-4D2A-1827-6185-AC37340C9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631" y="5078180"/>
            <a:ext cx="883765" cy="703580"/>
          </a:xfrm>
          <a:prstGeom prst="rect">
            <a:avLst/>
          </a:prstGeom>
        </p:spPr>
      </p:pic>
      <p:graphicFrame>
        <p:nvGraphicFramePr>
          <p:cNvPr id="11" name="Πίνακας 10">
            <a:extLst>
              <a:ext uri="{FF2B5EF4-FFF2-40B4-BE49-F238E27FC236}">
                <a16:creationId xmlns:a16="http://schemas.microsoft.com/office/drawing/2014/main" id="{040438BB-0AE4-A6FD-5108-ADF00F789597}"/>
              </a:ext>
            </a:extLst>
          </p:cNvPr>
          <p:cNvGraphicFramePr>
            <a:graphicFrameLocks noGrp="1"/>
          </p:cNvGraphicFramePr>
          <p:nvPr>
            <p:extLst>
              <p:ext uri="{D42A27DB-BD31-4B8C-83A1-F6EECF244321}">
                <p14:modId xmlns:p14="http://schemas.microsoft.com/office/powerpoint/2010/main" val="2999095727"/>
              </p:ext>
            </p:extLst>
          </p:nvPr>
        </p:nvGraphicFramePr>
        <p:xfrm>
          <a:off x="737862" y="6063939"/>
          <a:ext cx="6791325" cy="703580"/>
        </p:xfrm>
        <a:graphic>
          <a:graphicData uri="http://schemas.openxmlformats.org/drawingml/2006/table">
            <a:tbl>
              <a:tblPr firstRow="1" firstCol="1" bandRow="1">
                <a:tableStyleId>{5C22544A-7EE6-4342-B048-85BDC9FD1C3A}</a:tableStyleId>
              </a:tblPr>
              <a:tblGrid>
                <a:gridCol w="5473065">
                  <a:extLst>
                    <a:ext uri="{9D8B030D-6E8A-4147-A177-3AD203B41FA5}">
                      <a16:colId xmlns:a16="http://schemas.microsoft.com/office/drawing/2014/main" val="4111639577"/>
                    </a:ext>
                  </a:extLst>
                </a:gridCol>
                <a:gridCol w="1318260">
                  <a:extLst>
                    <a:ext uri="{9D8B030D-6E8A-4147-A177-3AD203B41FA5}">
                      <a16:colId xmlns:a16="http://schemas.microsoft.com/office/drawing/2014/main" val="1114939398"/>
                    </a:ext>
                  </a:extLst>
                </a:gridCol>
              </a:tblGrid>
              <a:tr h="703580">
                <a:tc>
                  <a:txBody>
                    <a:bodyPr/>
                    <a:lstStyle/>
                    <a:p>
                      <a:pPr algn="ctr">
                        <a:lnSpc>
                          <a:spcPct val="115000"/>
                        </a:lnSpc>
                        <a:spcAft>
                          <a:spcPts val="1000"/>
                        </a:spcAft>
                        <a:buNone/>
                        <a:tabLst>
                          <a:tab pos="3191510" algn="ctr"/>
                        </a:tabLst>
                      </a:pPr>
                      <a:r>
                        <a:rPr lang="el-GR" sz="800" kern="100" spc="15" dirty="0">
                          <a:solidFill>
                            <a:schemeClr val="accent6">
                              <a:lumMod val="75000"/>
                            </a:schemeClr>
                          </a:solidFill>
                          <a:effectLst/>
                        </a:rPr>
                        <a:t>Τροίας 18, Τ.Κ. 112 57 ΑΘΗΝΑ </a:t>
                      </a:r>
                      <a:r>
                        <a:rPr lang="el-GR" sz="800" kern="100" spc="15" dirty="0">
                          <a:solidFill>
                            <a:schemeClr val="accent6">
                              <a:lumMod val="75000"/>
                            </a:schemeClr>
                          </a:solidFill>
                          <a:effectLst/>
                          <a:sym typeface="Symbol" panose="05050102010706020507" pitchFamily="18" charset="2"/>
                        </a:rPr>
                        <a:t></a:t>
                      </a:r>
                      <a:r>
                        <a:rPr lang="el-GR" sz="800" kern="100" spc="15" dirty="0">
                          <a:solidFill>
                            <a:schemeClr val="accent6">
                              <a:lumMod val="75000"/>
                            </a:schemeClr>
                          </a:solidFill>
                          <a:effectLst/>
                        </a:rPr>
                        <a:t> </a:t>
                      </a:r>
                      <a:r>
                        <a:rPr lang="el-GR" sz="800" kern="100" spc="15" dirty="0" err="1">
                          <a:solidFill>
                            <a:schemeClr val="accent6">
                              <a:lumMod val="75000"/>
                            </a:schemeClr>
                          </a:solidFill>
                          <a:effectLst/>
                        </a:rPr>
                        <a:t>Τηλ</a:t>
                      </a:r>
                      <a:r>
                        <a:rPr lang="el-GR" sz="800" kern="100" spc="15" dirty="0">
                          <a:solidFill>
                            <a:schemeClr val="accent6">
                              <a:lumMod val="75000"/>
                            </a:schemeClr>
                          </a:solidFill>
                          <a:effectLst/>
                        </a:rPr>
                        <a:t>.: (+30) 210-8223083 </a:t>
                      </a:r>
                      <a:r>
                        <a:rPr lang="el-GR" sz="800" kern="100" spc="15" dirty="0">
                          <a:solidFill>
                            <a:schemeClr val="accent6">
                              <a:lumMod val="75000"/>
                            </a:schemeClr>
                          </a:solidFill>
                          <a:effectLst/>
                          <a:sym typeface="Symbol" panose="05050102010706020507" pitchFamily="18" charset="2"/>
                        </a:rPr>
                        <a:t></a:t>
                      </a:r>
                      <a:r>
                        <a:rPr lang="el-GR" sz="800" kern="100" spc="15" dirty="0">
                          <a:solidFill>
                            <a:schemeClr val="accent6">
                              <a:lumMod val="75000"/>
                            </a:schemeClr>
                          </a:solidFill>
                          <a:effectLst/>
                        </a:rPr>
                        <a:t> </a:t>
                      </a:r>
                      <a:r>
                        <a:rPr lang="en-US" sz="800" kern="100" spc="15" dirty="0">
                          <a:solidFill>
                            <a:schemeClr val="accent6">
                              <a:lumMod val="75000"/>
                            </a:schemeClr>
                          </a:solidFill>
                          <a:effectLst/>
                        </a:rPr>
                        <a:t>e</a:t>
                      </a:r>
                      <a:r>
                        <a:rPr lang="el-GR" sz="800" kern="100" spc="15" dirty="0">
                          <a:solidFill>
                            <a:schemeClr val="accent6">
                              <a:lumMod val="75000"/>
                            </a:schemeClr>
                          </a:solidFill>
                          <a:effectLst/>
                        </a:rPr>
                        <a:t>-</a:t>
                      </a:r>
                      <a:r>
                        <a:rPr lang="en-US" sz="800" kern="100" spc="15" dirty="0">
                          <a:solidFill>
                            <a:schemeClr val="accent6">
                              <a:lumMod val="75000"/>
                            </a:schemeClr>
                          </a:solidFill>
                          <a:effectLst/>
                        </a:rPr>
                        <a:t>mail</a:t>
                      </a:r>
                      <a:r>
                        <a:rPr lang="el-GR" sz="800" kern="100" spc="15" dirty="0">
                          <a:solidFill>
                            <a:schemeClr val="accent6">
                              <a:lumMod val="75000"/>
                            </a:schemeClr>
                          </a:solidFill>
                          <a:effectLst/>
                        </a:rPr>
                        <a:t>:</a:t>
                      </a:r>
                      <a:r>
                        <a:rPr lang="el-GR" sz="800" kern="100" dirty="0">
                          <a:solidFill>
                            <a:schemeClr val="accent6">
                              <a:lumMod val="75000"/>
                            </a:schemeClr>
                          </a:solidFill>
                          <a:effectLst/>
                        </a:rPr>
                        <a:t> </a:t>
                      </a:r>
                      <a:r>
                        <a:rPr lang="en-US" sz="800" kern="100" dirty="0">
                          <a:solidFill>
                            <a:schemeClr val="accent6">
                              <a:lumMod val="75000"/>
                            </a:schemeClr>
                          </a:solidFill>
                          <a:effectLst/>
                        </a:rPr>
                        <a:t>kgs</a:t>
                      </a:r>
                      <a:r>
                        <a:rPr lang="el-GR" sz="800" kern="100" dirty="0">
                          <a:solidFill>
                            <a:schemeClr val="accent6">
                              <a:lumMod val="75000"/>
                            </a:schemeClr>
                          </a:solidFill>
                          <a:effectLst/>
                        </a:rPr>
                        <a:t>@</a:t>
                      </a:r>
                      <a:r>
                        <a:rPr lang="en-US" sz="800" kern="100" dirty="0">
                          <a:solidFill>
                            <a:schemeClr val="accent6">
                              <a:lumMod val="75000"/>
                            </a:schemeClr>
                          </a:solidFill>
                          <a:effectLst/>
                        </a:rPr>
                        <a:t>al</a:t>
                      </a:r>
                      <a:r>
                        <a:rPr lang="el-GR" sz="800" kern="100" dirty="0">
                          <a:solidFill>
                            <a:schemeClr val="accent6">
                              <a:lumMod val="75000"/>
                            </a:schemeClr>
                          </a:solidFill>
                          <a:effectLst/>
                        </a:rPr>
                        <a:t>-</a:t>
                      </a:r>
                      <a:r>
                        <a:rPr lang="en-US" sz="800" kern="100" dirty="0">
                          <a:solidFill>
                            <a:schemeClr val="accent6">
                              <a:lumMod val="75000"/>
                            </a:schemeClr>
                          </a:solidFill>
                          <a:effectLst/>
                        </a:rPr>
                        <a:t>fa</a:t>
                      </a:r>
                      <a:r>
                        <a:rPr lang="el-GR" sz="800" kern="100" dirty="0">
                          <a:solidFill>
                            <a:schemeClr val="accent6">
                              <a:lumMod val="75000"/>
                            </a:schemeClr>
                          </a:solidFill>
                          <a:effectLst/>
                        </a:rPr>
                        <a:t>.</a:t>
                      </a:r>
                      <a:r>
                        <a:rPr lang="en-US" sz="800" kern="100" dirty="0">
                          <a:solidFill>
                            <a:schemeClr val="accent6">
                              <a:lumMod val="75000"/>
                            </a:schemeClr>
                          </a:solidFill>
                          <a:effectLst/>
                        </a:rPr>
                        <a:t>gr</a:t>
                      </a:r>
                      <a:r>
                        <a:rPr lang="el-GR" sz="800" kern="100" dirty="0">
                          <a:solidFill>
                            <a:schemeClr val="accent6">
                              <a:lumMod val="75000"/>
                            </a:schemeClr>
                          </a:solidFill>
                          <a:effectLst/>
                        </a:rPr>
                        <a:t> </a:t>
                      </a:r>
                      <a:endParaRPr lang="el-GR" sz="1100" kern="100" dirty="0">
                        <a:solidFill>
                          <a:schemeClr val="accent6">
                            <a:lumMod val="75000"/>
                          </a:schemeClr>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buNone/>
                      </a:pPr>
                      <a:endParaRPr lang="el-GR" sz="1100" kern="1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28393143"/>
                  </a:ext>
                </a:extLst>
              </a:tr>
            </a:tbl>
          </a:graphicData>
        </a:graphic>
      </p:graphicFrame>
      <p:pic>
        <p:nvPicPr>
          <p:cNvPr id="1025" name="Εικόνα 6">
            <a:extLst>
              <a:ext uri="{FF2B5EF4-FFF2-40B4-BE49-F238E27FC236}">
                <a16:creationId xmlns:a16="http://schemas.microsoft.com/office/drawing/2014/main" id="{5B3FC9E3-4040-8583-A057-59C046486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255" y="6302963"/>
            <a:ext cx="687471" cy="339550"/>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281E52A3-E750-AF1F-62C5-B082DBB9A716}"/>
              </a:ext>
            </a:extLst>
          </p:cNvPr>
          <p:cNvPicPr>
            <a:picLocks noChangeAspect="1"/>
          </p:cNvPicPr>
          <p:nvPr/>
        </p:nvPicPr>
        <p:blipFill>
          <a:blip r:embed="rId5"/>
          <a:stretch>
            <a:fillRect/>
          </a:stretch>
        </p:blipFill>
        <p:spPr>
          <a:xfrm>
            <a:off x="8895000" y="2248347"/>
            <a:ext cx="2600425" cy="2361305"/>
          </a:xfrm>
          <a:prstGeom prst="rect">
            <a:avLst/>
          </a:prstGeom>
        </p:spPr>
      </p:pic>
      <p:pic>
        <p:nvPicPr>
          <p:cNvPr id="3" name="Εικόνα 2">
            <a:extLst>
              <a:ext uri="{FF2B5EF4-FFF2-40B4-BE49-F238E27FC236}">
                <a16:creationId xmlns:a16="http://schemas.microsoft.com/office/drawing/2014/main" id="{75666EEA-43D5-4E0A-2C60-9E952CEAB751}"/>
              </a:ext>
            </a:extLst>
          </p:cNvPr>
          <p:cNvPicPr>
            <a:picLocks noChangeAspect="1"/>
          </p:cNvPicPr>
          <p:nvPr/>
        </p:nvPicPr>
        <p:blipFill>
          <a:blip r:embed="rId6"/>
          <a:stretch>
            <a:fillRect/>
          </a:stretch>
        </p:blipFill>
        <p:spPr>
          <a:xfrm>
            <a:off x="416923" y="742832"/>
            <a:ext cx="6782294" cy="953015"/>
          </a:xfrm>
          <a:prstGeom prst="rect">
            <a:avLst/>
          </a:prstGeom>
        </p:spPr>
      </p:pic>
    </p:spTree>
    <p:extLst>
      <p:ext uri="{BB962C8B-B14F-4D97-AF65-F5344CB8AC3E}">
        <p14:creationId xmlns:p14="http://schemas.microsoft.com/office/powerpoint/2010/main" val="22553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FDDB-D69A-A82E-B510-F96AC924B025}"/>
            </a:ext>
          </a:extLst>
        </p:cNvPr>
        <p:cNvGrpSpPr/>
        <p:nvPr/>
      </p:nvGrpSpPr>
      <p:grpSpPr>
        <a:xfrm>
          <a:off x="0" y="0"/>
          <a:ext cx="0" cy="0"/>
          <a:chOff x="0" y="0"/>
          <a:chExt cx="0" cy="0"/>
        </a:xfrm>
      </p:grpSpPr>
      <p:pic>
        <p:nvPicPr>
          <p:cNvPr id="7" name="Εικόνα 6">
            <a:extLst>
              <a:ext uri="{FF2B5EF4-FFF2-40B4-BE49-F238E27FC236}">
                <a16:creationId xmlns:a16="http://schemas.microsoft.com/office/drawing/2014/main" id="{44BF4455-52C0-F7AF-ABE2-DFDEB528FC98}"/>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sp>
        <p:nvSpPr>
          <p:cNvPr id="5" name="Θέση αριθμού διαφάνειας 4">
            <a:extLst>
              <a:ext uri="{FF2B5EF4-FFF2-40B4-BE49-F238E27FC236}">
                <a16:creationId xmlns:a16="http://schemas.microsoft.com/office/drawing/2014/main" id="{04174E61-786C-F1C4-8E4E-5A11BF1172C3}"/>
              </a:ext>
            </a:extLst>
          </p:cNvPr>
          <p:cNvSpPr>
            <a:spLocks noGrp="1"/>
          </p:cNvSpPr>
          <p:nvPr>
            <p:ph type="sldNum" sz="quarter" idx="12"/>
          </p:nvPr>
        </p:nvSpPr>
        <p:spPr>
          <a:xfrm>
            <a:off x="9296400" y="6400800"/>
            <a:ext cx="2743200" cy="365125"/>
          </a:xfrm>
        </p:spPr>
        <p:txBody>
          <a:bodyPr/>
          <a:lstStyle/>
          <a:p>
            <a:fld id="{03B1FA36-C3F0-4838-BC28-F437E577D825}" type="slidenum">
              <a:rPr lang="el-GR" smtClean="0"/>
              <a:t>10</a:t>
            </a:fld>
            <a:endParaRPr lang="el-GR" dirty="0"/>
          </a:p>
        </p:txBody>
      </p:sp>
      <p:sp>
        <p:nvSpPr>
          <p:cNvPr id="10" name="Google Shape;214;p8">
            <a:extLst>
              <a:ext uri="{FF2B5EF4-FFF2-40B4-BE49-F238E27FC236}">
                <a16:creationId xmlns:a16="http://schemas.microsoft.com/office/drawing/2014/main" id="{04BA6E73-5236-31DF-F49B-71DABF367FC5}"/>
              </a:ext>
            </a:extLst>
          </p:cNvPr>
          <p:cNvSpPr txBox="1"/>
          <p:nvPr/>
        </p:nvSpPr>
        <p:spPr>
          <a:xfrm>
            <a:off x="7004050" y="1132721"/>
            <a:ext cx="5187950" cy="321883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rPr>
              <a:t>ΤΟΠΙΚΟΣ ΣΧΕΔΙΑΣΜΟΣ ΣΤΟ ΠΛΑΙΣΙΟ ΤΗΣ ΠΡΩΤΟΒΟΥΛΙΑΣ </a:t>
            </a:r>
            <a:r>
              <a:rPr lang="en-US" sz="4000" b="1" dirty="0">
                <a:solidFill>
                  <a:schemeClr val="accent1"/>
                </a:solidFill>
              </a:rPr>
              <a:t>GR</a:t>
            </a:r>
            <a:r>
              <a:rPr lang="en-US" sz="4000" b="1" dirty="0">
                <a:solidFill>
                  <a:schemeClr val="accent6"/>
                </a:solidFill>
              </a:rPr>
              <a:t>eco</a:t>
            </a:r>
            <a:r>
              <a:rPr lang="en-US" sz="4000" b="1" dirty="0">
                <a:solidFill>
                  <a:schemeClr val="accent1"/>
                </a:solidFill>
              </a:rPr>
              <a:t> Islands</a:t>
            </a:r>
            <a:endParaRPr lang="en-US" sz="4000" b="1" dirty="0">
              <a:solidFill>
                <a:schemeClr val="accent1"/>
              </a:solidFill>
              <a:latin typeface="Aptos" panose="020B0004020202020204" pitchFamily="34" charset="0"/>
              <a:cs typeface="Poppins"/>
            </a:endParaRPr>
          </a:p>
        </p:txBody>
      </p:sp>
      <p:graphicFrame>
        <p:nvGraphicFramePr>
          <p:cNvPr id="6" name="Content Placeholder 1">
            <a:extLst>
              <a:ext uri="{FF2B5EF4-FFF2-40B4-BE49-F238E27FC236}">
                <a16:creationId xmlns:a16="http://schemas.microsoft.com/office/drawing/2014/main" id="{E3AD27DE-0B75-429D-A2C8-D0A96B22DDDA}"/>
              </a:ext>
            </a:extLst>
          </p:cNvPr>
          <p:cNvGraphicFramePr>
            <a:graphicFrameLocks noGrp="1"/>
          </p:cNvGraphicFramePr>
          <p:nvPr>
            <p:ph idx="1"/>
            <p:extLst>
              <p:ext uri="{D42A27DB-BD31-4B8C-83A1-F6EECF244321}">
                <p14:modId xmlns:p14="http://schemas.microsoft.com/office/powerpoint/2010/main" val="4207890429"/>
              </p:ext>
            </p:extLst>
          </p:nvPr>
        </p:nvGraphicFramePr>
        <p:xfrm>
          <a:off x="-1816100" y="539750"/>
          <a:ext cx="11582400" cy="5666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Τίτλος 3">
            <a:extLst>
              <a:ext uri="{FF2B5EF4-FFF2-40B4-BE49-F238E27FC236}">
                <a16:creationId xmlns:a16="http://schemas.microsoft.com/office/drawing/2014/main" id="{9E1D59A2-C554-9E7A-C8E8-1B66D65A73A4}"/>
              </a:ext>
            </a:extLst>
          </p:cNvPr>
          <p:cNvSpPr txBox="1">
            <a:spLocks/>
          </p:cNvSpPr>
          <p:nvPr/>
        </p:nvSpPr>
        <p:spPr>
          <a:xfrm>
            <a:off x="2374900" y="1603375"/>
            <a:ext cx="3200399" cy="3300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latin typeface="Aptos" panose="020B0004020202020204" pitchFamily="34" charset="0"/>
              </a:rPr>
              <a:t>Κύκλος κατάρτισης και υλοποίηση του Τοπικού Σχεδίου Δράσης </a:t>
            </a:r>
            <a:r>
              <a:rPr lang="en-US" sz="2400" b="1" dirty="0">
                <a:solidFill>
                  <a:schemeClr val="accent1"/>
                </a:solidFill>
                <a:latin typeface="Aptos" panose="020B0004020202020204" pitchFamily="34" charset="0"/>
              </a:rPr>
              <a:t>GR</a:t>
            </a:r>
            <a:r>
              <a:rPr lang="en-US" sz="2400" b="1" dirty="0">
                <a:solidFill>
                  <a:schemeClr val="accent6"/>
                </a:solidFill>
                <a:latin typeface="Aptos" panose="020B0004020202020204" pitchFamily="34" charset="0"/>
              </a:rPr>
              <a:t>eco</a:t>
            </a:r>
            <a:r>
              <a:rPr lang="en-US" sz="2400" b="1" dirty="0">
                <a:solidFill>
                  <a:schemeClr val="accent1"/>
                </a:solidFill>
                <a:latin typeface="Aptos" panose="020B0004020202020204" pitchFamily="34" charset="0"/>
              </a:rPr>
              <a:t> Islands</a:t>
            </a:r>
            <a:endParaRPr lang="el-GR" sz="2400" b="1" dirty="0">
              <a:latin typeface="Aptos" panose="020B0004020202020204" pitchFamily="34" charset="0"/>
            </a:endParaRPr>
          </a:p>
        </p:txBody>
      </p:sp>
    </p:spTree>
    <p:extLst>
      <p:ext uri="{BB962C8B-B14F-4D97-AF65-F5344CB8AC3E}">
        <p14:creationId xmlns:p14="http://schemas.microsoft.com/office/powerpoint/2010/main" val="280484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126D-220C-CE63-2FC5-29158EFA1E27}"/>
            </a:ext>
          </a:extLst>
        </p:cNvPr>
        <p:cNvGrpSpPr/>
        <p:nvPr/>
      </p:nvGrpSpPr>
      <p:grpSpPr>
        <a:xfrm>
          <a:off x="0" y="0"/>
          <a:ext cx="0" cy="0"/>
          <a:chOff x="0" y="0"/>
          <a:chExt cx="0" cy="0"/>
        </a:xfrm>
      </p:grpSpPr>
      <p:pic>
        <p:nvPicPr>
          <p:cNvPr id="7" name="Εικόνα 6">
            <a:extLst>
              <a:ext uri="{FF2B5EF4-FFF2-40B4-BE49-F238E27FC236}">
                <a16:creationId xmlns:a16="http://schemas.microsoft.com/office/drawing/2014/main" id="{E3A13A7D-9842-AFDA-0791-5F141C449CF4}"/>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18061" y="0"/>
            <a:ext cx="4251767" cy="6858000"/>
          </a:xfrm>
          <a:prstGeom prst="rect">
            <a:avLst/>
          </a:prstGeom>
        </p:spPr>
      </p:pic>
      <p:sp>
        <p:nvSpPr>
          <p:cNvPr id="5" name="Θέση αριθμού διαφάνειας 4">
            <a:extLst>
              <a:ext uri="{FF2B5EF4-FFF2-40B4-BE49-F238E27FC236}">
                <a16:creationId xmlns:a16="http://schemas.microsoft.com/office/drawing/2014/main" id="{47D6F541-035D-BE1E-A336-0E5B67D84EF6}"/>
              </a:ext>
            </a:extLst>
          </p:cNvPr>
          <p:cNvSpPr>
            <a:spLocks noGrp="1"/>
          </p:cNvSpPr>
          <p:nvPr>
            <p:ph type="sldNum" sz="quarter" idx="12"/>
          </p:nvPr>
        </p:nvSpPr>
        <p:spPr>
          <a:xfrm>
            <a:off x="9296400" y="6400800"/>
            <a:ext cx="2743200" cy="365125"/>
          </a:xfrm>
        </p:spPr>
        <p:txBody>
          <a:bodyPr/>
          <a:lstStyle/>
          <a:p>
            <a:fld id="{03B1FA36-C3F0-4838-BC28-F437E577D825}" type="slidenum">
              <a:rPr lang="el-GR" smtClean="0"/>
              <a:t>11</a:t>
            </a:fld>
            <a:endParaRPr lang="el-GR" dirty="0"/>
          </a:p>
        </p:txBody>
      </p:sp>
      <p:sp>
        <p:nvSpPr>
          <p:cNvPr id="10" name="Google Shape;214;p8">
            <a:extLst>
              <a:ext uri="{FF2B5EF4-FFF2-40B4-BE49-F238E27FC236}">
                <a16:creationId xmlns:a16="http://schemas.microsoft.com/office/drawing/2014/main" id="{6B52FD65-FFD7-7456-3A7D-F967B663A7FC}"/>
              </a:ext>
            </a:extLst>
          </p:cNvPr>
          <p:cNvSpPr txBox="1"/>
          <p:nvPr/>
        </p:nvSpPr>
        <p:spPr>
          <a:xfrm>
            <a:off x="-528794" y="2529524"/>
            <a:ext cx="4191000" cy="1556836"/>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latin typeface="Aptos" panose="020B0004020202020204" pitchFamily="34" charset="0"/>
                <a:cs typeface="Poppins"/>
                <a:sym typeface="Poppins"/>
              </a:rPr>
              <a:t>Μετά την 1</a:t>
            </a:r>
            <a:r>
              <a:rPr lang="el-GR" sz="4000" b="1" baseline="30000" dirty="0">
                <a:solidFill>
                  <a:srgbClr val="015E72"/>
                </a:solidFill>
                <a:latin typeface="Aptos" panose="020B0004020202020204" pitchFamily="34" charset="0"/>
                <a:cs typeface="Poppins"/>
                <a:sym typeface="Poppins"/>
              </a:rPr>
              <a:t>η</a:t>
            </a:r>
            <a:r>
              <a:rPr lang="el-GR" sz="4000" b="1" dirty="0">
                <a:solidFill>
                  <a:srgbClr val="015E72"/>
                </a:solidFill>
                <a:latin typeface="Aptos" panose="020B0004020202020204" pitchFamily="34" charset="0"/>
                <a:cs typeface="Poppins"/>
                <a:sym typeface="Poppins"/>
              </a:rPr>
              <a:t> Διαβούλευση</a:t>
            </a:r>
            <a:endParaRPr lang="en-US" sz="4000" b="1" dirty="0">
              <a:solidFill>
                <a:schemeClr val="accent1"/>
              </a:solidFill>
              <a:latin typeface="Aptos" panose="020B0004020202020204" pitchFamily="34" charset="0"/>
              <a:cs typeface="Poppins"/>
            </a:endParaRPr>
          </a:p>
        </p:txBody>
      </p:sp>
      <p:graphicFrame>
        <p:nvGraphicFramePr>
          <p:cNvPr id="2" name="Content Placeholder 1">
            <a:extLst>
              <a:ext uri="{FF2B5EF4-FFF2-40B4-BE49-F238E27FC236}">
                <a16:creationId xmlns:a16="http://schemas.microsoft.com/office/drawing/2014/main" id="{CD8C71B6-110E-2AD4-DCC1-A0D98DC93ECE}"/>
              </a:ext>
            </a:extLst>
          </p:cNvPr>
          <p:cNvGraphicFramePr>
            <a:graphicFrameLocks noGrp="1"/>
          </p:cNvGraphicFramePr>
          <p:nvPr>
            <p:ph idx="1"/>
            <p:extLst>
              <p:ext uri="{D42A27DB-BD31-4B8C-83A1-F6EECF244321}">
                <p14:modId xmlns:p14="http://schemas.microsoft.com/office/powerpoint/2010/main" val="2699242932"/>
              </p:ext>
            </p:extLst>
          </p:nvPr>
        </p:nvGraphicFramePr>
        <p:xfrm>
          <a:off x="5096292" y="0"/>
          <a:ext cx="7848183" cy="6673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rrow: Striped Right 2">
            <a:extLst>
              <a:ext uri="{FF2B5EF4-FFF2-40B4-BE49-F238E27FC236}">
                <a16:creationId xmlns:a16="http://schemas.microsoft.com/office/drawing/2014/main" id="{0DB0A3ED-A6A4-0535-3D1A-D8F4645D5121}"/>
              </a:ext>
            </a:extLst>
          </p:cNvPr>
          <p:cNvSpPr/>
          <p:nvPr/>
        </p:nvSpPr>
        <p:spPr>
          <a:xfrm>
            <a:off x="4388747" y="761999"/>
            <a:ext cx="3659877" cy="1476375"/>
          </a:xfrm>
          <a:prstGeom prst="striped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ptos" panose="020B0004020202020204" pitchFamily="34" charset="0"/>
              </a:rPr>
              <a:t>Ενσωμάτωση αντιλήψεων και απόψεων της Τοπικής Κοινωνίας Κέας</a:t>
            </a:r>
            <a:endParaRPr lang="en-US" sz="1200" b="1" dirty="0">
              <a:solidFill>
                <a:schemeClr val="tx1"/>
              </a:solidFill>
              <a:latin typeface="Aptos" panose="020B0004020202020204" pitchFamily="34" charset="0"/>
            </a:endParaRPr>
          </a:p>
        </p:txBody>
      </p:sp>
      <p:sp>
        <p:nvSpPr>
          <p:cNvPr id="4" name="Arrow: Striped Right 3">
            <a:extLst>
              <a:ext uri="{FF2B5EF4-FFF2-40B4-BE49-F238E27FC236}">
                <a16:creationId xmlns:a16="http://schemas.microsoft.com/office/drawing/2014/main" id="{FE6EA391-9BC1-851B-C265-684237696118}"/>
              </a:ext>
            </a:extLst>
          </p:cNvPr>
          <p:cNvSpPr/>
          <p:nvPr/>
        </p:nvSpPr>
        <p:spPr>
          <a:xfrm>
            <a:off x="4279212" y="4709160"/>
            <a:ext cx="3228012" cy="1732407"/>
          </a:xfrm>
          <a:prstGeom prst="stripedRightArrow">
            <a:avLst>
              <a:gd name="adj1" fmla="val 50000"/>
              <a:gd name="adj2" fmla="val 35221"/>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ptos" panose="020B0004020202020204" pitchFamily="34" charset="0"/>
              </a:rPr>
              <a:t>Ενσωμάτωση απόψεων της Τοπικής Κοινωνίας Κέας στις βαθμολογίες των πιθανών μέτρων</a:t>
            </a:r>
            <a:endParaRPr lang="en-US" sz="12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318851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8F8B8-46E9-CDB5-690F-06979BE09BBE}"/>
            </a:ext>
          </a:extLst>
        </p:cNvPr>
        <p:cNvGrpSpPr/>
        <p:nvPr/>
      </p:nvGrpSpPr>
      <p:grpSpPr>
        <a:xfrm>
          <a:off x="0" y="0"/>
          <a:ext cx="0" cy="0"/>
          <a:chOff x="0" y="0"/>
          <a:chExt cx="0" cy="0"/>
        </a:xfrm>
      </p:grpSpPr>
      <p:sp>
        <p:nvSpPr>
          <p:cNvPr id="12" name="Google Shape;214;p8">
            <a:extLst>
              <a:ext uri="{FF2B5EF4-FFF2-40B4-BE49-F238E27FC236}">
                <a16:creationId xmlns:a16="http://schemas.microsoft.com/office/drawing/2014/main" id="{8A5B1365-6DD5-21EB-87E1-C3DDD4058FAF}"/>
              </a:ext>
            </a:extLst>
          </p:cNvPr>
          <p:cNvSpPr txBox="1"/>
          <p:nvPr/>
        </p:nvSpPr>
        <p:spPr>
          <a:xfrm>
            <a:off x="-683288" y="-272479"/>
            <a:ext cx="12188650" cy="1986185"/>
          </a:xfrm>
          <a:prstGeom prst="rect">
            <a:avLst/>
          </a:prstGeom>
          <a:noFill/>
          <a:ln>
            <a:noFill/>
          </a:ln>
        </p:spPr>
        <p:txBody>
          <a:bodyPr spcFirstLastPara="1" wrap="square" lIns="0" tIns="0" rIns="0" bIns="0" anchor="t" anchorCtr="0">
            <a:spAutoFit/>
          </a:bodyPr>
          <a:lstStyle/>
          <a:p>
            <a:pPr marL="1080000" lvl="0">
              <a:lnSpc>
                <a:spcPct val="90000"/>
              </a:lnSpc>
              <a:spcBef>
                <a:spcPts val="3500"/>
              </a:spcBef>
            </a:pPr>
            <a:r>
              <a:rPr lang="el-GR" sz="3600" b="1" dirty="0">
                <a:solidFill>
                  <a:srgbClr val="015E72"/>
                </a:solidFill>
                <a:latin typeface="Aptos" panose="020B0004020202020204" pitchFamily="34" charset="0"/>
                <a:cs typeface="Poppins"/>
                <a:sym typeface="Poppins"/>
              </a:rPr>
              <a:t>Σκοπός 2</a:t>
            </a:r>
            <a:r>
              <a:rPr lang="el-GR" sz="3600" b="1" baseline="30000" dirty="0">
                <a:solidFill>
                  <a:srgbClr val="015E72"/>
                </a:solidFill>
                <a:latin typeface="Aptos" panose="020B0004020202020204" pitchFamily="34" charset="0"/>
                <a:cs typeface="Poppins"/>
                <a:sym typeface="Poppins"/>
              </a:rPr>
              <a:t>ης</a:t>
            </a:r>
            <a:r>
              <a:rPr lang="el-GR" sz="3600" b="1" dirty="0">
                <a:solidFill>
                  <a:srgbClr val="015E72"/>
                </a:solidFill>
                <a:latin typeface="Aptos" panose="020B0004020202020204" pitchFamily="34" charset="0"/>
                <a:cs typeface="Poppins"/>
                <a:sym typeface="Poppins"/>
              </a:rPr>
              <a:t> Διαβούλευσης Τοπικού Σχεδίου Δράσης του Δήμου Κέας στο πλαίσιο της Εθνικής Πρωτοβουλίας των </a:t>
            </a:r>
            <a:r>
              <a:rPr lang="en-US" sz="3600" b="1" dirty="0">
                <a:solidFill>
                  <a:schemeClr val="accent1"/>
                </a:solidFill>
                <a:latin typeface="Aptos" panose="020B0004020202020204" pitchFamily="34" charset="0"/>
              </a:rPr>
              <a:t>GR</a:t>
            </a:r>
            <a:r>
              <a:rPr lang="en-US" sz="3600" b="1" dirty="0">
                <a:solidFill>
                  <a:schemeClr val="accent6"/>
                </a:solidFill>
                <a:latin typeface="Aptos" panose="020B0004020202020204" pitchFamily="34" charset="0"/>
              </a:rPr>
              <a:t>eco</a:t>
            </a:r>
            <a:r>
              <a:rPr lang="en-US" sz="3600" b="1" dirty="0">
                <a:solidFill>
                  <a:schemeClr val="accent1"/>
                </a:solidFill>
                <a:latin typeface="Aptos" panose="020B0004020202020204" pitchFamily="34" charset="0"/>
              </a:rPr>
              <a:t> Islands </a:t>
            </a:r>
            <a:endParaRPr lang="en-US" sz="3600" b="1" dirty="0">
              <a:solidFill>
                <a:srgbClr val="015E72"/>
              </a:solidFill>
              <a:latin typeface="Aptos" panose="020B0004020202020204" pitchFamily="34" charset="0"/>
              <a:cs typeface="Poppins"/>
            </a:endParaRPr>
          </a:p>
        </p:txBody>
      </p:sp>
      <p:sp>
        <p:nvSpPr>
          <p:cNvPr id="4" name="Θέση αριθμού διαφάνειας 3">
            <a:extLst>
              <a:ext uri="{FF2B5EF4-FFF2-40B4-BE49-F238E27FC236}">
                <a16:creationId xmlns:a16="http://schemas.microsoft.com/office/drawing/2014/main" id="{15FC8E96-EFBF-6262-2EE4-F06FF159E639}"/>
              </a:ext>
            </a:extLst>
          </p:cNvPr>
          <p:cNvSpPr>
            <a:spLocks noGrp="1"/>
          </p:cNvSpPr>
          <p:nvPr>
            <p:ph type="sldNum" sz="quarter" idx="12"/>
          </p:nvPr>
        </p:nvSpPr>
        <p:spPr>
          <a:xfrm>
            <a:off x="9328150" y="6400800"/>
            <a:ext cx="2743200" cy="365125"/>
          </a:xfrm>
        </p:spPr>
        <p:txBody>
          <a:bodyPr/>
          <a:lstStyle/>
          <a:p>
            <a:fld id="{03B1FA36-C3F0-4838-BC28-F437E577D825}" type="slidenum">
              <a:rPr lang="el-GR" smtClean="0"/>
              <a:t>12</a:t>
            </a:fld>
            <a:endParaRPr lang="el-GR" dirty="0"/>
          </a:p>
        </p:txBody>
      </p:sp>
      <p:graphicFrame>
        <p:nvGraphicFramePr>
          <p:cNvPr id="6" name="Content Placeholder 5">
            <a:extLst>
              <a:ext uri="{FF2B5EF4-FFF2-40B4-BE49-F238E27FC236}">
                <a16:creationId xmlns:a16="http://schemas.microsoft.com/office/drawing/2014/main" id="{B03FFA4B-ECC5-D47B-B528-8AA9D4B85D33}"/>
              </a:ext>
            </a:extLst>
          </p:cNvPr>
          <p:cNvGraphicFramePr>
            <a:graphicFrameLocks noGrp="1"/>
          </p:cNvGraphicFramePr>
          <p:nvPr>
            <p:ph idx="1"/>
            <p:extLst>
              <p:ext uri="{D42A27DB-BD31-4B8C-83A1-F6EECF244321}">
                <p14:modId xmlns:p14="http://schemas.microsoft.com/office/powerpoint/2010/main" val="224119504"/>
              </p:ext>
            </p:extLst>
          </p:nvPr>
        </p:nvGraphicFramePr>
        <p:xfrm>
          <a:off x="737716" y="188158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61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8C13-8AE3-89A7-FA07-8BE94FE80662}"/>
            </a:ext>
          </a:extLst>
        </p:cNvPr>
        <p:cNvGrpSpPr/>
        <p:nvPr/>
      </p:nvGrpSpPr>
      <p:grpSpPr>
        <a:xfrm>
          <a:off x="0" y="0"/>
          <a:ext cx="0" cy="0"/>
          <a:chOff x="0" y="0"/>
          <a:chExt cx="0" cy="0"/>
        </a:xfrm>
      </p:grpSpPr>
      <p:grpSp>
        <p:nvGrpSpPr>
          <p:cNvPr id="13" name="Ομάδα 12">
            <a:extLst>
              <a:ext uri="{FF2B5EF4-FFF2-40B4-BE49-F238E27FC236}">
                <a16:creationId xmlns:a16="http://schemas.microsoft.com/office/drawing/2014/main" id="{3A6D10CE-1DD8-7403-D6C2-DB457DDEB978}"/>
              </a:ext>
            </a:extLst>
          </p:cNvPr>
          <p:cNvGrpSpPr/>
          <p:nvPr/>
        </p:nvGrpSpPr>
        <p:grpSpPr>
          <a:xfrm>
            <a:off x="0" y="-15"/>
            <a:ext cx="12192000" cy="6858016"/>
            <a:chOff x="0" y="-15"/>
            <a:chExt cx="12192000" cy="6858016"/>
          </a:xfrm>
        </p:grpSpPr>
        <p:pic>
          <p:nvPicPr>
            <p:cNvPr id="6" name="Εικόνα 5"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255551F8-F850-3A10-45E5-558E0EBAE22D}"/>
                </a:ext>
              </a:extLst>
            </p:cNvPr>
            <p:cNvPicPr>
              <a:picLocks noChangeAspect="1"/>
            </p:cNvPicPr>
            <p:nvPr/>
          </p:nvPicPr>
          <p:blipFill>
            <a:blip r:embed="rId2"/>
            <a:stretch>
              <a:fillRect/>
            </a:stretch>
          </p:blipFill>
          <p:spPr>
            <a:xfrm rot="5400000">
              <a:off x="-2281306" y="2281305"/>
              <a:ext cx="6857997" cy="2295386"/>
            </a:xfrm>
            <a:prstGeom prst="rect">
              <a:avLst/>
            </a:prstGeom>
          </p:spPr>
        </p:pic>
        <p:pic>
          <p:nvPicPr>
            <p:cNvPr id="7" name="Εικόνα 6"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8BDC6311-3AC7-3A4A-BB96-4CFC81D3A1AD}"/>
                </a:ext>
              </a:extLst>
            </p:cNvPr>
            <p:cNvPicPr>
              <a:picLocks noChangeAspect="1"/>
            </p:cNvPicPr>
            <p:nvPr/>
          </p:nvPicPr>
          <p:blipFill>
            <a:blip r:embed="rId2"/>
            <a:stretch>
              <a:fillRect/>
            </a:stretch>
          </p:blipFill>
          <p:spPr>
            <a:xfrm rot="5400000">
              <a:off x="14080" y="2281303"/>
              <a:ext cx="6857997" cy="2295386"/>
            </a:xfrm>
            <a:prstGeom prst="rect">
              <a:avLst/>
            </a:prstGeom>
          </p:spPr>
        </p:pic>
        <p:pic>
          <p:nvPicPr>
            <p:cNvPr id="8" name="Εικόνα 7"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EB1ABE9D-2F68-0A2E-EB58-7AF3F30388C2}"/>
                </a:ext>
              </a:extLst>
            </p:cNvPr>
            <p:cNvPicPr>
              <a:picLocks noChangeAspect="1"/>
            </p:cNvPicPr>
            <p:nvPr/>
          </p:nvPicPr>
          <p:blipFill>
            <a:blip r:embed="rId2"/>
            <a:stretch>
              <a:fillRect/>
            </a:stretch>
          </p:blipFill>
          <p:spPr>
            <a:xfrm rot="5400000">
              <a:off x="2309467" y="2281300"/>
              <a:ext cx="6857997" cy="2295386"/>
            </a:xfrm>
            <a:prstGeom prst="rect">
              <a:avLst/>
            </a:prstGeom>
          </p:spPr>
        </p:pic>
        <p:pic>
          <p:nvPicPr>
            <p:cNvPr id="9" name="Εικόνα 8"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05643159-E9F5-4F9A-7B82-960A72ED8500}"/>
                </a:ext>
              </a:extLst>
            </p:cNvPr>
            <p:cNvPicPr>
              <a:picLocks noChangeAspect="1"/>
            </p:cNvPicPr>
            <p:nvPr/>
          </p:nvPicPr>
          <p:blipFill>
            <a:blip r:embed="rId2"/>
            <a:stretch>
              <a:fillRect/>
            </a:stretch>
          </p:blipFill>
          <p:spPr>
            <a:xfrm rot="5400000">
              <a:off x="4604853" y="2281296"/>
              <a:ext cx="6857997" cy="2295386"/>
            </a:xfrm>
            <a:prstGeom prst="rect">
              <a:avLst/>
            </a:prstGeom>
          </p:spPr>
        </p:pic>
        <p:pic>
          <p:nvPicPr>
            <p:cNvPr id="10" name="Εικόνα 9"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50E31FF1-8EE2-D9C5-1D7F-A421BFD961A4}"/>
                </a:ext>
              </a:extLst>
            </p:cNvPr>
            <p:cNvPicPr>
              <a:picLocks noChangeAspect="1"/>
            </p:cNvPicPr>
            <p:nvPr/>
          </p:nvPicPr>
          <p:blipFill>
            <a:blip r:embed="rId2"/>
            <a:stretch>
              <a:fillRect/>
            </a:stretch>
          </p:blipFill>
          <p:spPr>
            <a:xfrm rot="5400000">
              <a:off x="6900241" y="2281291"/>
              <a:ext cx="6857997" cy="2295386"/>
            </a:xfrm>
            <a:prstGeom prst="rect">
              <a:avLst/>
            </a:prstGeom>
          </p:spPr>
        </p:pic>
        <p:pic>
          <p:nvPicPr>
            <p:cNvPr id="11" name="Εικόνα 10"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8AA4EFC8-F1FA-A3AA-C2D7-932FFFCDFBF4}"/>
                </a:ext>
              </a:extLst>
            </p:cNvPr>
            <p:cNvPicPr>
              <a:picLocks noChangeAspect="1"/>
            </p:cNvPicPr>
            <p:nvPr/>
          </p:nvPicPr>
          <p:blipFill>
            <a:blip r:embed="rId2"/>
            <a:srcRect t="68848"/>
            <a:stretch>
              <a:fillRect/>
            </a:stretch>
          </p:blipFill>
          <p:spPr>
            <a:xfrm rot="5400000">
              <a:off x="8405468" y="3071469"/>
              <a:ext cx="6857997" cy="715067"/>
            </a:xfrm>
            <a:prstGeom prst="rect">
              <a:avLst/>
            </a:prstGeom>
          </p:spPr>
        </p:pic>
      </p:grpSp>
      <p:sp>
        <p:nvSpPr>
          <p:cNvPr id="14" name="Google Shape;214;p8">
            <a:extLst>
              <a:ext uri="{FF2B5EF4-FFF2-40B4-BE49-F238E27FC236}">
                <a16:creationId xmlns:a16="http://schemas.microsoft.com/office/drawing/2014/main" id="{B47C9D54-78DA-D6A2-CE10-6D8CCB1A3FC1}"/>
              </a:ext>
            </a:extLst>
          </p:cNvPr>
          <p:cNvSpPr txBox="1"/>
          <p:nvPr/>
        </p:nvSpPr>
        <p:spPr>
          <a:xfrm>
            <a:off x="1895474" y="2204995"/>
            <a:ext cx="8401050" cy="1657633"/>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4800" b="1" dirty="0">
                <a:solidFill>
                  <a:srgbClr val="015E72"/>
                </a:solidFill>
                <a:latin typeface="Aptos" panose="020B0004020202020204" pitchFamily="34" charset="0"/>
              </a:rPr>
              <a:t>ΑΠΟ ΤΟΥΣ ΣΤΟΧΟΥΣ ΣΤΙΣ ΕΝΑΛΛΑΚΤΙΚΕΣ ΕΠΙΛΟΓΕΣ</a:t>
            </a:r>
          </a:p>
        </p:txBody>
      </p:sp>
      <p:sp>
        <p:nvSpPr>
          <p:cNvPr id="2" name="Google Shape;214;p8">
            <a:extLst>
              <a:ext uri="{FF2B5EF4-FFF2-40B4-BE49-F238E27FC236}">
                <a16:creationId xmlns:a16="http://schemas.microsoft.com/office/drawing/2014/main" id="{1871046D-E395-00FC-6F85-A5E65FDDFAFB}"/>
              </a:ext>
            </a:extLst>
          </p:cNvPr>
          <p:cNvSpPr txBox="1"/>
          <p:nvPr/>
        </p:nvSpPr>
        <p:spPr>
          <a:xfrm>
            <a:off x="1895475" y="5330689"/>
            <a:ext cx="8401050" cy="867353"/>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1600" kern="100" dirty="0">
                <a:solidFill>
                  <a:srgbClr val="015E72"/>
                </a:solidFill>
                <a:latin typeface="Aptos" panose="020B0004020202020204" pitchFamily="34" charset="0"/>
                <a:ea typeface="Calibri" panose="020F0502020204030204" pitchFamily="34" charset="0"/>
                <a:cs typeface="Times New Roman" panose="02020603050405020304" pitchFamily="18" charset="0"/>
              </a:rPr>
              <a:t>Εφαρμογή ανάλυσης </a:t>
            </a:r>
            <a:r>
              <a:rPr lang="en-US" sz="1600" kern="100" dirty="0">
                <a:solidFill>
                  <a:srgbClr val="015E72"/>
                </a:solidFill>
                <a:latin typeface="Aptos" panose="020B0004020202020204" pitchFamily="34" charset="0"/>
                <a:ea typeface="Calibri" panose="020F0502020204030204" pitchFamily="34" charset="0"/>
                <a:cs typeface="Times New Roman" panose="02020603050405020304" pitchFamily="18" charset="0"/>
              </a:rPr>
              <a:t>SWOT</a:t>
            </a:r>
            <a:r>
              <a:rPr lang="el-GR" sz="1600" kern="100" dirty="0">
                <a:solidFill>
                  <a:srgbClr val="015E72"/>
                </a:solidFill>
                <a:latin typeface="Aptos" panose="020B0004020202020204" pitchFamily="34" charset="0"/>
                <a:ea typeface="Calibri" panose="020F0502020204030204" pitchFamily="34" charset="0"/>
                <a:cs typeface="Times New Roman" panose="02020603050405020304" pitchFamily="18" charset="0"/>
              </a:rPr>
              <a:t> στους ποσοτικοποιημένους δείκτες και τα στοχευμένα μέτρα της Πρωτοβουλίας </a:t>
            </a:r>
            <a:r>
              <a:rPr lang="el-GR" sz="1600" kern="100" dirty="0">
                <a:solidFill>
                  <a:srgbClr val="015E72"/>
                </a:solidFill>
                <a:latin typeface="Aptos" panose="020B0004020202020204" pitchFamily="34" charset="0"/>
                <a:ea typeface="Calibri" panose="020F0502020204030204" pitchFamily="34" charset="0"/>
                <a:cs typeface="Times New Roman" panose="02020603050405020304" pitchFamily="18" charset="0"/>
                <a:sym typeface="Wingdings" panose="05000000000000000000" pitchFamily="2" charset="2"/>
              </a:rPr>
              <a:t> διαμόρφωση στοχευμένων παρεμβάσεων που ανταποκρίνονται στις τοπικές ανάγκες και συνθήκες</a:t>
            </a:r>
            <a:endParaRPr lang="el-GR"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61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DB75-8402-E5E8-74E0-C4ADF2117687}"/>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1C5610C-E21C-5D35-21DC-F0478B472940}"/>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14</a:t>
            </a:fld>
            <a:endParaRPr lang="el-GR" dirty="0">
              <a:latin typeface="Aptos" panose="020B0004020202020204" pitchFamily="34" charset="0"/>
            </a:endParaRPr>
          </a:p>
        </p:txBody>
      </p:sp>
      <p:sp>
        <p:nvSpPr>
          <p:cNvPr id="9" name="Google Shape;214;p8">
            <a:extLst>
              <a:ext uri="{FF2B5EF4-FFF2-40B4-BE49-F238E27FC236}">
                <a16:creationId xmlns:a16="http://schemas.microsoft.com/office/drawing/2014/main" id="{F1EB9EDE-8E9D-BE15-D086-983D3460E4AC}"/>
              </a:ext>
            </a:extLst>
          </p:cNvPr>
          <p:cNvSpPr txBox="1"/>
          <p:nvPr/>
        </p:nvSpPr>
        <p:spPr>
          <a:xfrm>
            <a:off x="-880603" y="-260445"/>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Πυλώνας 1: Ενεργειακή Μετάβαση</a:t>
            </a:r>
            <a:endParaRPr lang="en-US" sz="2800" b="1" dirty="0">
              <a:solidFill>
                <a:srgbClr val="015E72"/>
              </a:solidFill>
              <a:latin typeface="Aptos" panose="020B0004020202020204" pitchFamily="34" charset="0"/>
              <a:cs typeface="Poppins"/>
            </a:endParaRPr>
          </a:p>
        </p:txBody>
      </p:sp>
      <p:graphicFrame>
        <p:nvGraphicFramePr>
          <p:cNvPr id="7" name="Διάγραμμα 4">
            <a:extLst>
              <a:ext uri="{FF2B5EF4-FFF2-40B4-BE49-F238E27FC236}">
                <a16:creationId xmlns:a16="http://schemas.microsoft.com/office/drawing/2014/main" id="{64237289-A9CA-11DD-499B-D360DD2919E1}"/>
              </a:ext>
            </a:extLst>
          </p:cNvPr>
          <p:cNvGraphicFramePr>
            <a:graphicFrameLocks noGrp="1"/>
          </p:cNvGraphicFramePr>
          <p:nvPr>
            <p:ph idx="1"/>
            <p:extLst>
              <p:ext uri="{D42A27DB-BD31-4B8C-83A1-F6EECF244321}">
                <p14:modId xmlns:p14="http://schemas.microsoft.com/office/powerpoint/2010/main" val="2277776822"/>
              </p:ext>
            </p:extLst>
          </p:nvPr>
        </p:nvGraphicFramePr>
        <p:xfrm>
          <a:off x="400608" y="836717"/>
          <a:ext cx="11390784" cy="526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A9B27C3-793A-7FB4-2CFF-FDD1C536FD8B}"/>
              </a:ext>
            </a:extLst>
          </p:cNvPr>
          <p:cNvSpPr txBox="1"/>
          <p:nvPr/>
        </p:nvSpPr>
        <p:spPr>
          <a:xfrm>
            <a:off x="858231" y="6118453"/>
            <a:ext cx="8168447" cy="488492"/>
          </a:xfrm>
          <a:prstGeom prst="rect">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algn="just">
              <a:defRPr sz="110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GR" dirty="0">
                <a:solidFill>
                  <a:schemeClr val="tx1"/>
                </a:solidFill>
              </a:rPr>
              <a:t>Η τοπική κοινωνία αναγνωρίζει την ανάγκη ενεργειακής μετάβασης, με υψηλή αποδοχή σε ήπιες και αποκεντρωμένες λύσεις, αλλά με επιφυλάξεις ως προς παρεμβάσεις που ενδέχεται να επηρεάσουν το τοπίο.</a:t>
            </a:r>
            <a:endParaRPr lang="en-US" dirty="0"/>
          </a:p>
        </p:txBody>
      </p:sp>
    </p:spTree>
    <p:extLst>
      <p:ext uri="{BB962C8B-B14F-4D97-AF65-F5344CB8AC3E}">
        <p14:creationId xmlns:p14="http://schemas.microsoft.com/office/powerpoint/2010/main" val="327139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D219-201E-F86E-2701-0EBD64AE787F}"/>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B134979-053B-A90E-7EB9-1B250D1928DF}"/>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15</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8FE1E1EF-7ADF-C034-E537-9D4259A4B86C}"/>
              </a:ext>
            </a:extLst>
          </p:cNvPr>
          <p:cNvSpPr txBox="1"/>
          <p:nvPr/>
        </p:nvSpPr>
        <p:spPr>
          <a:xfrm>
            <a:off x="-934655" y="-218895"/>
            <a:ext cx="12551590" cy="6981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b="1" dirty="0">
                <a:solidFill>
                  <a:srgbClr val="015E72"/>
                </a:solidFill>
                <a:latin typeface="Aptos" panose="020B0004020202020204" pitchFamily="34" charset="0"/>
                <a:cs typeface="Poppins"/>
                <a:sym typeface="Poppins"/>
              </a:rPr>
              <a:t>Πυλώνας 1: Ενεργειακή Μετάβαση - Εναλλακτικές επιλογές για την επίτευξη των ειδικών στρατηγικών στόχων</a:t>
            </a:r>
            <a:endParaRPr lang="en-US" b="1" dirty="0">
              <a:solidFill>
                <a:srgbClr val="015E72"/>
              </a:solidFill>
              <a:latin typeface="Aptos" panose="020B0004020202020204" pitchFamily="34" charset="0"/>
              <a:cs typeface="Poppins"/>
            </a:endParaRPr>
          </a:p>
        </p:txBody>
      </p:sp>
      <p:graphicFrame>
        <p:nvGraphicFramePr>
          <p:cNvPr id="2" name="Πίνακας 1">
            <a:extLst>
              <a:ext uri="{FF2B5EF4-FFF2-40B4-BE49-F238E27FC236}">
                <a16:creationId xmlns:a16="http://schemas.microsoft.com/office/drawing/2014/main" id="{E01FFEE2-15D4-2128-0FDB-8883EA1FECF4}"/>
              </a:ext>
            </a:extLst>
          </p:cNvPr>
          <p:cNvGraphicFramePr>
            <a:graphicFrameLocks noGrp="1"/>
          </p:cNvGraphicFramePr>
          <p:nvPr>
            <p:extLst>
              <p:ext uri="{D42A27DB-BD31-4B8C-83A1-F6EECF244321}">
                <p14:modId xmlns:p14="http://schemas.microsoft.com/office/powerpoint/2010/main" val="2127944495"/>
              </p:ext>
            </p:extLst>
          </p:nvPr>
        </p:nvGraphicFramePr>
        <p:xfrm>
          <a:off x="141865" y="531825"/>
          <a:ext cx="11908270" cy="6275250"/>
        </p:xfrm>
        <a:graphic>
          <a:graphicData uri="http://schemas.openxmlformats.org/drawingml/2006/table">
            <a:tbl>
              <a:tblPr/>
              <a:tblGrid>
                <a:gridCol w="4233660">
                  <a:extLst>
                    <a:ext uri="{9D8B030D-6E8A-4147-A177-3AD203B41FA5}">
                      <a16:colId xmlns:a16="http://schemas.microsoft.com/office/drawing/2014/main" val="3425649648"/>
                    </a:ext>
                  </a:extLst>
                </a:gridCol>
                <a:gridCol w="7674610">
                  <a:extLst>
                    <a:ext uri="{9D8B030D-6E8A-4147-A177-3AD203B41FA5}">
                      <a16:colId xmlns:a16="http://schemas.microsoft.com/office/drawing/2014/main" val="983334819"/>
                    </a:ext>
                  </a:extLst>
                </a:gridCol>
              </a:tblGrid>
              <a:tr h="178691">
                <a:tc>
                  <a:txBody>
                    <a:bodyPr/>
                    <a:lstStyle/>
                    <a:p>
                      <a:pPr algn="ctr" fontAlgn="ctr">
                        <a:buNone/>
                      </a:pPr>
                      <a:r>
                        <a:rPr lang="el-GR" sz="900" b="1" i="0" u="none" strike="noStrike" dirty="0">
                          <a:solidFill>
                            <a:srgbClr val="000000"/>
                          </a:solidFill>
                          <a:effectLst/>
                          <a:latin typeface="Aptos" panose="020B0004020202020204" pitchFamily="34" charset="0"/>
                        </a:rPr>
                        <a:t>Ειδικός στόχος</a:t>
                      </a:r>
                      <a:r>
                        <a:rPr lang="en-US" sz="900" b="1" i="0" u="none" strike="noStrike" dirty="0">
                          <a:solidFill>
                            <a:srgbClr val="000000"/>
                          </a:solidFill>
                          <a:effectLst/>
                          <a:latin typeface="Aptos" panose="020B0004020202020204" pitchFamily="34" charset="0"/>
                        </a:rPr>
                        <a:t> </a:t>
                      </a:r>
                      <a:r>
                        <a:rPr lang="el-GR" sz="900" b="0" i="0" u="none" strike="noStrike" dirty="0">
                          <a:solidFill>
                            <a:srgbClr val="000000"/>
                          </a:solidFill>
                          <a:effectLst/>
                          <a:latin typeface="Aptos" panose="020B0004020202020204" pitchFamily="34" charset="0"/>
                        </a:rPr>
                        <a:t>[Χάρτα GReco </a:t>
                      </a:r>
                      <a:r>
                        <a:rPr lang="el-GR" sz="900" b="0" i="0" u="none" strike="noStrike" dirty="0" err="1">
                          <a:solidFill>
                            <a:srgbClr val="000000"/>
                          </a:solidFill>
                          <a:effectLst/>
                          <a:latin typeface="Aptos" panose="020B0004020202020204" pitchFamily="34" charset="0"/>
                        </a:rPr>
                        <a:t>Islands</a:t>
                      </a:r>
                      <a:r>
                        <a:rPr lang="el-GR" sz="900" b="0" i="0" u="none" strike="noStrike" dirty="0">
                          <a:solidFill>
                            <a:srgbClr val="000000"/>
                          </a:solidFill>
                          <a:effectLst/>
                          <a:latin typeface="Aptos" panose="020B0004020202020204" pitchFamily="34" charset="0"/>
                        </a:rPr>
                        <a:t>]</a:t>
                      </a:r>
                      <a:endParaRPr lang="el-GR" sz="9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900" b="1" i="0" u="none" strike="noStrike" dirty="0">
                          <a:solidFill>
                            <a:srgbClr val="000000"/>
                          </a:solidFill>
                          <a:effectLst/>
                          <a:latin typeface="Aptos" panose="020B0004020202020204" pitchFamily="34" charset="0"/>
                        </a:rPr>
                        <a:t>Εναλλακτικές επιλογές για την επίτευξη του ειδικού στόχου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916917"/>
                  </a:ext>
                </a:extLst>
              </a:tr>
              <a:tr h="695108">
                <a:tc>
                  <a:txBody>
                    <a:bodyPr/>
                    <a:lstStyle/>
                    <a:p>
                      <a:pPr algn="l" fontAlgn="ctr">
                        <a:buNone/>
                      </a:pPr>
                      <a:r>
                        <a:rPr lang="el-GR" sz="900" b="1" i="0" u="none" strike="noStrike" dirty="0">
                          <a:solidFill>
                            <a:srgbClr val="C00000"/>
                          </a:solidFill>
                          <a:effectLst/>
                          <a:latin typeface="Aptos" panose="020B0004020202020204" pitchFamily="34" charset="0"/>
                        </a:rPr>
                        <a:t>1 α) i)</a:t>
                      </a:r>
                      <a:r>
                        <a:rPr lang="en-US" sz="900" b="1" i="0" u="none" strike="noStrike" dirty="0">
                          <a:solidFill>
                            <a:srgbClr val="C00000"/>
                          </a:solidFill>
                          <a:effectLst/>
                          <a:latin typeface="Aptos" panose="020B0004020202020204" pitchFamily="34" charset="0"/>
                        </a:rPr>
                        <a:t> 45</a:t>
                      </a:r>
                      <a:r>
                        <a:rPr lang="el-GR" sz="900" b="1" i="0" u="none" strike="noStrike" dirty="0">
                          <a:solidFill>
                            <a:srgbClr val="C00000"/>
                          </a:solidFill>
                          <a:effectLst/>
                          <a:latin typeface="Aptos" panose="020B0004020202020204" pitchFamily="34" charset="0"/>
                        </a:rPr>
                        <a:t>%</a:t>
                      </a:r>
                      <a:r>
                        <a:rPr lang="en-US" sz="900" b="1" i="0" u="none" strike="noStrike" dirty="0">
                          <a:solidFill>
                            <a:srgbClr val="C00000"/>
                          </a:solidFill>
                          <a:effectLst/>
                          <a:latin typeface="Aptos" panose="020B0004020202020204" pitchFamily="34" charset="0"/>
                        </a:rPr>
                        <a:t> / 75%</a:t>
                      </a:r>
                      <a:r>
                        <a:rPr lang="el-GR" sz="900" b="1" i="0" u="none" strike="noStrike" dirty="0">
                          <a:solidFill>
                            <a:srgbClr val="C00000"/>
                          </a:solidFill>
                          <a:effectLst/>
                          <a:latin typeface="Aptos" panose="020B0004020202020204" pitchFamily="34" charset="0"/>
                        </a:rPr>
                        <a:t> μερίδιο συμμετοχής ΑΠΕ στην ακαθάριστη κατανάλωση ηλεκτρικής ενέργειας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1" i="0" u="none" strike="noStrike" dirty="0">
                          <a:solidFill>
                            <a:srgbClr val="000000"/>
                          </a:solidFill>
                          <a:effectLst/>
                          <a:latin typeface="Aptos" panose="020B0004020202020204" pitchFamily="34" charset="0"/>
                        </a:rPr>
                        <a:t>1. </a:t>
                      </a:r>
                      <a:r>
                        <a:rPr lang="el-GR" sz="900" b="0" i="0" u="none" strike="noStrike" dirty="0">
                          <a:solidFill>
                            <a:srgbClr val="000000"/>
                          </a:solidFill>
                          <a:effectLst/>
                          <a:latin typeface="Aptos" panose="020B0004020202020204" pitchFamily="34" charset="0"/>
                        </a:rPr>
                        <a:t>Εγκατάσταση μικρών φωτοβολταϊκών (και μπαταρίες) σε στέγες και δώματα κατοικιών, επιχειρήσεων και δημοτικών κτιρίων με αυτοπαραγωγή και ταυτοχρονισμένο συμψηφισμό με δυνατότητα αποζημίωσης της πλεονάζουσας ενέργειας (</a:t>
                      </a:r>
                      <a:r>
                        <a:rPr lang="el-GR" sz="900" b="0" i="0" u="none" strike="noStrike" dirty="0" err="1">
                          <a:solidFill>
                            <a:srgbClr val="000000"/>
                          </a:solidFill>
                          <a:effectLst/>
                          <a:latin typeface="Aptos" panose="020B0004020202020204" pitchFamily="34" charset="0"/>
                        </a:rPr>
                        <a:t>net-billing</a:t>
                      </a:r>
                      <a:r>
                        <a:rPr lang="el-GR" sz="900" b="0" i="0" u="none" strike="noStrike" dirty="0">
                          <a:solidFill>
                            <a:srgbClr val="000000"/>
                          </a:solidFill>
                          <a:effectLst/>
                          <a:latin typeface="Aptos" panose="020B0004020202020204" pitchFamily="34" charset="0"/>
                        </a:rPr>
                        <a:t>) </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2.</a:t>
                      </a:r>
                      <a:r>
                        <a:rPr lang="el-GR" sz="900" b="0" i="0" u="none" strike="noStrike" dirty="0">
                          <a:solidFill>
                            <a:srgbClr val="000000"/>
                          </a:solidFill>
                          <a:effectLst/>
                          <a:latin typeface="Aptos" panose="020B0004020202020204" pitchFamily="34" charset="0"/>
                        </a:rPr>
                        <a:t> </a:t>
                      </a:r>
                      <a:r>
                        <a:rPr lang="el-GR" sz="900" b="0" i="0" u="none" strike="noStrike" dirty="0" err="1">
                          <a:solidFill>
                            <a:srgbClr val="000000"/>
                          </a:solidFill>
                          <a:effectLst/>
                          <a:latin typeface="Aptos" panose="020B0004020202020204" pitchFamily="34" charset="0"/>
                        </a:rPr>
                        <a:t>Υπογειοποίηση</a:t>
                      </a:r>
                      <a:r>
                        <a:rPr lang="el-GR" sz="900" b="0" i="0" u="none" strike="noStrike" dirty="0">
                          <a:solidFill>
                            <a:srgbClr val="000000"/>
                          </a:solidFill>
                          <a:effectLst/>
                          <a:latin typeface="Aptos" panose="020B0004020202020204" pitchFamily="34" charset="0"/>
                        </a:rPr>
                        <a:t> δικτύων ΜΤ και ΧΤ σε συνεργασία με τον ΔΕΔΔΗΕ </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3.</a:t>
                      </a:r>
                      <a:r>
                        <a:rPr lang="el-GR" sz="900" b="0" i="0" u="none" strike="noStrike" dirty="0">
                          <a:solidFill>
                            <a:srgbClr val="000000"/>
                          </a:solidFill>
                          <a:effectLst/>
                          <a:latin typeface="Aptos" panose="020B0004020202020204" pitchFamily="34" charset="0"/>
                        </a:rPr>
                        <a:t> Δημιουργία τοπικών σχημάτων παραγωγής ενέργειας από πολίτες και επιχειρήσεις / Σύσταση Ενεργειακής Κοινότητας για κοινά έργα ΑΠΕ με όφελος σε κατοίκους, ευάλωτα νοικοκυριά και δημοτικά φορτία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005883"/>
                  </a:ext>
                </a:extLst>
              </a:tr>
              <a:tr h="278043">
                <a:tc>
                  <a:txBody>
                    <a:bodyPr/>
                    <a:lstStyle/>
                    <a:p>
                      <a:pPr algn="l" fontAlgn="ctr">
                        <a:buNone/>
                      </a:pPr>
                      <a:r>
                        <a:rPr lang="el-GR" sz="900" b="1" i="1" u="none" strike="noStrike" dirty="0">
                          <a:solidFill>
                            <a:srgbClr val="C00000"/>
                          </a:solidFill>
                          <a:effectLst/>
                          <a:latin typeface="Aptos" panose="020B0004020202020204" pitchFamily="34" charset="0"/>
                        </a:rPr>
                        <a:t>1 β) i)</a:t>
                      </a:r>
                      <a:r>
                        <a:rPr lang="en-US" sz="900" b="1" i="1" u="none" strike="noStrike" dirty="0">
                          <a:solidFill>
                            <a:srgbClr val="C00000"/>
                          </a:solidFill>
                          <a:effectLst/>
                          <a:latin typeface="Aptos" panose="020B0004020202020204" pitchFamily="34" charset="0"/>
                        </a:rPr>
                        <a:t> </a:t>
                      </a:r>
                      <a:r>
                        <a:rPr lang="el-GR" sz="900" b="1" i="1" u="none" strike="noStrike" dirty="0">
                          <a:solidFill>
                            <a:srgbClr val="C00000"/>
                          </a:solidFill>
                          <a:effectLst/>
                          <a:latin typeface="Aptos" panose="020B0004020202020204" pitchFamily="34" charset="0"/>
                        </a:rPr>
                        <a:t>Κατάρτιση και ενημέρωση, του Δημοτικού Σχεδίου Μείωσης Εκπομπών (</a:t>
                      </a:r>
                      <a:r>
                        <a:rPr lang="el-GR" sz="900" b="1" i="1" u="none" strike="noStrike" dirty="0" err="1">
                          <a:solidFill>
                            <a:srgbClr val="C00000"/>
                          </a:solidFill>
                          <a:effectLst/>
                          <a:latin typeface="Aptos" panose="020B0004020202020204" pitchFamily="34" charset="0"/>
                        </a:rPr>
                        <a:t>ΔηΣΜΕ</a:t>
                      </a:r>
                      <a:r>
                        <a:rPr lang="el-GR" sz="900" b="1" i="1" u="none" strike="noStrike" dirty="0">
                          <a:solidFill>
                            <a:srgbClr val="C00000"/>
                          </a:solidFill>
                          <a:effectLst/>
                          <a:latin typeface="Aptos" panose="020B0004020202020204" pitchFamily="34" charset="0"/>
                        </a:rPr>
                        <a:t>) του άρθρου 16 του Εθνικού Κλιματικού Νόμου 4936/22.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900" b="0" i="0" u="none" strike="noStrike" dirty="0">
                          <a:solidFill>
                            <a:schemeClr val="tx1"/>
                          </a:solidFill>
                          <a:effectLst/>
                          <a:latin typeface="Aptos" panose="020B0004020202020204" pitchFamily="34" charset="0"/>
                        </a:rPr>
                        <a:t>●  </a:t>
                      </a:r>
                      <a:r>
                        <a:rPr lang="el-GR" sz="900" b="1" i="0" u="none" strike="noStrike" dirty="0">
                          <a:solidFill>
                            <a:schemeClr val="tx1"/>
                          </a:solidFill>
                          <a:effectLst/>
                          <a:latin typeface="Aptos" panose="020B0004020202020204" pitchFamily="34" charset="0"/>
                        </a:rPr>
                        <a:t>Σχεδιαστικό μέτρο: </a:t>
                      </a:r>
                      <a:r>
                        <a:rPr lang="el-GR" sz="900" b="0" i="0" u="none" strike="noStrike" dirty="0">
                          <a:solidFill>
                            <a:srgbClr val="000000"/>
                          </a:solidFill>
                          <a:effectLst/>
                          <a:latin typeface="Aptos" panose="020B0004020202020204" pitchFamily="34" charset="0"/>
                        </a:rPr>
                        <a:t>Εφαρμογή, παρακολούθηση και περιοδική </a:t>
                      </a:r>
                      <a:r>
                        <a:rPr lang="el-GR" sz="900" b="0" i="0" u="none" strike="noStrike" dirty="0" err="1">
                          <a:solidFill>
                            <a:srgbClr val="000000"/>
                          </a:solidFill>
                          <a:effectLst/>
                          <a:latin typeface="Aptos" panose="020B0004020202020204" pitchFamily="34" charset="0"/>
                        </a:rPr>
                        <a:t>επικαιροποίηση</a:t>
                      </a:r>
                      <a:r>
                        <a:rPr lang="el-GR" sz="900" b="0" i="0" u="none" strike="noStrike" dirty="0">
                          <a:solidFill>
                            <a:srgbClr val="000000"/>
                          </a:solidFill>
                          <a:effectLst/>
                          <a:latin typeface="Aptos" panose="020B0004020202020204" pitchFamily="34" charset="0"/>
                        </a:rPr>
                        <a:t> του εγκεκριμένου </a:t>
                      </a:r>
                      <a:r>
                        <a:rPr lang="el-GR" sz="900" b="0" i="0" u="none" strike="noStrike" dirty="0" err="1">
                          <a:solidFill>
                            <a:srgbClr val="000000"/>
                          </a:solidFill>
                          <a:effectLst/>
                          <a:latin typeface="Aptos" panose="020B0004020202020204" pitchFamily="34" charset="0"/>
                        </a:rPr>
                        <a:t>ΔηΣΜΕ</a:t>
                      </a:r>
                      <a:r>
                        <a:rPr lang="el-GR" sz="900" b="0" i="0" u="none" strike="noStrike" dirty="0">
                          <a:solidFill>
                            <a:srgbClr val="000000"/>
                          </a:solidFill>
                          <a:effectLst/>
                          <a:latin typeface="Aptos" panose="020B0004020202020204" pitchFamily="34" charset="0"/>
                        </a:rPr>
                        <a:t> του Δήμου Κέας, με ενσωμάτωση των προβλεπόμενων παρεμβάσεων εξοικονόμησης ενέργειας και μείωσης εκπομπών στον προγραμματισμό του Δήμου.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02490874"/>
                  </a:ext>
                </a:extLst>
              </a:tr>
              <a:tr h="695108">
                <a:tc>
                  <a:txBody>
                    <a:bodyPr/>
                    <a:lstStyle/>
                    <a:p>
                      <a:pPr algn="l" fontAlgn="ctr">
                        <a:buNone/>
                      </a:pPr>
                      <a:r>
                        <a:rPr lang="el-GR" sz="900" b="1" i="0" u="none" strike="noStrike" dirty="0">
                          <a:solidFill>
                            <a:srgbClr val="C00000"/>
                          </a:solidFill>
                          <a:effectLst/>
                          <a:latin typeface="Aptos" panose="020B0004020202020204" pitchFamily="34" charset="0"/>
                        </a:rPr>
                        <a:t>1 β) </a:t>
                      </a:r>
                      <a:r>
                        <a:rPr lang="el-GR" sz="900" b="1" i="0" u="none" strike="noStrike" dirty="0" err="1">
                          <a:solidFill>
                            <a:srgbClr val="C00000"/>
                          </a:solidFill>
                          <a:effectLst/>
                          <a:latin typeface="Aptos" panose="020B0004020202020204" pitchFamily="34" charset="0"/>
                        </a:rPr>
                        <a:t>ii</a:t>
                      </a:r>
                      <a:r>
                        <a:rPr lang="el-GR" sz="900" b="1" i="0" u="none" strike="noStrike" dirty="0">
                          <a:solidFill>
                            <a:srgbClr val="C00000"/>
                          </a:solidFill>
                          <a:effectLst/>
                          <a:latin typeface="Aptos" panose="020B0004020202020204" pitchFamily="34" charset="0"/>
                        </a:rPr>
                        <a:t>)</a:t>
                      </a:r>
                      <a:r>
                        <a:rPr lang="en-US" sz="900" b="1" i="0" u="none" strike="noStrike" dirty="0">
                          <a:solidFill>
                            <a:srgbClr val="C00000"/>
                          </a:solidFill>
                          <a:effectLst/>
                          <a:latin typeface="Aptos" panose="020B0004020202020204" pitchFamily="34" charset="0"/>
                        </a:rPr>
                        <a:t> 25</a:t>
                      </a:r>
                      <a:r>
                        <a:rPr lang="el-GR" sz="900" b="1" i="0" u="none" strike="noStrike" dirty="0">
                          <a:solidFill>
                            <a:srgbClr val="C00000"/>
                          </a:solidFill>
                          <a:effectLst/>
                          <a:latin typeface="Aptos" panose="020B0004020202020204" pitchFamily="34" charset="0"/>
                        </a:rPr>
                        <a:t>%</a:t>
                      </a:r>
                      <a:r>
                        <a:rPr lang="en-US" sz="900" b="1" i="0" u="none" strike="noStrike" dirty="0">
                          <a:solidFill>
                            <a:srgbClr val="C00000"/>
                          </a:solidFill>
                          <a:effectLst/>
                          <a:latin typeface="Aptos" panose="020B0004020202020204" pitchFamily="34" charset="0"/>
                        </a:rPr>
                        <a:t> / 50%</a:t>
                      </a:r>
                      <a:r>
                        <a:rPr lang="el-GR" sz="900" b="1" i="0" u="none" strike="noStrike" dirty="0">
                          <a:solidFill>
                            <a:srgbClr val="C00000"/>
                          </a:solidFill>
                          <a:effectLst/>
                          <a:latin typeface="Aptos" panose="020B0004020202020204" pitchFamily="34" charset="0"/>
                        </a:rPr>
                        <a:t> των ιδιόκτητων και εν χρήση δημόσιων και δημοτικών κτηρίων με  επίτευξη ενεργειακής κλάσης «Β»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0" i="0" u="none" strike="noStrike" dirty="0">
                          <a:solidFill>
                            <a:srgbClr val="000000"/>
                          </a:solidFill>
                          <a:effectLst/>
                          <a:latin typeface="Aptos" panose="020B0004020202020204" pitchFamily="34" charset="0"/>
                        </a:rPr>
                        <a:t>● Ενεργειακή αναβάθμιση δημοτικών κτιρίων: υλοποίηση παρεμβάσεων ενεργειακής αναβάθμισης (όπως εξετάζονται και αναλύονται στο εγκεκριμένο ΣΕΑΚ του Δήμου) σε δημόσια/δημοτικά κτίρια </a:t>
                      </a:r>
                      <a:br>
                        <a:rPr lang="el-GR" sz="900" b="0" i="0" u="none" strike="noStrike" dirty="0">
                          <a:solidFill>
                            <a:srgbClr val="000000"/>
                          </a:solidFill>
                          <a:effectLst/>
                          <a:latin typeface="Aptos" panose="020B0004020202020204" pitchFamily="34" charset="0"/>
                        </a:rPr>
                      </a:br>
                      <a:r>
                        <a:rPr lang="el-GR" sz="900" b="0" i="1" u="none" strike="noStrike" dirty="0">
                          <a:solidFill>
                            <a:srgbClr val="000000"/>
                          </a:solidFill>
                          <a:effectLst/>
                          <a:latin typeface="Aptos" panose="020B0004020202020204" pitchFamily="34" charset="0"/>
                        </a:rPr>
                        <a:t>Ενδεικτικές επεμβάσεις: εργασίες επί του κτιριακού κελύφους, ενεργειακή αναβάθμιση Η/Μ εγκαταστάσεων για θέρμανση, ψύξη, παραγωγή ΖΝΧ, αναβάθμιση συστημάτων φωτισμού, εγκατάσταση συστημάτων αυτοματισμών και ενεργειακής διαχείρισης, </a:t>
                      </a:r>
                      <a:r>
                        <a:rPr lang="el-GR" sz="900" b="0" i="1" u="none" strike="noStrike" dirty="0" err="1">
                          <a:solidFill>
                            <a:srgbClr val="000000"/>
                          </a:solidFill>
                          <a:effectLst/>
                          <a:latin typeface="Aptos" panose="020B0004020202020204" pitchFamily="34" charset="0"/>
                        </a:rPr>
                        <a:t>αυτοπαραγωγή</a:t>
                      </a:r>
                      <a:r>
                        <a:rPr lang="el-GR" sz="900" b="0" i="1" u="none" strike="noStrike" dirty="0">
                          <a:solidFill>
                            <a:srgbClr val="000000"/>
                          </a:solidFill>
                          <a:effectLst/>
                          <a:latin typeface="Aptos" panose="020B0004020202020204" pitchFamily="34" charset="0"/>
                        </a:rPr>
                        <a:t> ηλεκτρικής ενέργειας από ΑΠΕ με αποθήκευση, εγκατάσταση μονάδων συμπαραγωγής ηλεκτρισμού και θερμότητας υψηλής απόδοσης (ΣΗΘΥΑ)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5888656"/>
                  </a:ext>
                </a:extLst>
              </a:tr>
              <a:tr h="834129">
                <a:tc>
                  <a:txBody>
                    <a:bodyPr/>
                    <a:lstStyle/>
                    <a:p>
                      <a:pPr algn="l" fontAlgn="ctr">
                        <a:buNone/>
                      </a:pPr>
                      <a:r>
                        <a:rPr lang="el-GR" sz="900" b="1" i="0" u="none" strike="noStrike" dirty="0">
                          <a:solidFill>
                            <a:srgbClr val="C00000"/>
                          </a:solidFill>
                          <a:effectLst/>
                          <a:latin typeface="Aptos" panose="020B0004020202020204" pitchFamily="34" charset="0"/>
                        </a:rPr>
                        <a:t>1 β) </a:t>
                      </a:r>
                      <a:r>
                        <a:rPr lang="el-GR" sz="900" b="1" i="0" u="none" strike="noStrike" dirty="0" err="1">
                          <a:solidFill>
                            <a:srgbClr val="C00000"/>
                          </a:solidFill>
                          <a:effectLst/>
                          <a:latin typeface="Aptos" panose="020B0004020202020204" pitchFamily="34" charset="0"/>
                        </a:rPr>
                        <a:t>iii</a:t>
                      </a:r>
                      <a:r>
                        <a:rPr lang="el-GR" sz="900" b="1" i="0" u="none" strike="noStrike" dirty="0">
                          <a:solidFill>
                            <a:srgbClr val="C00000"/>
                          </a:solidFill>
                          <a:effectLst/>
                          <a:latin typeface="Aptos" panose="020B0004020202020204" pitchFamily="34" charset="0"/>
                        </a:rPr>
                        <a:t>)</a:t>
                      </a:r>
                      <a:r>
                        <a:rPr lang="en-US" sz="900" b="1" i="0" u="none" strike="noStrike" dirty="0">
                          <a:solidFill>
                            <a:srgbClr val="C00000"/>
                          </a:solidFill>
                          <a:effectLst/>
                          <a:latin typeface="Aptos" panose="020B0004020202020204" pitchFamily="34" charset="0"/>
                        </a:rPr>
                        <a:t> 30</a:t>
                      </a:r>
                      <a:r>
                        <a:rPr lang="el-GR" sz="900" b="1" i="0" u="none" strike="noStrike" dirty="0">
                          <a:solidFill>
                            <a:srgbClr val="C00000"/>
                          </a:solidFill>
                          <a:effectLst/>
                          <a:latin typeface="Aptos" panose="020B0004020202020204" pitchFamily="34" charset="0"/>
                        </a:rPr>
                        <a:t>%</a:t>
                      </a:r>
                      <a:r>
                        <a:rPr lang="en-US" sz="900" b="1" i="0" u="none" strike="noStrike" dirty="0">
                          <a:solidFill>
                            <a:srgbClr val="C00000"/>
                          </a:solidFill>
                          <a:effectLst/>
                          <a:latin typeface="Aptos" panose="020B0004020202020204" pitchFamily="34" charset="0"/>
                        </a:rPr>
                        <a:t> / 60%</a:t>
                      </a:r>
                      <a:r>
                        <a:rPr lang="el-GR" sz="900" b="1" i="0" u="none" strike="noStrike" dirty="0">
                          <a:solidFill>
                            <a:srgbClr val="C00000"/>
                          </a:solidFill>
                          <a:effectLst/>
                          <a:latin typeface="Aptos" panose="020B0004020202020204" pitchFamily="34" charset="0"/>
                        </a:rPr>
                        <a:t> ΑΠΕ στη συνολική κατανάλωση ηλεκτρικής ενέργειας των υποδομών που εξυπηρετούν υπηρεσίες κοινής ωφέλειας (π.χ. αφαλατώσεις, αντλιοστάσια)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1" i="0" u="none" strike="noStrike" dirty="0">
                          <a:solidFill>
                            <a:srgbClr val="000000"/>
                          </a:solidFill>
                          <a:effectLst/>
                          <a:latin typeface="Aptos" panose="020B0004020202020204" pitchFamily="34" charset="0"/>
                        </a:rPr>
                        <a:t>1. </a:t>
                      </a:r>
                      <a:r>
                        <a:rPr lang="el-GR" sz="900" b="0" i="0" u="none" strike="noStrike" dirty="0">
                          <a:solidFill>
                            <a:srgbClr val="000000"/>
                          </a:solidFill>
                          <a:effectLst/>
                          <a:latin typeface="Aptos" panose="020B0004020202020204" pitchFamily="34" charset="0"/>
                        </a:rPr>
                        <a:t>Αντικατάσταση παλαιών λαμπτήρων </a:t>
                      </a:r>
                      <a:r>
                        <a:rPr lang="el-GR" sz="900" b="0" i="0" u="none" strike="noStrike" dirty="0" err="1">
                          <a:solidFill>
                            <a:srgbClr val="000000"/>
                          </a:solidFill>
                          <a:effectLst/>
                          <a:latin typeface="Aptos" panose="020B0004020202020204" pitchFamily="34" charset="0"/>
                        </a:rPr>
                        <a:t>οδοφωτισμού</a:t>
                      </a:r>
                      <a:r>
                        <a:rPr lang="el-GR" sz="900" b="0" i="0" u="none" strike="noStrike" dirty="0">
                          <a:solidFill>
                            <a:srgbClr val="000000"/>
                          </a:solidFill>
                          <a:effectLst/>
                          <a:latin typeface="Aptos" panose="020B0004020202020204" pitchFamily="34" charset="0"/>
                        </a:rPr>
                        <a:t> με σύγχρονη ενεργειακά αποδοτική τεχνολογία (φωτιστικά LED) -  χαμηλής κατανάλωσης τηρώντας πάντα τις </a:t>
                      </a:r>
                      <a:r>
                        <a:rPr lang="el-GR" sz="900" b="0" i="0" u="none" strike="noStrike" dirty="0" err="1">
                          <a:solidFill>
                            <a:srgbClr val="000000"/>
                          </a:solidFill>
                          <a:effectLst/>
                          <a:latin typeface="Aptos" panose="020B0004020202020204" pitchFamily="34" charset="0"/>
                        </a:rPr>
                        <a:t>φωτοτεχνικές</a:t>
                      </a:r>
                      <a:r>
                        <a:rPr lang="el-GR" sz="900" b="0" i="0" u="none" strike="noStrike" dirty="0">
                          <a:solidFill>
                            <a:srgbClr val="000000"/>
                          </a:solidFill>
                          <a:effectLst/>
                          <a:latin typeface="Aptos" panose="020B0004020202020204" pitchFamily="34" charset="0"/>
                        </a:rPr>
                        <a:t> απαιτήσεις κάθε οδού  </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2.</a:t>
                      </a:r>
                      <a:r>
                        <a:rPr lang="el-GR" sz="900" b="0" i="0" u="none" strike="noStrike" dirty="0">
                          <a:solidFill>
                            <a:srgbClr val="000000"/>
                          </a:solidFill>
                          <a:effectLst/>
                          <a:latin typeface="Aptos" panose="020B0004020202020204" pitchFamily="34" charset="0"/>
                        </a:rPr>
                        <a:t>Εγκατάσταση έξυπνων μετρητών ενέργειας σε αντλιοστάσια </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3. </a:t>
                      </a:r>
                      <a:r>
                        <a:rPr lang="el-GR" sz="900" b="0" i="0" u="none" strike="noStrike" dirty="0">
                          <a:solidFill>
                            <a:srgbClr val="000000"/>
                          </a:solidFill>
                          <a:effectLst/>
                          <a:latin typeface="Aptos" panose="020B0004020202020204" pitchFamily="34" charset="0"/>
                        </a:rPr>
                        <a:t>Αντικατάσταση υφιστάμενων κυκλοφορητών και αντλιών σε αντλιοστάσια με νέα ενεργειακά αποδοτικότερα μεταβλητών στροφών</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4. </a:t>
                      </a:r>
                      <a:r>
                        <a:rPr lang="el-GR" sz="900" b="0" i="0" u="none" strike="noStrike" dirty="0">
                          <a:solidFill>
                            <a:srgbClr val="000000"/>
                          </a:solidFill>
                          <a:effectLst/>
                          <a:latin typeface="Aptos" panose="020B0004020202020204" pitchFamily="34" charset="0"/>
                        </a:rPr>
                        <a:t>Εγκατάσταση </a:t>
                      </a:r>
                      <a:r>
                        <a:rPr lang="el-GR" sz="900" b="0" i="0" u="none" strike="noStrike" dirty="0" err="1">
                          <a:solidFill>
                            <a:srgbClr val="000000"/>
                          </a:solidFill>
                          <a:effectLst/>
                          <a:latin typeface="Aptos" panose="020B0004020202020204" pitchFamily="34" charset="0"/>
                        </a:rPr>
                        <a:t>φωτοβολταϊκού</a:t>
                      </a:r>
                      <a:r>
                        <a:rPr lang="el-GR" sz="900" b="0" i="0" u="none" strike="noStrike" dirty="0">
                          <a:solidFill>
                            <a:srgbClr val="000000"/>
                          </a:solidFill>
                          <a:effectLst/>
                          <a:latin typeface="Aptos" panose="020B0004020202020204" pitchFamily="34" charset="0"/>
                        </a:rPr>
                        <a:t> συστήματος (84kWp + μπαταρίες 84kW για κάλυψη ~60% της μονάδας 200 m3/ημέρα) για αυτοκατανάλωση στη νέα μονάδα αφαλάτωσης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6164241"/>
                  </a:ext>
                </a:extLst>
              </a:tr>
              <a:tr h="417065">
                <a:tc>
                  <a:txBody>
                    <a:bodyPr/>
                    <a:lstStyle/>
                    <a:p>
                      <a:pPr algn="l" fontAlgn="ctr">
                        <a:buNone/>
                      </a:pPr>
                      <a:r>
                        <a:rPr lang="el-GR" sz="900" b="1" i="0" u="none" strike="noStrike" dirty="0">
                          <a:solidFill>
                            <a:srgbClr val="000000"/>
                          </a:solidFill>
                          <a:effectLst/>
                          <a:latin typeface="Aptos" panose="020B0004020202020204" pitchFamily="34" charset="0"/>
                        </a:rPr>
                        <a:t>1 γ) i)</a:t>
                      </a:r>
                      <a:r>
                        <a:rPr lang="en-US" sz="900" b="1" i="0" u="none" strike="noStrike" dirty="0">
                          <a:solidFill>
                            <a:srgbClr val="000000"/>
                          </a:solidFill>
                          <a:effectLst/>
                          <a:latin typeface="Aptos" panose="020B0004020202020204" pitchFamily="34" charset="0"/>
                        </a:rPr>
                        <a:t> 25</a:t>
                      </a:r>
                      <a:r>
                        <a:rPr lang="el-GR" sz="900" b="1" i="0" u="none" strike="noStrike" dirty="0">
                          <a:solidFill>
                            <a:srgbClr val="000000"/>
                          </a:solidFill>
                          <a:effectLst/>
                          <a:latin typeface="Aptos" panose="020B0004020202020204" pitchFamily="34" charset="0"/>
                        </a:rPr>
                        <a:t>%</a:t>
                      </a:r>
                      <a:r>
                        <a:rPr lang="en-US" sz="900" b="1" i="0" u="none" strike="noStrike" dirty="0">
                          <a:solidFill>
                            <a:srgbClr val="000000"/>
                          </a:solidFill>
                          <a:effectLst/>
                          <a:latin typeface="Aptos" panose="020B0004020202020204" pitchFamily="34" charset="0"/>
                        </a:rPr>
                        <a:t> / 50%</a:t>
                      </a:r>
                      <a:r>
                        <a:rPr lang="el-GR" sz="900" b="1" i="0" u="none" strike="noStrike" dirty="0">
                          <a:solidFill>
                            <a:srgbClr val="000000"/>
                          </a:solidFill>
                          <a:effectLst/>
                          <a:latin typeface="Aptos" panose="020B0004020202020204" pitchFamily="34" charset="0"/>
                        </a:rPr>
                        <a:t> μερίδιο των ηλεκτρικών οχημάτων (Η/Ο) και των οχημάτων χαμηλών εκπομπών CO2 στον συνολικό στόλο </a:t>
                      </a:r>
                      <a:r>
                        <a:rPr lang="el-GR" sz="900" b="1" i="0" u="sng" strike="noStrike" dirty="0">
                          <a:solidFill>
                            <a:srgbClr val="000000"/>
                          </a:solidFill>
                          <a:effectLst/>
                          <a:latin typeface="Aptos" panose="020B0004020202020204" pitchFamily="34" charset="0"/>
                        </a:rPr>
                        <a:t>των δημόσιων οχημάτων (εξαιρούνται τα πυροσβεστικά οχήματα και απορριμματοφόρα)</a:t>
                      </a:r>
                      <a:endParaRPr lang="el-GR" sz="9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900" b="0" i="0" u="none" strike="noStrike" dirty="0">
                          <a:solidFill>
                            <a:srgbClr val="000000"/>
                          </a:solidFill>
                          <a:effectLst/>
                          <a:latin typeface="Aptos" panose="020B0004020202020204" pitchFamily="34" charset="0"/>
                        </a:rPr>
                        <a:t>● Εκσυγχρονισμός οχημάτων που χρησιμοποιεί ο Δήμος με την προμήθεια οχημάτων αμιγώς ηλεκτρικά ή υβριδικά ηλεκτρικά οχήματα εξωτερικής φόρτισης με εκπομπές ρύπων έως 50γρ.Co2/χλμ. (Άρθρο 15 του Ν. 4936/20)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9280531"/>
                  </a:ext>
                </a:extLst>
              </a:tr>
              <a:tr h="358890">
                <a:tc>
                  <a:txBody>
                    <a:bodyPr/>
                    <a:lstStyle/>
                    <a:p>
                      <a:pPr algn="l" fontAlgn="ctr">
                        <a:buNone/>
                      </a:pPr>
                      <a:r>
                        <a:rPr lang="el-GR" sz="900" b="1" i="0" u="none" strike="noStrike" dirty="0">
                          <a:solidFill>
                            <a:srgbClr val="000000"/>
                          </a:solidFill>
                          <a:effectLst/>
                          <a:latin typeface="Aptos" panose="020B0004020202020204" pitchFamily="34" charset="0"/>
                        </a:rPr>
                        <a:t>1 γ) </a:t>
                      </a:r>
                      <a:r>
                        <a:rPr lang="el-GR" sz="900" b="1" i="0" u="none" strike="noStrike" dirty="0" err="1">
                          <a:solidFill>
                            <a:srgbClr val="000000"/>
                          </a:solidFill>
                          <a:effectLst/>
                          <a:latin typeface="Aptos" panose="020B0004020202020204" pitchFamily="34" charset="0"/>
                        </a:rPr>
                        <a:t>ii</a:t>
                      </a:r>
                      <a:r>
                        <a:rPr lang="el-GR" sz="900" b="1" i="0" u="none" strike="noStrike" dirty="0">
                          <a:solidFill>
                            <a:srgbClr val="000000"/>
                          </a:solidFill>
                          <a:effectLst/>
                          <a:latin typeface="Aptos" panose="020B0004020202020204" pitchFamily="34" charset="0"/>
                        </a:rPr>
                        <a:t>)</a:t>
                      </a:r>
                      <a:r>
                        <a:rPr lang="en-US" sz="900" b="1" i="0" u="none" strike="noStrike" dirty="0">
                          <a:solidFill>
                            <a:srgbClr val="000000"/>
                          </a:solidFill>
                          <a:effectLst/>
                          <a:latin typeface="Aptos" panose="020B0004020202020204" pitchFamily="34" charset="0"/>
                        </a:rPr>
                        <a:t> 15</a:t>
                      </a:r>
                      <a:r>
                        <a:rPr lang="el-GR" sz="900" b="1" i="0" u="none" strike="noStrike" dirty="0">
                          <a:solidFill>
                            <a:srgbClr val="000000"/>
                          </a:solidFill>
                          <a:effectLst/>
                          <a:latin typeface="Aptos" panose="020B0004020202020204" pitchFamily="34" charset="0"/>
                        </a:rPr>
                        <a:t>%</a:t>
                      </a:r>
                      <a:r>
                        <a:rPr lang="en-US" sz="900" b="1" i="0" u="none" strike="noStrike" dirty="0">
                          <a:solidFill>
                            <a:srgbClr val="000000"/>
                          </a:solidFill>
                          <a:effectLst/>
                          <a:latin typeface="Aptos" panose="020B0004020202020204" pitchFamily="34" charset="0"/>
                        </a:rPr>
                        <a:t> / 30%</a:t>
                      </a:r>
                      <a:r>
                        <a:rPr lang="el-GR" sz="900" b="1" i="0" u="none" strike="noStrike" dirty="0">
                          <a:solidFill>
                            <a:srgbClr val="000000"/>
                          </a:solidFill>
                          <a:effectLst/>
                          <a:latin typeface="Aptos" panose="020B0004020202020204" pitchFamily="34" charset="0"/>
                        </a:rPr>
                        <a:t> μερίδιο των Η/Ο και των οχημάτων μηδενικών εκπομπών CO2 στον </a:t>
                      </a:r>
                      <a:r>
                        <a:rPr lang="el-GR" sz="900" b="1" i="0" u="sng" strike="noStrike" dirty="0">
                          <a:solidFill>
                            <a:srgbClr val="000000"/>
                          </a:solidFill>
                          <a:effectLst/>
                          <a:latin typeface="Aptos" panose="020B0004020202020204" pitchFamily="34" charset="0"/>
                        </a:rPr>
                        <a:t>συνολικό στόλο των ταξί και των ενοικιαζόμενων οχημάτων </a:t>
                      </a:r>
                      <a:endParaRPr lang="el-GR" sz="9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0" i="0" u="none" strike="noStrike" dirty="0">
                          <a:solidFill>
                            <a:srgbClr val="000000"/>
                          </a:solidFill>
                          <a:effectLst/>
                          <a:latin typeface="Aptos" panose="020B0004020202020204" pitchFamily="34" charset="0"/>
                        </a:rPr>
                        <a:t>● Εξηλεκτρισμός των ενοικιαζόμενων οχημάτων και των ταξί (προγράμματα επιδότησης φυσικών προσώπων και επιχειρήσεων- π.χ. "Κινούμαι Ηλεκτρικά", "Πράσινα Ταξί")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441787"/>
                  </a:ext>
                </a:extLst>
              </a:tr>
              <a:tr h="337310">
                <a:tc>
                  <a:txBody>
                    <a:bodyPr/>
                    <a:lstStyle/>
                    <a:p>
                      <a:pPr algn="l" fontAlgn="ctr">
                        <a:buNone/>
                      </a:pPr>
                      <a:r>
                        <a:rPr lang="el-GR" sz="900" b="1" i="0" u="none" strike="noStrike" dirty="0">
                          <a:solidFill>
                            <a:srgbClr val="000000"/>
                          </a:solidFill>
                          <a:effectLst/>
                          <a:latin typeface="Aptos" panose="020B0004020202020204" pitchFamily="34" charset="0"/>
                        </a:rPr>
                        <a:t>1 γ) </a:t>
                      </a:r>
                      <a:r>
                        <a:rPr lang="el-GR" sz="900" b="1" i="0" u="none" strike="noStrike" dirty="0" err="1">
                          <a:solidFill>
                            <a:srgbClr val="000000"/>
                          </a:solidFill>
                          <a:effectLst/>
                          <a:latin typeface="Aptos" panose="020B0004020202020204" pitchFamily="34" charset="0"/>
                        </a:rPr>
                        <a:t>iii</a:t>
                      </a:r>
                      <a:r>
                        <a:rPr lang="el-GR" sz="900" b="1" i="0" u="none" strike="noStrike" dirty="0">
                          <a:solidFill>
                            <a:srgbClr val="000000"/>
                          </a:solidFill>
                          <a:effectLst/>
                          <a:latin typeface="Aptos" panose="020B0004020202020204" pitchFamily="34" charset="0"/>
                        </a:rPr>
                        <a:t>)</a:t>
                      </a:r>
                      <a:r>
                        <a:rPr lang="en-US" sz="900" b="1" i="0" u="none" strike="noStrike" dirty="0">
                          <a:solidFill>
                            <a:srgbClr val="000000"/>
                          </a:solidFill>
                          <a:effectLst/>
                          <a:latin typeface="Aptos" panose="020B0004020202020204" pitchFamily="34" charset="0"/>
                        </a:rPr>
                        <a:t> 15</a:t>
                      </a:r>
                      <a:r>
                        <a:rPr lang="el-GR" sz="900" b="1" i="0" u="none" strike="noStrike" dirty="0">
                          <a:solidFill>
                            <a:srgbClr val="000000"/>
                          </a:solidFill>
                          <a:effectLst/>
                          <a:latin typeface="Aptos" panose="020B0004020202020204" pitchFamily="34" charset="0"/>
                        </a:rPr>
                        <a:t>% </a:t>
                      </a:r>
                      <a:r>
                        <a:rPr lang="en-US" sz="900" b="1" i="0" u="none" strike="noStrike" dirty="0">
                          <a:solidFill>
                            <a:srgbClr val="000000"/>
                          </a:solidFill>
                          <a:effectLst/>
                          <a:latin typeface="Aptos" panose="020B0004020202020204" pitchFamily="34" charset="0"/>
                        </a:rPr>
                        <a:t>/ 30% </a:t>
                      </a:r>
                      <a:r>
                        <a:rPr lang="el-GR" sz="900" b="1" i="0" u="none" strike="noStrike" dirty="0">
                          <a:solidFill>
                            <a:srgbClr val="000000"/>
                          </a:solidFill>
                          <a:effectLst/>
                          <a:latin typeface="Aptos" panose="020B0004020202020204" pitchFamily="34" charset="0"/>
                        </a:rPr>
                        <a:t>μερίδιο των επιβατικών Η/Ο και επιβατικών οχημάτων χαμηλών εκπομπών CO2  </a:t>
                      </a:r>
                      <a:r>
                        <a:rPr lang="el-GR" sz="900" b="1" i="0" u="sng" strike="noStrike" dirty="0">
                          <a:solidFill>
                            <a:srgbClr val="000000"/>
                          </a:solidFill>
                          <a:effectLst/>
                          <a:latin typeface="Aptos" panose="020B0004020202020204" pitchFamily="34" charset="0"/>
                        </a:rPr>
                        <a:t>ιδιωτικής χρήσης στις ετήσιες νέες ταξινομήσεις ιδιωτικών οχημάτων</a:t>
                      </a:r>
                      <a:endParaRPr lang="el-GR" sz="9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900" b="0" i="0" u="none" strike="noStrike" dirty="0">
                          <a:solidFill>
                            <a:srgbClr val="000000"/>
                          </a:solidFill>
                          <a:effectLst/>
                          <a:latin typeface="Aptos" panose="020B0004020202020204" pitchFamily="34" charset="0"/>
                        </a:rPr>
                        <a:t>● Εξηλεκτρισμός των οχημάτων ιδιωτικής χρήσης  (προγράμματα επιδότησης φυσικών προσώπων και επιχειρήσεων- π.χ. "Κινούμαι Ηλεκτρικά", "Πράσινα Ταξί")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4344382"/>
                  </a:ext>
                </a:extLst>
              </a:tr>
              <a:tr h="298422">
                <a:tc>
                  <a:txBody>
                    <a:bodyPr/>
                    <a:lstStyle/>
                    <a:p>
                      <a:pPr algn="l" fontAlgn="ctr">
                        <a:buNone/>
                      </a:pPr>
                      <a:r>
                        <a:rPr lang="el-GR" sz="900" b="1" i="0" u="none" strike="noStrike" dirty="0">
                          <a:solidFill>
                            <a:srgbClr val="C00000"/>
                          </a:solidFill>
                          <a:effectLst/>
                          <a:latin typeface="Aptos" panose="020B0004020202020204" pitchFamily="34" charset="0"/>
                        </a:rPr>
                        <a:t>1 γ) </a:t>
                      </a:r>
                      <a:r>
                        <a:rPr lang="el-GR" sz="900" b="1" i="0" u="none" strike="noStrike" dirty="0" err="1">
                          <a:solidFill>
                            <a:srgbClr val="C00000"/>
                          </a:solidFill>
                          <a:effectLst/>
                          <a:latin typeface="Aptos" panose="020B0004020202020204" pitchFamily="34" charset="0"/>
                        </a:rPr>
                        <a:t>iv</a:t>
                      </a:r>
                      <a:r>
                        <a:rPr lang="el-GR" sz="900" b="1" i="0" u="none" strike="noStrike" dirty="0">
                          <a:solidFill>
                            <a:srgbClr val="C00000"/>
                          </a:solidFill>
                          <a:effectLst/>
                          <a:latin typeface="Aptos" panose="020B0004020202020204" pitchFamily="34" charset="0"/>
                        </a:rPr>
                        <a:t>)</a:t>
                      </a:r>
                      <a:r>
                        <a:rPr lang="en-US" sz="900" b="1" i="0" u="none" strike="noStrike" dirty="0">
                          <a:solidFill>
                            <a:srgbClr val="C00000"/>
                          </a:solidFill>
                          <a:effectLst/>
                          <a:latin typeface="Aptos" panose="020B0004020202020204" pitchFamily="34" charset="0"/>
                        </a:rPr>
                        <a:t> </a:t>
                      </a:r>
                      <a:r>
                        <a:rPr lang="el-GR" sz="900" b="1" i="0" u="none" strike="noStrike" dirty="0">
                          <a:solidFill>
                            <a:srgbClr val="C00000"/>
                          </a:solidFill>
                          <a:effectLst/>
                          <a:latin typeface="Aptos" panose="020B0004020202020204" pitchFamily="34" charset="0"/>
                        </a:rPr>
                        <a:t>Εγκατάσταση δημοσίως </a:t>
                      </a:r>
                      <a:r>
                        <a:rPr lang="el-GR" sz="900" b="1" i="0" u="none" strike="noStrike" dirty="0" err="1">
                          <a:solidFill>
                            <a:srgbClr val="C00000"/>
                          </a:solidFill>
                          <a:effectLst/>
                          <a:latin typeface="Aptos" panose="020B0004020202020204" pitchFamily="34" charset="0"/>
                        </a:rPr>
                        <a:t>προσβάσιμων</a:t>
                      </a:r>
                      <a:r>
                        <a:rPr lang="el-GR" sz="900" b="1" i="0" u="none" strike="noStrike" dirty="0">
                          <a:solidFill>
                            <a:srgbClr val="C00000"/>
                          </a:solidFill>
                          <a:effectLst/>
                          <a:latin typeface="Aptos" panose="020B0004020202020204" pitchFamily="34" charset="0"/>
                        </a:rPr>
                        <a:t> σημείων φόρτισης (υλοποίηση του ΣΦΗΟ)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0" i="0" u="none" strike="noStrike" dirty="0">
                          <a:solidFill>
                            <a:srgbClr val="000000"/>
                          </a:solidFill>
                          <a:effectLst/>
                          <a:latin typeface="Aptos" panose="020B0004020202020204" pitchFamily="34" charset="0"/>
                        </a:rPr>
                        <a:t>● Εγκατάσταση των φορτιστών ηλεκτρικών οχημάτων </a:t>
                      </a:r>
                      <a:r>
                        <a:rPr lang="en-US" sz="900" b="0" i="0" u="none" strike="noStrike" dirty="0">
                          <a:solidFill>
                            <a:srgbClr val="000000"/>
                          </a:solidFill>
                          <a:effectLst/>
                          <a:latin typeface="Aptos" panose="020B0004020202020204" pitchFamily="34" charset="0"/>
                        </a:rPr>
                        <a:t>(</a:t>
                      </a:r>
                      <a:r>
                        <a:rPr lang="el-GR" sz="900" b="0" i="0" u="none" strike="noStrike" dirty="0">
                          <a:solidFill>
                            <a:srgbClr val="000000"/>
                          </a:solidFill>
                          <a:effectLst/>
                          <a:latin typeface="Aptos" panose="020B0004020202020204" pitchFamily="34" charset="0"/>
                        </a:rPr>
                        <a:t>9 σημεία φόρτισης με συνολικά 15 θέσεις φόρτισης σε </a:t>
                      </a:r>
                      <a:r>
                        <a:rPr lang="el-GR" sz="900" b="0" i="0" u="none" strike="noStrike" dirty="0" err="1">
                          <a:solidFill>
                            <a:srgbClr val="000000"/>
                          </a:solidFill>
                          <a:effectLst/>
                          <a:latin typeface="Aptos" panose="020B0004020202020204" pitchFamily="34" charset="0"/>
                        </a:rPr>
                        <a:t>Ιουλίδα</a:t>
                      </a:r>
                      <a:r>
                        <a:rPr lang="el-GR" sz="900" b="0" i="0" u="none" strike="noStrike" dirty="0">
                          <a:solidFill>
                            <a:srgbClr val="000000"/>
                          </a:solidFill>
                          <a:effectLst/>
                          <a:latin typeface="Aptos" panose="020B0004020202020204" pitchFamily="34" charset="0"/>
                        </a:rPr>
                        <a:t> και Κούνδουρο</a:t>
                      </a:r>
                      <a:r>
                        <a:rPr lang="en-US" sz="900" b="0" i="0" u="none" strike="noStrike" dirty="0">
                          <a:solidFill>
                            <a:srgbClr val="000000"/>
                          </a:solidFill>
                          <a:effectLst/>
                          <a:latin typeface="Aptos" panose="020B0004020202020204" pitchFamily="34" charset="0"/>
                        </a:rPr>
                        <a:t>) </a:t>
                      </a:r>
                      <a:r>
                        <a:rPr lang="el-GR" sz="900" b="0" i="0" u="none" strike="noStrike" dirty="0">
                          <a:solidFill>
                            <a:srgbClr val="000000"/>
                          </a:solidFill>
                          <a:effectLst/>
                          <a:latin typeface="Aptos" panose="020B0004020202020204" pitchFamily="34" charset="0"/>
                        </a:rPr>
                        <a:t>που προβλέπεται στο εγκεκριμένο  ΣΦΗΟ του Δήμου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523327"/>
                  </a:ext>
                </a:extLst>
              </a:tr>
              <a:tr h="556086">
                <a:tc>
                  <a:txBody>
                    <a:bodyPr/>
                    <a:lstStyle/>
                    <a:p>
                      <a:pPr algn="l" fontAlgn="ctr">
                        <a:buNone/>
                      </a:pPr>
                      <a:r>
                        <a:rPr lang="el-GR" sz="900" b="1" i="0" u="none" strike="noStrike" dirty="0">
                          <a:solidFill>
                            <a:srgbClr val="000000"/>
                          </a:solidFill>
                          <a:effectLst/>
                          <a:latin typeface="Aptos" panose="020B0004020202020204" pitchFamily="34" charset="0"/>
                        </a:rPr>
                        <a:t>1 γ) v)</a:t>
                      </a:r>
                      <a:r>
                        <a:rPr lang="en-US" sz="900" b="1" i="0" u="none" strike="noStrike" dirty="0">
                          <a:solidFill>
                            <a:srgbClr val="000000"/>
                          </a:solidFill>
                          <a:effectLst/>
                          <a:latin typeface="Aptos" panose="020B0004020202020204" pitchFamily="34" charset="0"/>
                        </a:rPr>
                        <a:t> </a:t>
                      </a:r>
                      <a:r>
                        <a:rPr lang="el-GR" sz="900" b="1" i="0" u="none" strike="noStrike" dirty="0">
                          <a:solidFill>
                            <a:srgbClr val="000000"/>
                          </a:solidFill>
                          <a:effectLst/>
                          <a:latin typeface="Aptos" panose="020B0004020202020204" pitchFamily="34" charset="0"/>
                        </a:rPr>
                        <a:t>Υλοποίηση έργων βιώσιμης αστικής ανθεκτικότητας στο πλαίσιο του ΣΒΑΚ συμπεριλαμβανομένων υποδομών (π.χ. πεζόδρομος, </a:t>
                      </a:r>
                      <a:r>
                        <a:rPr lang="el-GR" sz="900" b="1" i="0" u="none" strike="noStrike" dirty="0" err="1">
                          <a:solidFill>
                            <a:srgbClr val="000000"/>
                          </a:solidFill>
                          <a:effectLst/>
                          <a:latin typeface="Aptos" panose="020B0004020202020204" pitchFamily="34" charset="0"/>
                        </a:rPr>
                        <a:t>ποδηλατόδρομος</a:t>
                      </a:r>
                      <a:r>
                        <a:rPr lang="el-GR" sz="900" b="1" i="0" u="none" strike="noStrike" dirty="0">
                          <a:solidFill>
                            <a:srgbClr val="000000"/>
                          </a:solidFill>
                          <a:effectLst/>
                          <a:latin typeface="Aptos" panose="020B0004020202020204" pitchFamily="34" charset="0"/>
                        </a:rPr>
                        <a:t>) και μέσων (π.χ. συμβατικά και ηλεκτρικά ποδήλατα, ΜΜΜ) </a:t>
                      </a:r>
                      <a:r>
                        <a:rPr lang="el-GR" sz="900" b="1" i="1" u="none" strike="noStrike" dirty="0">
                          <a:solidFill>
                            <a:srgbClr val="000000"/>
                          </a:solidFill>
                          <a:effectLst/>
                          <a:latin typeface="Aptos" panose="020B0004020202020204" pitchFamily="34" charset="0"/>
                        </a:rPr>
                        <a:t>[συγκέντρωση 25%, 50%, 75%, 100% των βαθμών βάσει του ποσοστού υλοποίησης του ΣΒΑΚ]</a:t>
                      </a:r>
                      <a:endParaRPr lang="el-GR" sz="9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1" i="0" u="none" strike="noStrike" dirty="0">
                          <a:solidFill>
                            <a:srgbClr val="000000"/>
                          </a:solidFill>
                          <a:effectLst/>
                          <a:latin typeface="Aptos" panose="020B0004020202020204" pitchFamily="34" charset="0"/>
                        </a:rPr>
                        <a:t>1.</a:t>
                      </a:r>
                      <a:r>
                        <a:rPr lang="el-GR" sz="900" b="0" i="0" u="none" strike="noStrike" dirty="0">
                          <a:solidFill>
                            <a:srgbClr val="000000"/>
                          </a:solidFill>
                          <a:effectLst/>
                          <a:latin typeface="Aptos" panose="020B0004020202020204" pitchFamily="34" charset="0"/>
                        </a:rPr>
                        <a:t> Κατάρτιση ΣΒΑΚ και υλοποίηση έργων βιώσιμης αστικής ανθεκτικότητας συμπεριλαμβανομένων και υποδομών</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2.</a:t>
                      </a:r>
                      <a:r>
                        <a:rPr lang="el-GR" sz="900" b="0" i="0" u="none" strike="noStrike" dirty="0">
                          <a:solidFill>
                            <a:srgbClr val="000000"/>
                          </a:solidFill>
                          <a:effectLst/>
                          <a:latin typeface="Aptos" panose="020B0004020202020204" pitchFamily="34" charset="0"/>
                        </a:rPr>
                        <a:t> Διαμόρφωση περιφερειακών χώρων στάθμευσης σε συνδυασμό με πράσινες υποδομές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222392"/>
                  </a:ext>
                </a:extLst>
              </a:tr>
              <a:tr h="695108">
                <a:tc>
                  <a:txBody>
                    <a:bodyPr/>
                    <a:lstStyle/>
                    <a:p>
                      <a:pPr algn="l" fontAlgn="ctr">
                        <a:buNone/>
                      </a:pPr>
                      <a:r>
                        <a:rPr lang="el-GR" sz="900" b="1" i="0" u="none" strike="noStrike" dirty="0">
                          <a:solidFill>
                            <a:srgbClr val="000000"/>
                          </a:solidFill>
                          <a:effectLst/>
                          <a:latin typeface="Aptos" panose="020B0004020202020204" pitchFamily="34" charset="0"/>
                        </a:rPr>
                        <a:t>1 γ) </a:t>
                      </a:r>
                      <a:r>
                        <a:rPr lang="el-GR" sz="900" b="1" i="0" u="none" strike="noStrike" dirty="0" err="1">
                          <a:solidFill>
                            <a:srgbClr val="000000"/>
                          </a:solidFill>
                          <a:effectLst/>
                          <a:latin typeface="Aptos" panose="020B0004020202020204" pitchFamily="34" charset="0"/>
                        </a:rPr>
                        <a:t>vi</a:t>
                      </a:r>
                      <a:r>
                        <a:rPr lang="el-GR" sz="900" b="1" i="0" u="none" strike="noStrike" dirty="0">
                          <a:solidFill>
                            <a:srgbClr val="000000"/>
                          </a:solidFill>
                          <a:effectLst/>
                          <a:latin typeface="Aptos" panose="020B0004020202020204" pitchFamily="34" charset="0"/>
                        </a:rPr>
                        <a:t>)</a:t>
                      </a:r>
                      <a:r>
                        <a:rPr lang="en-US" sz="900" b="1" i="0" u="none" strike="noStrike" dirty="0">
                          <a:solidFill>
                            <a:srgbClr val="000000"/>
                          </a:solidFill>
                          <a:effectLst/>
                          <a:latin typeface="Aptos" panose="020B0004020202020204" pitchFamily="34" charset="0"/>
                        </a:rPr>
                        <a:t> </a:t>
                      </a:r>
                      <a:r>
                        <a:rPr lang="el-GR" sz="900" b="1" i="0" u="none" strike="noStrike" dirty="0">
                          <a:solidFill>
                            <a:srgbClr val="000000"/>
                          </a:solidFill>
                          <a:effectLst/>
                          <a:latin typeface="Aptos" panose="020B0004020202020204" pitchFamily="34" charset="0"/>
                        </a:rPr>
                        <a:t>Θέσπιση ζωνών χαμηλών εκπομπών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900" b="1" i="0" u="none" strike="noStrike" dirty="0">
                          <a:solidFill>
                            <a:srgbClr val="000000"/>
                          </a:solidFill>
                          <a:effectLst/>
                          <a:latin typeface="Aptos" panose="020B0004020202020204" pitchFamily="34" charset="0"/>
                        </a:rPr>
                        <a:t>1.</a:t>
                      </a:r>
                      <a:r>
                        <a:rPr lang="el-GR" sz="900" b="0" i="0" u="none" strike="noStrike" dirty="0">
                          <a:solidFill>
                            <a:srgbClr val="000000"/>
                          </a:solidFill>
                          <a:effectLst/>
                          <a:latin typeface="Aptos" panose="020B0004020202020204" pitchFamily="34" charset="0"/>
                        </a:rPr>
                        <a:t>  Να αποφασιστούν (από ΔΣ του Δήμου) προσωρινά ή μόνιμα εμπόδια που στοχεύουν την αποτροπή χρήσης ΙΧ σε συγκεκριμένες ζώνες ή διαδρομές  ή/και αύξηση του χώρου που παρέχεται για τις ήπιες μορφές μετακίνησης</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2.</a:t>
                      </a:r>
                      <a:r>
                        <a:rPr lang="el-GR" sz="900" b="0" i="0" u="none" strike="noStrike" dirty="0">
                          <a:solidFill>
                            <a:srgbClr val="000000"/>
                          </a:solidFill>
                          <a:effectLst/>
                          <a:latin typeface="Aptos" panose="020B0004020202020204" pitchFamily="34" charset="0"/>
                        </a:rPr>
                        <a:t>  Λειτουργία δημοτικής συγκοινωνίας με  προμήθεια ηλεκτρικών λεωφορείων  </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3.</a:t>
                      </a:r>
                      <a:r>
                        <a:rPr lang="el-GR" sz="900" b="0" i="0" u="none" strike="noStrike" dirty="0">
                          <a:solidFill>
                            <a:srgbClr val="000000"/>
                          </a:solidFill>
                          <a:effectLst/>
                          <a:latin typeface="Aptos" panose="020B0004020202020204" pitchFamily="34" charset="0"/>
                        </a:rPr>
                        <a:t> Σήμανση και υποδομές ασφάλειας και εξυπηρέτησης (πινακίδες και μέσα αποφυγής ατυχημάτων κλπ.)</a:t>
                      </a:r>
                      <a:br>
                        <a:rPr lang="el-GR" sz="900" b="0" i="0" u="none" strike="noStrike" dirty="0">
                          <a:solidFill>
                            <a:srgbClr val="000000"/>
                          </a:solidFill>
                          <a:effectLst/>
                          <a:latin typeface="Aptos" panose="020B0004020202020204" pitchFamily="34" charset="0"/>
                        </a:rPr>
                      </a:br>
                      <a:r>
                        <a:rPr lang="el-GR" sz="900" b="1" i="0" u="none" strike="noStrike" dirty="0">
                          <a:solidFill>
                            <a:srgbClr val="000000"/>
                          </a:solidFill>
                          <a:effectLst/>
                          <a:latin typeface="Aptos" panose="020B0004020202020204" pitchFamily="34" charset="0"/>
                        </a:rPr>
                        <a:t>4.</a:t>
                      </a:r>
                      <a:r>
                        <a:rPr lang="el-GR" sz="900" b="0" i="0" u="none" strike="noStrike" dirty="0">
                          <a:solidFill>
                            <a:srgbClr val="000000"/>
                          </a:solidFill>
                          <a:effectLst/>
                          <a:latin typeface="Aptos" panose="020B0004020202020204" pitchFamily="34" charset="0"/>
                        </a:rPr>
                        <a:t> Βασικές υποδομές ανάπλασης (διαγραμμίσεις, τοποθέτηση εμποδίων-π.χ. μπάρες, αλλαγή οδοστρώματος, </a:t>
                      </a:r>
                      <a:r>
                        <a:rPr lang="el-GR" sz="900" b="0" i="0" u="none" strike="noStrike" dirty="0" err="1">
                          <a:solidFill>
                            <a:srgbClr val="000000"/>
                          </a:solidFill>
                          <a:effectLst/>
                          <a:latin typeface="Aptos" panose="020B0004020202020204" pitchFamily="34" charset="0"/>
                        </a:rPr>
                        <a:t>φυτοτεχνικές</a:t>
                      </a:r>
                      <a:r>
                        <a:rPr lang="el-GR" sz="900" b="0" i="0" u="none" strike="noStrike" dirty="0">
                          <a:solidFill>
                            <a:srgbClr val="000000"/>
                          </a:solidFill>
                          <a:effectLst/>
                          <a:latin typeface="Aptos" panose="020B0004020202020204" pitchFamily="34" charset="0"/>
                        </a:rPr>
                        <a:t> εργασίες)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340966"/>
                  </a:ext>
                </a:extLst>
              </a:tr>
              <a:tr h="417065">
                <a:tc>
                  <a:txBody>
                    <a:bodyPr/>
                    <a:lstStyle/>
                    <a:p>
                      <a:pPr algn="l" fontAlgn="ctr">
                        <a:buNone/>
                      </a:pPr>
                      <a:r>
                        <a:rPr lang="el-GR" sz="900" b="1" i="0" u="none" strike="noStrike" dirty="0">
                          <a:solidFill>
                            <a:srgbClr val="000000"/>
                          </a:solidFill>
                          <a:effectLst/>
                          <a:latin typeface="Aptos" panose="020B0004020202020204" pitchFamily="34" charset="0"/>
                        </a:rPr>
                        <a:t>1 δ) i)</a:t>
                      </a:r>
                      <a:r>
                        <a:rPr lang="en-US" sz="900" b="1" i="0" u="none" strike="noStrike" dirty="0">
                          <a:solidFill>
                            <a:srgbClr val="000000"/>
                          </a:solidFill>
                          <a:effectLst/>
                          <a:latin typeface="Aptos" panose="020B0004020202020204" pitchFamily="34" charset="0"/>
                        </a:rPr>
                        <a:t> </a:t>
                      </a:r>
                      <a:r>
                        <a:rPr lang="el-GR" sz="900" b="0" i="0" u="none" strike="noStrike" dirty="0">
                          <a:solidFill>
                            <a:srgbClr val="000000"/>
                          </a:solidFill>
                          <a:effectLst/>
                          <a:latin typeface="Aptos" panose="020B0004020202020204" pitchFamily="34" charset="0"/>
                        </a:rPr>
                        <a:t>Οι λιμένες του Διευρωπαϊκού Δικτύου Μεταφορών (ΔΕΔ-Μ) να είναι εξοπλισμένοι για την από ξηράς παροχή ηλεκτρικής ενέργεια (</a:t>
                      </a:r>
                      <a:r>
                        <a:rPr lang="el-GR" sz="900" b="0" i="0" u="none" strike="noStrike" dirty="0" err="1">
                          <a:solidFill>
                            <a:srgbClr val="000000"/>
                          </a:solidFill>
                          <a:effectLst/>
                          <a:latin typeface="Aptos" panose="020B0004020202020204" pitchFamily="34" charset="0"/>
                        </a:rPr>
                        <a:t>Onshore</a:t>
                      </a:r>
                      <a:r>
                        <a:rPr lang="el-GR" sz="900" b="0" i="0" u="none" strike="noStrike" dirty="0">
                          <a:solidFill>
                            <a:srgbClr val="000000"/>
                          </a:solidFill>
                          <a:effectLst/>
                          <a:latin typeface="Aptos" panose="020B0004020202020204" pitchFamily="34" charset="0"/>
                        </a:rPr>
                        <a:t> </a:t>
                      </a:r>
                      <a:r>
                        <a:rPr lang="el-GR" sz="900" b="0" i="0" u="none" strike="noStrike" dirty="0" err="1">
                          <a:solidFill>
                            <a:srgbClr val="000000"/>
                          </a:solidFill>
                          <a:effectLst/>
                          <a:latin typeface="Aptos" panose="020B0004020202020204" pitchFamily="34" charset="0"/>
                        </a:rPr>
                        <a:t>Power</a:t>
                      </a:r>
                      <a:r>
                        <a:rPr lang="el-GR" sz="900" b="0" i="0" u="none" strike="noStrike" dirty="0">
                          <a:solidFill>
                            <a:srgbClr val="000000"/>
                          </a:solidFill>
                          <a:effectLst/>
                          <a:latin typeface="Aptos" panose="020B0004020202020204" pitchFamily="34" charset="0"/>
                        </a:rPr>
                        <a:t> </a:t>
                      </a:r>
                      <a:r>
                        <a:rPr lang="el-GR" sz="900" b="0" i="0" u="none" strike="noStrike" dirty="0" err="1">
                          <a:solidFill>
                            <a:srgbClr val="000000"/>
                          </a:solidFill>
                          <a:effectLst/>
                          <a:latin typeface="Aptos" panose="020B0004020202020204" pitchFamily="34" charset="0"/>
                        </a:rPr>
                        <a:t>Supply</a:t>
                      </a:r>
                      <a:r>
                        <a:rPr lang="el-GR" sz="900" b="0" i="0" u="none" strike="noStrike" dirty="0">
                          <a:solidFill>
                            <a:srgbClr val="000000"/>
                          </a:solidFill>
                          <a:effectLst/>
                          <a:latin typeface="Aptos" panose="020B0004020202020204" pitchFamily="34" charset="0"/>
                        </a:rPr>
                        <a:t> - OPS)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buNone/>
                      </a:pPr>
                      <a:r>
                        <a:rPr lang="el-GR" sz="900" b="0" i="0" u="none" strike="noStrike" dirty="0">
                          <a:solidFill>
                            <a:srgbClr val="000000"/>
                          </a:solidFill>
                          <a:effectLst/>
                          <a:latin typeface="Aptos" panose="020B0004020202020204" pitchFamily="34" charset="0"/>
                        </a:rPr>
                        <a:t>● Παρακολούθηση των θεσμικών και τεχνικών απαιτήσεων για μελλοντική αναβάθμιση των λιμενικών υποδομών της Κέας και διερεύνηση, κατά περίπτωση, βιώσιμων ενεργειακών λύσεων για τη λειτουργία των λιμένων, </a:t>
                      </a:r>
                      <a:r>
                        <a:rPr lang="el-GR" sz="900" b="1" i="0" u="none" strike="noStrike" dirty="0">
                          <a:solidFill>
                            <a:srgbClr val="000000"/>
                          </a:solidFill>
                          <a:effectLst/>
                          <a:latin typeface="Aptos" panose="020B0004020202020204" pitchFamily="34" charset="0"/>
                        </a:rPr>
                        <a:t>χωρίς να τίθεται άμεση υποχρέωση συμμόρφωσης με την απαίτηση OPS των λιμένων ΔΕΔ-Μ.</a:t>
                      </a:r>
                      <a:endParaRPr lang="el-GR" sz="900" b="0"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07659896"/>
                  </a:ext>
                </a:extLst>
              </a:tr>
              <a:tr h="440055">
                <a:tc>
                  <a:txBody>
                    <a:bodyPr/>
                    <a:lstStyle/>
                    <a:p>
                      <a:pPr algn="l" fontAlgn="ctr">
                        <a:buNone/>
                      </a:pPr>
                      <a:r>
                        <a:rPr lang="el-GR" sz="900" b="1" i="0" u="none" strike="noStrike" dirty="0">
                          <a:solidFill>
                            <a:srgbClr val="000000"/>
                          </a:solidFill>
                          <a:effectLst/>
                          <a:latin typeface="Aptos" panose="020B0004020202020204" pitchFamily="34" charset="0"/>
                        </a:rPr>
                        <a:t>1 δ) </a:t>
                      </a:r>
                      <a:r>
                        <a:rPr lang="el-GR" sz="900" b="1" i="0" u="none" strike="noStrike" dirty="0" err="1">
                          <a:solidFill>
                            <a:srgbClr val="000000"/>
                          </a:solidFill>
                          <a:effectLst/>
                          <a:latin typeface="Aptos" panose="020B0004020202020204" pitchFamily="34" charset="0"/>
                        </a:rPr>
                        <a:t>ii</a:t>
                      </a:r>
                      <a:r>
                        <a:rPr lang="el-GR" sz="900" b="1" i="0" u="none" strike="noStrike" dirty="0">
                          <a:solidFill>
                            <a:srgbClr val="000000"/>
                          </a:solidFill>
                          <a:effectLst/>
                          <a:latin typeface="Aptos" panose="020B0004020202020204" pitchFamily="34" charset="0"/>
                        </a:rPr>
                        <a:t>)</a:t>
                      </a:r>
                      <a:r>
                        <a:rPr lang="en-US" sz="900" b="1" i="0" u="none" strike="noStrike" dirty="0">
                          <a:solidFill>
                            <a:srgbClr val="000000"/>
                          </a:solidFill>
                          <a:effectLst/>
                          <a:latin typeface="Aptos" panose="020B0004020202020204" pitchFamily="34" charset="0"/>
                        </a:rPr>
                        <a:t> </a:t>
                      </a:r>
                      <a:r>
                        <a:rPr lang="el-GR" sz="900" b="0" i="0" u="none" strike="noStrike" dirty="0">
                          <a:solidFill>
                            <a:srgbClr val="000000"/>
                          </a:solidFill>
                          <a:effectLst/>
                          <a:latin typeface="Aptos" panose="020B0004020202020204" pitchFamily="34" charset="0"/>
                        </a:rPr>
                        <a:t>Διαπεριφερειακές και </a:t>
                      </a:r>
                      <a:r>
                        <a:rPr lang="el-GR" sz="900" b="0" i="0" u="none" strike="noStrike" dirty="0" err="1">
                          <a:solidFill>
                            <a:srgbClr val="000000"/>
                          </a:solidFill>
                          <a:effectLst/>
                          <a:latin typeface="Aptos" panose="020B0004020202020204" pitchFamily="34" charset="0"/>
                        </a:rPr>
                        <a:t>διανησιωτικές</a:t>
                      </a:r>
                      <a:r>
                        <a:rPr lang="el-GR" sz="900" b="0" i="0" u="none" strike="noStrike" dirty="0">
                          <a:solidFill>
                            <a:srgbClr val="000000"/>
                          </a:solidFill>
                          <a:effectLst/>
                          <a:latin typeface="Aptos" panose="020B0004020202020204" pitchFamily="34" charset="0"/>
                        </a:rPr>
                        <a:t> ακτοπλοϊκές συνδέσεις με αξιοποίηση πράσινων τεχνολογιών ή/και εξηλεκτρισμός γραμμής θαλάσσιας διασύνδεσης (για γραμμές ≤3 ν. 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buNone/>
                      </a:pPr>
                      <a:r>
                        <a:rPr lang="el-GR" sz="900" b="0" i="0" u="none" strike="noStrike" dirty="0">
                          <a:solidFill>
                            <a:srgbClr val="000000"/>
                          </a:solidFill>
                          <a:effectLst/>
                          <a:latin typeface="Aptos" panose="020B0004020202020204" pitchFamily="34" charset="0"/>
                        </a:rPr>
                        <a:t>● Διερεύνηση, σε μακροπρόθεσμο ορίζοντα και </a:t>
                      </a:r>
                      <a:r>
                        <a:rPr lang="el-GR" sz="900" b="1" i="0" u="none" strike="noStrike" dirty="0">
                          <a:solidFill>
                            <a:srgbClr val="000000"/>
                          </a:solidFill>
                          <a:effectLst/>
                          <a:latin typeface="Aptos" panose="020B0004020202020204" pitchFamily="34" charset="0"/>
                        </a:rPr>
                        <a:t>εφόσον διαμορφωθούν οι κατάλληλες τεχνικές και θεσμικές προϋποθέσεις, δυνατοτήτων αναβάθμισης των θαλάσσιων συνδέσεων της Κέας με αξιοποίηση καθαρότερων τεχνολογιών και υποδομών χαμηλότερου περιβαλλοντικού αποτυπώματος.</a:t>
                      </a:r>
                      <a:endParaRPr lang="el-GR" sz="900" b="0"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5833226"/>
                  </a:ext>
                </a:extLst>
              </a:tr>
            </a:tbl>
          </a:graphicData>
        </a:graphic>
      </p:graphicFrame>
    </p:spTree>
    <p:extLst>
      <p:ext uri="{BB962C8B-B14F-4D97-AF65-F5344CB8AC3E}">
        <p14:creationId xmlns:p14="http://schemas.microsoft.com/office/powerpoint/2010/main" val="4835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37E46-816D-AACF-801D-D68D6D52369F}"/>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803024D-B1C4-B210-23E2-0E81251473DC}"/>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16</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E6535579-4A51-7C71-A09F-D5239E1252BE}"/>
              </a:ext>
            </a:extLst>
          </p:cNvPr>
          <p:cNvSpPr txBox="1"/>
          <p:nvPr/>
        </p:nvSpPr>
        <p:spPr>
          <a:xfrm>
            <a:off x="-880603" y="-260445"/>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Πυλώνας 2: Βιώσιμη Διαχείριση Πόρων</a:t>
            </a:r>
            <a:endParaRPr lang="en-US" sz="2800" b="1" dirty="0">
              <a:solidFill>
                <a:srgbClr val="015E72"/>
              </a:solidFill>
              <a:latin typeface="Aptos" panose="020B0004020202020204" pitchFamily="34" charset="0"/>
              <a:cs typeface="Poppins"/>
            </a:endParaRPr>
          </a:p>
        </p:txBody>
      </p:sp>
      <p:graphicFrame>
        <p:nvGraphicFramePr>
          <p:cNvPr id="7" name="Διάγραμμα 4">
            <a:extLst>
              <a:ext uri="{FF2B5EF4-FFF2-40B4-BE49-F238E27FC236}">
                <a16:creationId xmlns:a16="http://schemas.microsoft.com/office/drawing/2014/main" id="{379C5146-6146-7171-03CC-3FE4F66E019D}"/>
              </a:ext>
            </a:extLst>
          </p:cNvPr>
          <p:cNvGraphicFramePr>
            <a:graphicFrameLocks noGrp="1"/>
          </p:cNvGraphicFramePr>
          <p:nvPr>
            <p:ph idx="1"/>
            <p:extLst>
              <p:ext uri="{D42A27DB-BD31-4B8C-83A1-F6EECF244321}">
                <p14:modId xmlns:p14="http://schemas.microsoft.com/office/powerpoint/2010/main" val="371344080"/>
              </p:ext>
            </p:extLst>
          </p:nvPr>
        </p:nvGraphicFramePr>
        <p:xfrm>
          <a:off x="673621" y="656432"/>
          <a:ext cx="10754668" cy="526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3C1FC0B-E744-86D8-27F4-5B71478A232C}"/>
              </a:ext>
            </a:extLst>
          </p:cNvPr>
          <p:cNvSpPr txBox="1"/>
          <p:nvPr/>
        </p:nvSpPr>
        <p:spPr>
          <a:xfrm>
            <a:off x="832831" y="5921891"/>
            <a:ext cx="9327169" cy="890389"/>
          </a:xfrm>
          <a:prstGeom prst="rect">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algn="just">
              <a:defRPr sz="110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l-GR" dirty="0">
              <a:solidFill>
                <a:schemeClr val="tx1"/>
              </a:solidFill>
            </a:endParaRPr>
          </a:p>
          <a:p>
            <a:r>
              <a:rPr lang="el-GR" dirty="0">
                <a:solidFill>
                  <a:schemeClr val="tx1"/>
                </a:solidFill>
              </a:rPr>
              <a:t>Το 97% των συμμετεχόντων θεωρεί αρκετά έως πάρα πολύ αναγκαία τη λήψη μέτρων εξοικονόμησης νερού κατά τη θερινή περίοδο</a:t>
            </a:r>
          </a:p>
          <a:p>
            <a:r>
              <a:rPr lang="el-GR" dirty="0">
                <a:solidFill>
                  <a:schemeClr val="tx1"/>
                </a:solidFill>
              </a:rPr>
              <a:t>Το 100% των συμμετεχόντων θεωρεί αρκετά έως πάρα πολύ αναγκαία την ολοκλήρωση και αξιόπιστη λειτουργία έργων αποχέτευσης και εγκαταστάσεων επεξεργασίας λυμάτων. </a:t>
            </a:r>
          </a:p>
          <a:p>
            <a:r>
              <a:rPr lang="el-GR" dirty="0">
                <a:solidFill>
                  <a:schemeClr val="tx1"/>
                </a:solidFill>
              </a:rPr>
              <a:t>Η διαχείριση νερού, λυμάτων και αποβλήτων αποτελεί κορυφαία προτεραιότητα για την τοπική κοινωνία, με καθολική αποδοχή για ενίσχυση υποδομών και μέτρα εξοικονόμησης.</a:t>
            </a:r>
            <a:endParaRPr lang="en-US" dirty="0">
              <a:solidFill>
                <a:schemeClr val="tx1"/>
              </a:solidFill>
            </a:endParaRPr>
          </a:p>
          <a:p>
            <a:endParaRPr lang="en-US" dirty="0"/>
          </a:p>
        </p:txBody>
      </p:sp>
    </p:spTree>
    <p:extLst>
      <p:ext uri="{BB962C8B-B14F-4D97-AF65-F5344CB8AC3E}">
        <p14:creationId xmlns:p14="http://schemas.microsoft.com/office/powerpoint/2010/main" val="16523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2292D-32B2-619C-DAD1-F731CCE784C1}"/>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F64628C-F9BD-28AA-1DD4-16A2A87E770E}"/>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17</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2956BA08-FA27-6ECB-671D-5CC3CA83446E}"/>
              </a:ext>
            </a:extLst>
          </p:cNvPr>
          <p:cNvSpPr txBox="1"/>
          <p:nvPr/>
        </p:nvSpPr>
        <p:spPr>
          <a:xfrm>
            <a:off x="-880602" y="-283234"/>
            <a:ext cx="12415378"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2: Βιώσιμη Διαχείριση Πόρων - Εναλλακτικές επιλογές για την επίτευξη των ειδικών στρατηγικών στόχων στη διαχείριση αποβλήτων</a:t>
            </a:r>
            <a:endParaRPr lang="en-US" sz="2000" b="1" dirty="0">
              <a:solidFill>
                <a:srgbClr val="015E72"/>
              </a:solidFill>
              <a:latin typeface="Aptos" panose="020B0004020202020204" pitchFamily="34" charset="0"/>
              <a:cs typeface="Poppins"/>
            </a:endParaRPr>
          </a:p>
        </p:txBody>
      </p:sp>
      <p:graphicFrame>
        <p:nvGraphicFramePr>
          <p:cNvPr id="11" name="Table 10">
            <a:extLst>
              <a:ext uri="{FF2B5EF4-FFF2-40B4-BE49-F238E27FC236}">
                <a16:creationId xmlns:a16="http://schemas.microsoft.com/office/drawing/2014/main" id="{C416C660-3399-1983-2437-49627ACCE978}"/>
              </a:ext>
            </a:extLst>
          </p:cNvPr>
          <p:cNvGraphicFramePr>
            <a:graphicFrameLocks noGrp="1"/>
          </p:cNvGraphicFramePr>
          <p:nvPr>
            <p:extLst>
              <p:ext uri="{D42A27DB-BD31-4B8C-83A1-F6EECF244321}">
                <p14:modId xmlns:p14="http://schemas.microsoft.com/office/powerpoint/2010/main" val="3350976630"/>
              </p:ext>
            </p:extLst>
          </p:nvPr>
        </p:nvGraphicFramePr>
        <p:xfrm>
          <a:off x="203517" y="830403"/>
          <a:ext cx="11582083" cy="5897422"/>
        </p:xfrm>
        <a:graphic>
          <a:graphicData uri="http://schemas.openxmlformats.org/drawingml/2006/table">
            <a:tbl>
              <a:tblPr/>
              <a:tblGrid>
                <a:gridCol w="4428963">
                  <a:extLst>
                    <a:ext uri="{9D8B030D-6E8A-4147-A177-3AD203B41FA5}">
                      <a16:colId xmlns:a16="http://schemas.microsoft.com/office/drawing/2014/main" val="3788072388"/>
                    </a:ext>
                  </a:extLst>
                </a:gridCol>
                <a:gridCol w="7153120">
                  <a:extLst>
                    <a:ext uri="{9D8B030D-6E8A-4147-A177-3AD203B41FA5}">
                      <a16:colId xmlns:a16="http://schemas.microsoft.com/office/drawing/2014/main" val="2750579073"/>
                    </a:ext>
                  </a:extLst>
                </a:gridCol>
              </a:tblGrid>
              <a:tr h="327635">
                <a:tc>
                  <a:txBody>
                    <a:bodyPr/>
                    <a:lstStyle/>
                    <a:p>
                      <a:pPr algn="ctr" fontAlgn="ctr">
                        <a:buNone/>
                      </a:pPr>
                      <a:r>
                        <a:rPr lang="el-GR" sz="1050" b="1" i="0" u="none" strike="noStrike" dirty="0">
                          <a:solidFill>
                            <a:srgbClr val="000000"/>
                          </a:solidFill>
                          <a:effectLst/>
                          <a:latin typeface="Aptos" panose="020B0004020202020204" pitchFamily="34" charset="0"/>
                        </a:rPr>
                        <a:t>Ειδικός στόχος</a:t>
                      </a:r>
                      <a:br>
                        <a:rPr lang="el-GR" sz="1050" b="1" i="0" u="none" strike="noStrike" dirty="0">
                          <a:solidFill>
                            <a:srgbClr val="000000"/>
                          </a:solidFill>
                          <a:effectLst/>
                          <a:latin typeface="Aptos" panose="020B0004020202020204" pitchFamily="34" charset="0"/>
                        </a:rPr>
                      </a:br>
                      <a:r>
                        <a:rPr lang="el-GR" sz="1050" b="0" i="0" u="none" strike="noStrike" dirty="0">
                          <a:solidFill>
                            <a:srgbClr val="000000"/>
                          </a:solidFill>
                          <a:effectLst/>
                          <a:latin typeface="Aptos" panose="020B0004020202020204" pitchFamily="34" charset="0"/>
                        </a:rPr>
                        <a:t>[Χάρτα GReco Islands]</a:t>
                      </a:r>
                      <a:endParaRPr lang="el-GR" sz="105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050" b="1" i="0" u="none" strike="noStrike" dirty="0">
                          <a:solidFill>
                            <a:srgbClr val="000000"/>
                          </a:solidFill>
                          <a:effectLst/>
                          <a:latin typeface="Aptos" panose="020B0004020202020204" pitchFamily="34" charset="0"/>
                        </a:rPr>
                        <a:t>Εναλλακτικές επιλογές για την επίτευξη του ειδικού στόχου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880026"/>
                  </a:ext>
                </a:extLst>
              </a:tr>
              <a:tr h="819086">
                <a:tc>
                  <a:txBody>
                    <a:bodyPr/>
                    <a:lstStyle/>
                    <a:p>
                      <a:pPr algn="l" fontAlgn="ctr">
                        <a:buNone/>
                      </a:pPr>
                      <a:r>
                        <a:rPr lang="el-GR" sz="1050" b="1" i="0" u="none" strike="noStrike" dirty="0">
                          <a:solidFill>
                            <a:srgbClr val="C00000"/>
                          </a:solidFill>
                          <a:effectLst/>
                          <a:latin typeface="Aptos" panose="020B0004020202020204" pitchFamily="34" charset="0"/>
                        </a:rPr>
                        <a:t>2 α) i)</a:t>
                      </a:r>
                      <a:r>
                        <a:rPr lang="en-US" sz="1050" b="1" i="0" u="none" strike="noStrike" dirty="0">
                          <a:solidFill>
                            <a:srgbClr val="C00000"/>
                          </a:solidFill>
                          <a:effectLst/>
                          <a:latin typeface="Aptos" panose="020B0004020202020204" pitchFamily="34" charset="0"/>
                        </a:rPr>
                        <a:t> </a:t>
                      </a:r>
                      <a:r>
                        <a:rPr lang="el-GR" sz="1050" b="1" i="0" u="none" strike="noStrike" dirty="0">
                          <a:solidFill>
                            <a:srgbClr val="C00000"/>
                          </a:solidFill>
                          <a:effectLst/>
                          <a:latin typeface="Aptos" panose="020B0004020202020204" pitchFamily="34" charset="0"/>
                        </a:rPr>
                        <a:t>Ενσωμάτωση/Ένταξη στο ΤΣΔ των στόχων που θα περιλαμβάνονται στο ΤοΣΔΑ (Τοπικό Σχέδιο Διαχείρισης Αποβλήτων)-όταν αυτό καταρτιστεί- και στα Περιφερειακά Σχέδια Διαχείρισης Αποβλήτων (ΠεΣΔΑ) και δέσμευση για την υλοποίηση τους εντός του προβλεπόμενου χρονοδιαγράμματος.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buNone/>
                      </a:pPr>
                      <a:r>
                        <a:rPr lang="el-GR" sz="1050" b="0" i="0" u="none" strike="noStrike" dirty="0">
                          <a:solidFill>
                            <a:srgbClr val="000000"/>
                          </a:solidFill>
                          <a:effectLst/>
                          <a:latin typeface="Aptos" panose="020B0004020202020204" pitchFamily="34" charset="0"/>
                        </a:rPr>
                        <a:t>● Ρητή ενσωμάτωση των στόχων και δράσεων του εγκεκριμένου ΤοΣΔΑ Δήμου Κέας στο ΤΣΔ, με αντιστοίχιση δεικτών (ανακύκλωση, ταφή, βιοαπόβλητα) και χρονοδιαγραμμάτων, θεσμοθέτηση μηχανισμού παρακολούθησης υλοποίησης των στόχων του ΤοΣΔΑ (ετήσια αποτύπωση δεικτών, εκθέσεις προόδου) και επικαιροποίηση του ΤοΣΔΑ, εφόσον απαιτηθεί, ώστε να διασφαλίζεται η συμβατότητα με το ισχύον ΠεΣΔΑ και την εθνική νομοθεσία (ανακύκλωση, ταφή, κυκλική οικονομία)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85328624"/>
                  </a:ext>
                </a:extLst>
              </a:tr>
              <a:tr h="1310538">
                <a:tc>
                  <a:txBody>
                    <a:bodyPr/>
                    <a:lstStyle/>
                    <a:p>
                      <a:pPr algn="l" fontAlgn="ctr">
                        <a:buNone/>
                      </a:pPr>
                      <a:r>
                        <a:rPr lang="el-GR" sz="1050" b="1" i="0" u="none" strike="noStrike" dirty="0">
                          <a:solidFill>
                            <a:srgbClr val="000000"/>
                          </a:solidFill>
                          <a:effectLst/>
                          <a:latin typeface="Aptos" panose="020B0004020202020204" pitchFamily="34" charset="0"/>
                        </a:rPr>
                        <a:t>2 α) </a:t>
                      </a:r>
                      <a:r>
                        <a:rPr lang="el-GR" sz="1050" b="1" i="0" u="none" strike="noStrike" dirty="0" err="1">
                          <a:solidFill>
                            <a:srgbClr val="000000"/>
                          </a:solidFill>
                          <a:effectLst/>
                          <a:latin typeface="Aptos" panose="020B0004020202020204" pitchFamily="34" charset="0"/>
                        </a:rPr>
                        <a:t>ii</a:t>
                      </a:r>
                      <a:r>
                        <a:rPr lang="el-GR" sz="1050" b="1" i="0" u="none" strike="noStrike" dirty="0">
                          <a:solidFill>
                            <a:srgbClr val="000000"/>
                          </a:solidFill>
                          <a:effectLst/>
                          <a:latin typeface="Aptos" panose="020B0004020202020204" pitchFamily="34" charset="0"/>
                        </a:rPr>
                        <a:t>)</a:t>
                      </a:r>
                      <a:r>
                        <a:rPr lang="en-US" sz="1050" b="1" i="0" u="none" strike="noStrike" dirty="0">
                          <a:solidFill>
                            <a:srgbClr val="000000"/>
                          </a:solidFill>
                          <a:effectLst/>
                          <a:latin typeface="Aptos" panose="020B0004020202020204" pitchFamily="34" charset="0"/>
                        </a:rPr>
                        <a:t> </a:t>
                      </a:r>
                      <a:r>
                        <a:rPr lang="el-GR" sz="1050" b="1" i="0" u="none" strike="noStrike" dirty="0">
                          <a:solidFill>
                            <a:srgbClr val="000000"/>
                          </a:solidFill>
                          <a:effectLst/>
                          <a:latin typeface="Aptos" panose="020B0004020202020204" pitchFamily="34" charset="0"/>
                        </a:rPr>
                        <a:t>Περιορισμός πλαστικών μιας χρήση</a:t>
                      </a:r>
                      <a:r>
                        <a:rPr lang="el-GR" sz="1050" b="0" i="0" u="none" strike="noStrike" dirty="0">
                          <a:solidFill>
                            <a:srgbClr val="000000"/>
                          </a:solidFill>
                          <a:effectLst/>
                          <a:latin typeface="Aptos" panose="020B0004020202020204" pitchFamily="34" charset="0"/>
                        </a:rPr>
                        <a:t>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1" i="0" u="none" strike="noStrike" dirty="0">
                          <a:solidFill>
                            <a:srgbClr val="000000"/>
                          </a:solidFill>
                          <a:effectLst/>
                          <a:latin typeface="Aptos" panose="020B0004020202020204" pitchFamily="34" charset="0"/>
                        </a:rPr>
                        <a:t>1.</a:t>
                      </a:r>
                      <a:r>
                        <a:rPr lang="el-GR" sz="1050" b="0" i="0" u="none" strike="noStrike" dirty="0">
                          <a:solidFill>
                            <a:srgbClr val="000000"/>
                          </a:solidFill>
                          <a:effectLst/>
                          <a:latin typeface="Aptos" panose="020B0004020202020204" pitchFamily="34" charset="0"/>
                        </a:rPr>
                        <a:t> Περιορισμός χρήσης πλαστικών μίας χρήσης σε δημοτικές δραστηριότητες και εκδηλώσεις με υποχρεωτική χρήση επαναχρησιμοποιούμενων σκευών </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2.</a:t>
                      </a:r>
                      <a:r>
                        <a:rPr lang="el-GR" sz="1050" b="0" i="0" u="none" strike="noStrike" dirty="0">
                          <a:solidFill>
                            <a:srgbClr val="000000"/>
                          </a:solidFill>
                          <a:effectLst/>
                          <a:latin typeface="Aptos" panose="020B0004020202020204" pitchFamily="34" charset="0"/>
                        </a:rPr>
                        <a:t>  Προώθηση χρήσης επαναχρησιμοποιούμενων προϊόντων (τσάντες, δοχεία, μπουκάλια) σε νοικοκυριά και επιχειρήσεις</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3.</a:t>
                      </a:r>
                      <a:r>
                        <a:rPr lang="el-GR" sz="1050" b="0" i="0" u="none" strike="noStrike" dirty="0">
                          <a:solidFill>
                            <a:srgbClr val="000000"/>
                          </a:solidFill>
                          <a:effectLst/>
                          <a:latin typeface="Aptos" panose="020B0004020202020204" pitchFamily="34" charset="0"/>
                        </a:rPr>
                        <a:t> Συνεργασία με επιχειρήσεις εστίασης και τουρισμού για μείωση πλαστικών και σπατάλης τροφίμων</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4.</a:t>
                      </a:r>
                      <a:r>
                        <a:rPr lang="el-GR" sz="1050" b="0" i="0" u="none" strike="noStrike" dirty="0">
                          <a:solidFill>
                            <a:srgbClr val="000000"/>
                          </a:solidFill>
                          <a:effectLst/>
                          <a:latin typeface="Aptos" panose="020B0004020202020204" pitchFamily="34" charset="0"/>
                        </a:rPr>
                        <a:t> Ανάπτυξη δημόσιων σημείων παροχής πόσιμου νερού για μείωση πλαστικών φιαλών</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5.</a:t>
                      </a:r>
                      <a:r>
                        <a:rPr lang="el-GR" sz="1050" b="0" i="0" u="none" strike="noStrike" dirty="0">
                          <a:solidFill>
                            <a:srgbClr val="000000"/>
                          </a:solidFill>
                          <a:effectLst/>
                          <a:latin typeface="Aptos" panose="020B0004020202020204" pitchFamily="34" charset="0"/>
                        </a:rPr>
                        <a:t> Δράσεις ενημέρωσης και εκπαίδευσης πολιτών και επαγγελματιών (στοχευμένες καμπάνιες, σχολεία, τουριστικός τομέας), όπως αναφέρονται στο ΤοΣΔΑ</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6.</a:t>
                      </a:r>
                      <a:r>
                        <a:rPr lang="el-GR" sz="1050" b="0" i="0" u="none" strike="noStrike" dirty="0">
                          <a:solidFill>
                            <a:srgbClr val="000000"/>
                          </a:solidFill>
                          <a:effectLst/>
                          <a:latin typeface="Aptos" panose="020B0004020202020204" pitchFamily="34" charset="0"/>
                        </a:rPr>
                        <a:t> Εισαγωγή συστήματος "Πληρώνω όσο Πετάω" (</a:t>
                      </a:r>
                      <a:r>
                        <a:rPr lang="el-GR" sz="1050" b="0" i="0" u="none" strike="noStrike" dirty="0" err="1">
                          <a:solidFill>
                            <a:srgbClr val="000000"/>
                          </a:solidFill>
                          <a:effectLst/>
                          <a:latin typeface="Aptos" panose="020B0004020202020204" pitchFamily="34" charset="0"/>
                        </a:rPr>
                        <a:t>ΠοΠ</a:t>
                      </a:r>
                      <a:r>
                        <a:rPr lang="el-GR" sz="1050" b="0" i="0" u="none" strike="noStrike" dirty="0">
                          <a:solidFill>
                            <a:srgbClr val="000000"/>
                          </a:solidFill>
                          <a:effectLst/>
                          <a:latin typeface="Aptos" panose="020B00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5194570"/>
                  </a:ext>
                </a:extLst>
              </a:tr>
              <a:tr h="1638173">
                <a:tc>
                  <a:txBody>
                    <a:bodyPr/>
                    <a:lstStyle/>
                    <a:p>
                      <a:pPr algn="l" fontAlgn="ctr">
                        <a:buNone/>
                      </a:pPr>
                      <a:r>
                        <a:rPr lang="el-GR" sz="1050" b="1" i="0" u="none" strike="noStrike" dirty="0">
                          <a:solidFill>
                            <a:srgbClr val="000000"/>
                          </a:solidFill>
                          <a:effectLst/>
                          <a:latin typeface="Aptos" panose="020B0004020202020204" pitchFamily="34" charset="0"/>
                        </a:rPr>
                        <a:t>2 α) </a:t>
                      </a:r>
                      <a:r>
                        <a:rPr lang="el-GR" sz="1050" b="1" i="0" u="none" strike="noStrike" dirty="0" err="1">
                          <a:solidFill>
                            <a:srgbClr val="000000"/>
                          </a:solidFill>
                          <a:effectLst/>
                          <a:latin typeface="Aptos" panose="020B0004020202020204" pitchFamily="34" charset="0"/>
                        </a:rPr>
                        <a:t>iii</a:t>
                      </a:r>
                      <a:r>
                        <a:rPr lang="el-GR" sz="1050" b="1" i="0" u="none" strike="noStrike" dirty="0">
                          <a:solidFill>
                            <a:srgbClr val="000000"/>
                          </a:solidFill>
                          <a:effectLst/>
                          <a:latin typeface="Aptos" panose="020B0004020202020204" pitchFamily="34" charset="0"/>
                        </a:rPr>
                        <a:t>)</a:t>
                      </a:r>
                      <a:r>
                        <a:rPr lang="en-US" sz="1050" b="1" i="0" u="none" strike="noStrike" dirty="0">
                          <a:solidFill>
                            <a:srgbClr val="000000"/>
                          </a:solidFill>
                          <a:effectLst/>
                          <a:latin typeface="Aptos" panose="020B0004020202020204" pitchFamily="34" charset="0"/>
                        </a:rPr>
                        <a:t> </a:t>
                      </a:r>
                      <a:r>
                        <a:rPr lang="el-GR" sz="1050" b="1" i="0" u="none" strike="noStrike" dirty="0">
                          <a:solidFill>
                            <a:srgbClr val="000000"/>
                          </a:solidFill>
                          <a:effectLst/>
                          <a:latin typeface="Aptos" panose="020B0004020202020204" pitchFamily="34" charset="0"/>
                        </a:rPr>
                        <a:t>Προετοιμασία για επαναχρησιμοποίηση και ανακύκλωση ≥60% των παραγόμενων αστικών αποβλήτων (τεκμηρίωση στο ΤοΣΔΑ της συμβολής του νησιού σε βάθος χρόνου για την επίτευξη του στόχου) </a:t>
                      </a:r>
                      <a:r>
                        <a:rPr lang="el-GR" sz="1050" b="0" i="0" u="none" strike="noStrike" dirty="0">
                          <a:solidFill>
                            <a:srgbClr val="000000"/>
                          </a:solidFill>
                          <a:effectLst/>
                          <a:latin typeface="Aptos" panose="020B0004020202020204" pitchFamily="34" charset="0"/>
                        </a:rPr>
                        <a:t>[ενδιάμεσοι στόχοι: </a:t>
                      </a:r>
                      <a:r>
                        <a:rPr lang="el-GR" sz="1050" b="1" i="0" u="none" strike="noStrike" dirty="0">
                          <a:solidFill>
                            <a:srgbClr val="000000"/>
                          </a:solidFill>
                          <a:effectLst/>
                          <a:latin typeface="Aptos" panose="020B0004020202020204" pitchFamily="34" charset="0"/>
                        </a:rPr>
                        <a:t>Χωριστή συλλογή</a:t>
                      </a:r>
                      <a:r>
                        <a:rPr lang="el-GR" sz="1050" b="0" i="0" u="none" strike="noStrike" dirty="0">
                          <a:solidFill>
                            <a:srgbClr val="000000"/>
                          </a:solidFill>
                          <a:effectLst/>
                          <a:latin typeface="Aptos" panose="020B0004020202020204" pitchFamily="34" charset="0"/>
                        </a:rPr>
                        <a:t> τουλάχιστον των ακόλουθων ρευμάτων αποβλήτων: βιοαποβλήτων, χαρτιού/χαρτονιού, γυαλιού, πλαστικού-μετάλλων (είτε από κοινού είτε διακριτά), κλωστοϋφαντουργικών και στρωμάτων </a:t>
                      </a:r>
                      <a:r>
                        <a:rPr lang="el-GR" sz="1050" b="1" i="0" u="none" strike="noStrike" dirty="0">
                          <a:solidFill>
                            <a:srgbClr val="000000"/>
                          </a:solidFill>
                          <a:effectLst/>
                          <a:latin typeface="Aptos" panose="020B0004020202020204" pitchFamily="34" charset="0"/>
                        </a:rPr>
                        <a:t>&amp;</a:t>
                      </a:r>
                      <a:r>
                        <a:rPr lang="el-GR" sz="1050" b="0" i="0" u="none" strike="noStrike" dirty="0">
                          <a:solidFill>
                            <a:srgbClr val="000000"/>
                          </a:solidFill>
                          <a:effectLst/>
                          <a:latin typeface="Aptos" panose="020B0004020202020204" pitchFamily="34" charset="0"/>
                        </a:rPr>
                        <a:t> </a:t>
                      </a:r>
                      <a:r>
                        <a:rPr lang="el-GR" sz="1050" b="1" i="0" u="none" strike="noStrike" dirty="0">
                          <a:solidFill>
                            <a:srgbClr val="000000"/>
                          </a:solidFill>
                          <a:effectLst/>
                          <a:latin typeface="Aptos" panose="020B0004020202020204" pitchFamily="34" charset="0"/>
                        </a:rPr>
                        <a:t>Δημιουργία τουλάχιστον ενός μόνιμου πράσινου σημείου</a:t>
                      </a:r>
                      <a:r>
                        <a:rPr lang="el-GR" sz="1050" b="0" i="0" u="none" strike="noStrike" dirty="0">
                          <a:solidFill>
                            <a:srgbClr val="000000"/>
                          </a:solidFill>
                          <a:effectLst/>
                          <a:latin typeface="Aptos" panose="020B0004020202020204" pitchFamily="34" charset="0"/>
                        </a:rPr>
                        <a:t> ή τακτική περιοδική παρουσία ενός κινητού σημείου. Όπου είναι δυνατόν, το πράσινο σημείο να συνδυάζεται με Κέντρο Δημιουργικής Επαναχρησιμοποίησης Υλικών (ΚΔΕΥ)]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1" i="0" u="none" strike="noStrike" dirty="0">
                          <a:solidFill>
                            <a:srgbClr val="000000"/>
                          </a:solidFill>
                          <a:effectLst/>
                          <a:latin typeface="Aptos" panose="020B0004020202020204" pitchFamily="34" charset="0"/>
                        </a:rPr>
                        <a:t>1.</a:t>
                      </a:r>
                      <a:r>
                        <a:rPr lang="el-GR" sz="1050" b="0" i="0" u="none" strike="noStrike" dirty="0">
                          <a:solidFill>
                            <a:srgbClr val="000000"/>
                          </a:solidFill>
                          <a:effectLst/>
                          <a:latin typeface="Aptos" panose="020B0004020202020204" pitchFamily="34" charset="0"/>
                        </a:rPr>
                        <a:t> Προμήθεια και εγκατάσταση κάδων για την ανάπτυξη και ενίσχυση του δικτύου Διαλογής στη Πηγή (</a:t>
                      </a:r>
                      <a:r>
                        <a:rPr lang="el-GR" sz="1050" b="0" i="0" u="none" strike="noStrike" dirty="0" err="1">
                          <a:solidFill>
                            <a:srgbClr val="000000"/>
                          </a:solidFill>
                          <a:effectLst/>
                          <a:latin typeface="Aptos" panose="020B0004020202020204" pitchFamily="34" charset="0"/>
                        </a:rPr>
                        <a:t>ΔσΠ</a:t>
                      </a:r>
                      <a:r>
                        <a:rPr lang="el-GR" sz="1050" b="0" i="0" u="none" strike="noStrike" dirty="0">
                          <a:solidFill>
                            <a:srgbClr val="000000"/>
                          </a:solidFill>
                          <a:effectLst/>
                          <a:latin typeface="Aptos" panose="020B0004020202020204" pitchFamily="34" charset="0"/>
                        </a:rPr>
                        <a:t>)</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2.</a:t>
                      </a:r>
                      <a:r>
                        <a:rPr lang="el-GR" sz="1050" b="0" i="0" u="none" strike="noStrike" dirty="0">
                          <a:solidFill>
                            <a:srgbClr val="000000"/>
                          </a:solidFill>
                          <a:effectLst/>
                          <a:latin typeface="Aptos" panose="020B0004020202020204" pitchFamily="34" charset="0"/>
                        </a:rPr>
                        <a:t> Ανάπτυξη και επιχειρησιακή πλήρωση της χωριστής συλλογής βιοαποβλήτων και της κομποστοποίησης, ως βασικού ρεύματος για την επίτευξη του ≥60% -  ανάπτυξη χωριστής συλλογής βιοαποβλήτων (καφέ κάδος, οικιακή κομποστοποίηση)</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3.</a:t>
                      </a:r>
                      <a:r>
                        <a:rPr lang="el-GR" sz="1050" b="0" i="0" u="none" strike="noStrike" dirty="0">
                          <a:solidFill>
                            <a:srgbClr val="000000"/>
                          </a:solidFill>
                          <a:effectLst/>
                          <a:latin typeface="Aptos" panose="020B0004020202020204" pitchFamily="34" charset="0"/>
                        </a:rPr>
                        <a:t> Λειτουργία Πράσινου Σημείου (κεντρικό πράσινο σημείο όπως περιγράφεται στο ΤοΣΔΑ  </a:t>
                      </a:r>
                      <a:r>
                        <a:rPr lang="el-GR" sz="1050" b="0" i="0" u="none" strike="noStrike" dirty="0" err="1">
                          <a:solidFill>
                            <a:srgbClr val="000000"/>
                          </a:solidFill>
                          <a:effectLst/>
                          <a:latin typeface="Aptos" panose="020B0004020202020204" pitchFamily="34" charset="0"/>
                        </a:rPr>
                        <a:t>χωροθετημένο</a:t>
                      </a:r>
                      <a:r>
                        <a:rPr lang="el-GR" sz="1050" b="0" i="0" u="none" strike="noStrike" dirty="0">
                          <a:solidFill>
                            <a:srgbClr val="000000"/>
                          </a:solidFill>
                          <a:effectLst/>
                          <a:latin typeface="Aptos" panose="020B0004020202020204" pitchFamily="34" charset="0"/>
                        </a:rPr>
                        <a:t>  ενδεικτικά σε δημόσια έκταση.</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4.</a:t>
                      </a:r>
                      <a:r>
                        <a:rPr lang="el-GR" sz="1050" b="0" i="0" u="none" strike="noStrike" dirty="0">
                          <a:solidFill>
                            <a:srgbClr val="000000"/>
                          </a:solidFill>
                          <a:effectLst/>
                          <a:latin typeface="Aptos" panose="020B0004020202020204" pitchFamily="34" charset="0"/>
                        </a:rPr>
                        <a:t> Συστηματική παρακολούθηση ποσοτήτων ανά ρεύμα και ετήσια τεκμηρίωση εκτροπής από ταφή</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5.</a:t>
                      </a:r>
                      <a:r>
                        <a:rPr lang="el-GR" sz="1050" b="0" i="0" u="none" strike="noStrike" dirty="0">
                          <a:solidFill>
                            <a:srgbClr val="000000"/>
                          </a:solidFill>
                          <a:effectLst/>
                          <a:latin typeface="Aptos" panose="020B0004020202020204" pitchFamily="34" charset="0"/>
                        </a:rPr>
                        <a:t> Στοχευμένες δράσεις Ενημέρωσης, Ευαισθητοποίησης και Περιβαλλοντικής Εκπαίδευσης που θα συνοδεύουν τα επιμέρους προγράμματα χωριστής συλλογής και γενικότερες δράσεις του Δήμου, με έμφαση στα σχολεία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78393"/>
                  </a:ext>
                </a:extLst>
              </a:tr>
              <a:tr h="655269">
                <a:tc>
                  <a:txBody>
                    <a:bodyPr/>
                    <a:lstStyle/>
                    <a:p>
                      <a:pPr algn="l" fontAlgn="ctr">
                        <a:buNone/>
                      </a:pPr>
                      <a:r>
                        <a:rPr lang="el-GR" sz="1050" b="1" i="0" u="none" strike="noStrike" dirty="0">
                          <a:solidFill>
                            <a:srgbClr val="000000"/>
                          </a:solidFill>
                          <a:effectLst/>
                          <a:latin typeface="Aptos" panose="020B0004020202020204" pitchFamily="34" charset="0"/>
                        </a:rPr>
                        <a:t>2 α) </a:t>
                      </a:r>
                      <a:r>
                        <a:rPr lang="el-GR" sz="1050" b="1" i="0" u="none" strike="noStrike" dirty="0" err="1">
                          <a:solidFill>
                            <a:srgbClr val="000000"/>
                          </a:solidFill>
                          <a:effectLst/>
                          <a:latin typeface="Aptos" panose="020B0004020202020204" pitchFamily="34" charset="0"/>
                        </a:rPr>
                        <a:t>iv</a:t>
                      </a:r>
                      <a:r>
                        <a:rPr lang="el-GR" sz="1050" b="1" i="0" u="none" strike="noStrike" dirty="0">
                          <a:solidFill>
                            <a:srgbClr val="000000"/>
                          </a:solidFill>
                          <a:effectLst/>
                          <a:latin typeface="Aptos" panose="020B0004020202020204" pitchFamily="34" charset="0"/>
                        </a:rPr>
                        <a:t>)</a:t>
                      </a:r>
                      <a:r>
                        <a:rPr lang="en-US" sz="1050" b="1" i="0" u="none" strike="noStrike" dirty="0">
                          <a:solidFill>
                            <a:srgbClr val="000000"/>
                          </a:solidFill>
                          <a:effectLst/>
                          <a:latin typeface="Aptos" panose="020B0004020202020204" pitchFamily="34" charset="0"/>
                        </a:rPr>
                        <a:t> </a:t>
                      </a:r>
                      <a:r>
                        <a:rPr lang="el-GR" sz="1050" b="1" i="0" u="none" strike="noStrike" dirty="0">
                          <a:solidFill>
                            <a:srgbClr val="000000"/>
                          </a:solidFill>
                          <a:effectLst/>
                          <a:latin typeface="Aptos" panose="020B0004020202020204" pitchFamily="34" charset="0"/>
                        </a:rPr>
                        <a:t>Τεκμηρίωση στο ΤοΣΔΑ της συμβολής του νησιού σε βάθος χρόνου για στην επίτευξη του στόχου για ταφή ΑΣΑ κάτω του 10% </a:t>
                      </a:r>
                      <a:r>
                        <a:rPr lang="el-GR" sz="1050" b="1" i="0" u="none" strike="noStrike" dirty="0" err="1">
                          <a:solidFill>
                            <a:srgbClr val="000000"/>
                          </a:solidFill>
                          <a:effectLst/>
                          <a:latin typeface="Aptos" panose="020B0004020202020204" pitchFamily="34" charset="0"/>
                        </a:rPr>
                        <a:t>κ.β</a:t>
                      </a:r>
                      <a:r>
                        <a:rPr lang="el-GR" sz="1050" b="1" i="0" u="none" strike="noStrike" dirty="0">
                          <a:solidFill>
                            <a:srgbClr val="000000"/>
                          </a:solidFill>
                          <a:effectLst/>
                          <a:latin typeface="Aptos" panose="020B0004020202020204" pitchFamily="34" charset="0"/>
                        </a:rPr>
                        <a:t>. σε Περιφερειακό επίπεδο.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0" i="0" u="none" strike="noStrike" dirty="0">
                          <a:solidFill>
                            <a:srgbClr val="000000"/>
                          </a:solidFill>
                          <a:effectLst/>
                          <a:latin typeface="Aptos" panose="020B0004020202020204" pitchFamily="34" charset="0"/>
                        </a:rPr>
                        <a:t>● Επικαιροποίηση και εξειδίκευση του ΤοΣΔΑ Δήμου Κέας με ποσοτική αποτύπωση της αναμενόμενης μείωσης ταφής έως το 2030</a:t>
                      </a:r>
                      <a:br>
                        <a:rPr lang="el-GR" sz="1050" b="0" i="0" u="none" strike="noStrike" dirty="0">
                          <a:solidFill>
                            <a:srgbClr val="000000"/>
                          </a:solidFill>
                          <a:effectLst/>
                          <a:latin typeface="Aptos" panose="020B0004020202020204" pitchFamily="34" charset="0"/>
                        </a:rPr>
                      </a:br>
                      <a:r>
                        <a:rPr lang="el-GR" sz="1050" b="0" i="0" u="none" strike="noStrike" dirty="0">
                          <a:solidFill>
                            <a:srgbClr val="000000"/>
                          </a:solidFill>
                          <a:effectLst/>
                          <a:latin typeface="Aptos" panose="020B0004020202020204" pitchFamily="34" charset="0"/>
                        </a:rPr>
                        <a:t>● Σταδιακή μείωση των ποσοτήτων που οδηγούνται σε ΧΥΤΑ μέσω πλήρους εφαρμογής των δράσεων του ΤοΣΔΑ (</a:t>
                      </a:r>
                      <a:r>
                        <a:rPr lang="el-GR" sz="1050" b="0" i="0" u="none" strike="noStrike" dirty="0" err="1">
                          <a:solidFill>
                            <a:srgbClr val="000000"/>
                          </a:solidFill>
                          <a:effectLst/>
                          <a:latin typeface="Aptos" panose="020B0004020202020204" pitchFamily="34" charset="0"/>
                        </a:rPr>
                        <a:t>ΔσΠ</a:t>
                      </a:r>
                      <a:r>
                        <a:rPr lang="el-GR" sz="1050" b="0" i="0" u="none" strike="noStrike" dirty="0">
                          <a:solidFill>
                            <a:srgbClr val="000000"/>
                          </a:solidFill>
                          <a:effectLst/>
                          <a:latin typeface="Aptos" panose="020B0004020202020204" pitchFamily="34" charset="0"/>
                        </a:rPr>
                        <a:t>, βιοαπόβλητα, επαναχρησιμοποίηση)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08895128"/>
                  </a:ext>
                </a:extLst>
              </a:tr>
              <a:tr h="491452">
                <a:tc>
                  <a:txBody>
                    <a:bodyPr/>
                    <a:lstStyle/>
                    <a:p>
                      <a:pPr algn="l" fontAlgn="ctr">
                        <a:buNone/>
                      </a:pPr>
                      <a:r>
                        <a:rPr lang="el-GR" sz="1050" b="1" i="0" u="none" strike="noStrike" dirty="0">
                          <a:solidFill>
                            <a:srgbClr val="C00000"/>
                          </a:solidFill>
                          <a:effectLst/>
                          <a:latin typeface="Aptos" panose="020B0004020202020204" pitchFamily="34" charset="0"/>
                        </a:rPr>
                        <a:t>2 α) v)</a:t>
                      </a:r>
                      <a:r>
                        <a:rPr lang="en-US" sz="1050" b="1" i="0" u="none" strike="noStrike" dirty="0">
                          <a:solidFill>
                            <a:srgbClr val="C00000"/>
                          </a:solidFill>
                          <a:effectLst/>
                          <a:latin typeface="Aptos" panose="020B0004020202020204" pitchFamily="34" charset="0"/>
                        </a:rPr>
                        <a:t> </a:t>
                      </a:r>
                      <a:r>
                        <a:rPr lang="el-GR" sz="1050" b="1" i="0" u="none" strike="noStrike" dirty="0">
                          <a:solidFill>
                            <a:srgbClr val="C00000"/>
                          </a:solidFill>
                          <a:effectLst/>
                          <a:latin typeface="Aptos" panose="020B0004020202020204" pitchFamily="34" charset="0"/>
                        </a:rPr>
                        <a:t>Απουσία ανεξέλεγκτης διάθεσης αποβλήτων (παύση λειτουργίας και αποκατάσταση ΧΑΔΑ εφόσον υφίσταται)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0" i="0" u="none" strike="noStrike" dirty="0">
                          <a:solidFill>
                            <a:srgbClr val="000000"/>
                          </a:solidFill>
                          <a:effectLst/>
                          <a:latin typeface="Aptos" panose="020B0004020202020204" pitchFamily="34" charset="0"/>
                        </a:rPr>
                        <a:t>● Συνεχής παρακολούθηση και έλεγχος για αποτροπή δημιουργίας νέων σημείων ανεξέλεγκτης διάθεσης</a:t>
                      </a:r>
                      <a:br>
                        <a:rPr lang="el-GR" sz="1050" b="0" i="0" u="none" strike="noStrike" dirty="0">
                          <a:solidFill>
                            <a:srgbClr val="000000"/>
                          </a:solidFill>
                          <a:effectLst/>
                          <a:latin typeface="Aptos" panose="020B0004020202020204" pitchFamily="34" charset="0"/>
                        </a:rPr>
                      </a:br>
                      <a:r>
                        <a:rPr lang="el-GR" sz="1050" b="0" i="0" u="none" strike="noStrike" dirty="0">
                          <a:solidFill>
                            <a:srgbClr val="000000"/>
                          </a:solidFill>
                          <a:effectLst/>
                          <a:latin typeface="Aptos" panose="020B0004020202020204" pitchFamily="34" charset="0"/>
                        </a:rPr>
                        <a:t>● Ενημέρωση και ευαισθητοποίηση πολιτών και εργολάβων για ορθή διαχείριση αποβλήτων (ιδίως ΑΕΚΚ και ογκωδών)</a:t>
                      </a:r>
                      <a:br>
                        <a:rPr lang="el-GR" sz="1050" b="0" i="0" u="none" strike="noStrike" dirty="0">
                          <a:solidFill>
                            <a:srgbClr val="000000"/>
                          </a:solidFill>
                          <a:effectLst/>
                          <a:latin typeface="Aptos" panose="020B0004020202020204" pitchFamily="34" charset="0"/>
                        </a:rPr>
                      </a:br>
                      <a:r>
                        <a:rPr lang="el-GR" sz="1050" b="0" i="0" u="none" strike="noStrike" dirty="0">
                          <a:solidFill>
                            <a:srgbClr val="000000"/>
                          </a:solidFill>
                          <a:effectLst/>
                          <a:latin typeface="Aptos" panose="020B0004020202020204" pitchFamily="34" charset="0"/>
                        </a:rPr>
                        <a:t>● Άμεση αποκατάσταση τυχόν νέων εστιών ανεξέλεγκτης διάθεσης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1628082"/>
                  </a:ext>
                </a:extLst>
              </a:tr>
              <a:tr h="655269">
                <a:tc>
                  <a:txBody>
                    <a:bodyPr/>
                    <a:lstStyle/>
                    <a:p>
                      <a:pPr algn="l" fontAlgn="ctr">
                        <a:buNone/>
                      </a:pPr>
                      <a:r>
                        <a:rPr lang="el-GR" sz="1050" b="1" i="0" u="none" strike="noStrike" dirty="0">
                          <a:solidFill>
                            <a:srgbClr val="000000"/>
                          </a:solidFill>
                          <a:effectLst/>
                          <a:latin typeface="Aptos" panose="020B0004020202020204" pitchFamily="34" charset="0"/>
                        </a:rPr>
                        <a:t>2 α) </a:t>
                      </a:r>
                      <a:r>
                        <a:rPr lang="el-GR" sz="1050" b="1" i="0" u="none" strike="noStrike" dirty="0" err="1">
                          <a:solidFill>
                            <a:srgbClr val="000000"/>
                          </a:solidFill>
                          <a:effectLst/>
                          <a:latin typeface="Aptos" panose="020B0004020202020204" pitchFamily="34" charset="0"/>
                        </a:rPr>
                        <a:t>vi</a:t>
                      </a:r>
                      <a:r>
                        <a:rPr lang="el-GR" sz="1050" b="1" i="0" u="none" strike="noStrike" dirty="0">
                          <a:solidFill>
                            <a:srgbClr val="000000"/>
                          </a:solidFill>
                          <a:effectLst/>
                          <a:latin typeface="Aptos" panose="020B0004020202020204" pitchFamily="34" charset="0"/>
                        </a:rPr>
                        <a:t>)</a:t>
                      </a:r>
                      <a:r>
                        <a:rPr lang="en-US" sz="1050" b="1" i="0" u="none" strike="noStrike" dirty="0">
                          <a:solidFill>
                            <a:srgbClr val="000000"/>
                          </a:solidFill>
                          <a:effectLst/>
                          <a:latin typeface="Aptos" panose="020B0004020202020204" pitchFamily="34" charset="0"/>
                        </a:rPr>
                        <a:t> </a:t>
                      </a:r>
                      <a:r>
                        <a:rPr lang="el-GR" sz="1050" b="1" i="0" u="none" strike="noStrike" dirty="0">
                          <a:solidFill>
                            <a:srgbClr val="000000"/>
                          </a:solidFill>
                          <a:effectLst/>
                          <a:latin typeface="Aptos" panose="020B0004020202020204" pitchFamily="34" charset="0"/>
                        </a:rPr>
                        <a:t>Αξιοποίηση &gt;25% της παραγόμενης ιλύος από την επεξεργασία λυμάτων (κομποστοποίηση, εδαφοβελτιωτικό, παραγωγή βιοαερίου, κ.α.)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1" i="0" u="none" strike="noStrike" dirty="0">
                          <a:solidFill>
                            <a:srgbClr val="000000"/>
                          </a:solidFill>
                          <a:effectLst/>
                          <a:latin typeface="Aptos" panose="020B0004020202020204" pitchFamily="34" charset="0"/>
                        </a:rPr>
                        <a:t>1.</a:t>
                      </a:r>
                      <a:r>
                        <a:rPr lang="el-GR" sz="1050" b="0" i="0" u="none" strike="noStrike" dirty="0">
                          <a:solidFill>
                            <a:srgbClr val="000000"/>
                          </a:solidFill>
                          <a:effectLst/>
                          <a:latin typeface="Aptos" panose="020B0004020202020204" pitchFamily="34" charset="0"/>
                        </a:rPr>
                        <a:t> Σχεδιασμός και ανάπτυξη συστήματος αξιοποίησης ιλύος σε συνδυασμό με τη λειτουργία της ΕΕΛ</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2.</a:t>
                      </a:r>
                      <a:r>
                        <a:rPr lang="el-GR" sz="1050" b="0" i="0" u="none" strike="noStrike" dirty="0">
                          <a:solidFill>
                            <a:srgbClr val="000000"/>
                          </a:solidFill>
                          <a:effectLst/>
                          <a:latin typeface="Aptos" panose="020B0004020202020204" pitchFamily="34" charset="0"/>
                        </a:rPr>
                        <a:t> Διερεύνηση αξιοποίησης ιλύος ως εδαφοβελτιωτικό ή μέσω </a:t>
                      </a:r>
                      <a:r>
                        <a:rPr lang="el-GR" sz="1050" b="0" i="0" u="none" strike="noStrike" dirty="0" err="1">
                          <a:solidFill>
                            <a:srgbClr val="000000"/>
                          </a:solidFill>
                          <a:effectLst/>
                          <a:latin typeface="Aptos" panose="020B0004020202020204" pitchFamily="34" charset="0"/>
                        </a:rPr>
                        <a:t>συνεπεξεργασίας</a:t>
                      </a:r>
                      <a:r>
                        <a:rPr lang="el-GR" sz="1050" b="0" i="0" u="none" strike="noStrike" dirty="0">
                          <a:solidFill>
                            <a:srgbClr val="000000"/>
                          </a:solidFill>
                          <a:effectLst/>
                          <a:latin typeface="Aptos" panose="020B0004020202020204" pitchFamily="34" charset="0"/>
                        </a:rPr>
                        <a:t> με βιοαπόβλητα (κομποστοποίηση)</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3.</a:t>
                      </a:r>
                      <a:r>
                        <a:rPr lang="el-GR" sz="1050" b="0" i="0" u="none" strike="noStrike" dirty="0">
                          <a:solidFill>
                            <a:srgbClr val="000000"/>
                          </a:solidFill>
                          <a:effectLst/>
                          <a:latin typeface="Aptos" panose="020B0004020202020204" pitchFamily="34" charset="0"/>
                        </a:rPr>
                        <a:t> Πρόβλεψη υποδομών ξήρανσης/σταθεροποίησης ιλύος στο πλαίσιο της ΕΕΛ</a:t>
                      </a:r>
                      <a:br>
                        <a:rPr lang="el-GR" sz="1050" b="0" i="0" u="none" strike="noStrike" dirty="0">
                          <a:solidFill>
                            <a:srgbClr val="000000"/>
                          </a:solidFill>
                          <a:effectLst/>
                          <a:latin typeface="Aptos" panose="020B0004020202020204" pitchFamily="34" charset="0"/>
                        </a:rPr>
                      </a:br>
                      <a:r>
                        <a:rPr lang="el-GR" sz="1050" b="1" i="0" u="none" strike="noStrike" dirty="0">
                          <a:solidFill>
                            <a:srgbClr val="000000"/>
                          </a:solidFill>
                          <a:effectLst/>
                          <a:latin typeface="Aptos" panose="020B0004020202020204" pitchFamily="34" charset="0"/>
                        </a:rPr>
                        <a:t>4.</a:t>
                      </a:r>
                      <a:r>
                        <a:rPr lang="el-GR" sz="1050" b="0" i="0" u="none" strike="noStrike" dirty="0">
                          <a:solidFill>
                            <a:srgbClr val="000000"/>
                          </a:solidFill>
                          <a:effectLst/>
                          <a:latin typeface="Aptos" panose="020B0004020202020204" pitchFamily="34" charset="0"/>
                        </a:rPr>
                        <a:t> Διασύνδεση διαχείρισης ιλύος με δράσεις βιοαποβλήτων και κυκλικής οικονομίας του Δήμου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9501984"/>
                  </a:ext>
                </a:extLst>
              </a:tr>
            </a:tbl>
          </a:graphicData>
        </a:graphic>
      </p:graphicFrame>
    </p:spTree>
    <p:extLst>
      <p:ext uri="{BB962C8B-B14F-4D97-AF65-F5344CB8AC3E}">
        <p14:creationId xmlns:p14="http://schemas.microsoft.com/office/powerpoint/2010/main" val="262313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DADC7-5282-68A2-7E03-8129612EE7F0}"/>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DF447BB-0452-8124-37E8-B65D632FE1C5}"/>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18</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3D0FC62E-7E71-6C85-064F-9E878ECC9C6E}"/>
              </a:ext>
            </a:extLst>
          </p:cNvPr>
          <p:cNvSpPr txBox="1"/>
          <p:nvPr/>
        </p:nvSpPr>
        <p:spPr>
          <a:xfrm>
            <a:off x="-880602" y="-283234"/>
            <a:ext cx="12415378" cy="9474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b="1" dirty="0">
                <a:solidFill>
                  <a:srgbClr val="015E72"/>
                </a:solidFill>
                <a:latin typeface="Aptos" panose="020B0004020202020204" pitchFamily="34" charset="0"/>
                <a:cs typeface="Poppins"/>
                <a:sym typeface="Poppins"/>
              </a:rPr>
              <a:t>Πυλώνας 2: Βιώσιμη Διαχείριση Πόρων - Εναλλακτικές επιλογές για την επίτευξη των ειδικών στρατηγικών στόχων στη διαχείριση υδάτων και λυμάτων </a:t>
            </a:r>
            <a:endParaRPr lang="en-US" b="1" dirty="0">
              <a:solidFill>
                <a:srgbClr val="015E72"/>
              </a:solidFill>
              <a:latin typeface="Aptos" panose="020B0004020202020204" pitchFamily="34" charset="0"/>
              <a:cs typeface="Poppins"/>
            </a:endParaRPr>
          </a:p>
        </p:txBody>
      </p:sp>
      <p:graphicFrame>
        <p:nvGraphicFramePr>
          <p:cNvPr id="10" name="Table 9">
            <a:extLst>
              <a:ext uri="{FF2B5EF4-FFF2-40B4-BE49-F238E27FC236}">
                <a16:creationId xmlns:a16="http://schemas.microsoft.com/office/drawing/2014/main" id="{9BF345E8-957F-09F9-9157-93AD182EF9EA}"/>
              </a:ext>
            </a:extLst>
          </p:cNvPr>
          <p:cNvGraphicFramePr>
            <a:graphicFrameLocks noGrp="1"/>
          </p:cNvGraphicFramePr>
          <p:nvPr>
            <p:extLst>
              <p:ext uri="{D42A27DB-BD31-4B8C-83A1-F6EECF244321}">
                <p14:modId xmlns:p14="http://schemas.microsoft.com/office/powerpoint/2010/main" val="1832257706"/>
              </p:ext>
            </p:extLst>
          </p:nvPr>
        </p:nvGraphicFramePr>
        <p:xfrm>
          <a:off x="170483" y="793849"/>
          <a:ext cx="11851033" cy="5933976"/>
        </p:xfrm>
        <a:graphic>
          <a:graphicData uri="http://schemas.openxmlformats.org/drawingml/2006/table">
            <a:tbl>
              <a:tblPr/>
              <a:tblGrid>
                <a:gridCol w="4262369">
                  <a:extLst>
                    <a:ext uri="{9D8B030D-6E8A-4147-A177-3AD203B41FA5}">
                      <a16:colId xmlns:a16="http://schemas.microsoft.com/office/drawing/2014/main" val="2628891141"/>
                    </a:ext>
                  </a:extLst>
                </a:gridCol>
                <a:gridCol w="7588664">
                  <a:extLst>
                    <a:ext uri="{9D8B030D-6E8A-4147-A177-3AD203B41FA5}">
                      <a16:colId xmlns:a16="http://schemas.microsoft.com/office/drawing/2014/main" val="571011925"/>
                    </a:ext>
                  </a:extLst>
                </a:gridCol>
              </a:tblGrid>
              <a:tr h="324514">
                <a:tc>
                  <a:txBody>
                    <a:bodyPr/>
                    <a:lstStyle/>
                    <a:p>
                      <a:pPr algn="ctr" fontAlgn="ctr">
                        <a:buNone/>
                      </a:pPr>
                      <a:r>
                        <a:rPr lang="el-GR" sz="1050" b="1" i="0" u="none" strike="noStrike" dirty="0">
                          <a:solidFill>
                            <a:srgbClr val="000000"/>
                          </a:solidFill>
                          <a:effectLst/>
                          <a:latin typeface="Aptos" panose="020B0004020202020204" pitchFamily="34" charset="0"/>
                        </a:rPr>
                        <a:t>Ειδικός στόχος</a:t>
                      </a:r>
                      <a:br>
                        <a:rPr lang="el-GR" sz="1050" b="1" i="0" u="none" strike="noStrike" dirty="0">
                          <a:solidFill>
                            <a:srgbClr val="000000"/>
                          </a:solidFill>
                          <a:effectLst/>
                          <a:latin typeface="Aptos" panose="020B0004020202020204" pitchFamily="34" charset="0"/>
                        </a:rPr>
                      </a:br>
                      <a:r>
                        <a:rPr lang="el-GR" sz="1050" b="0" i="0" u="none" strike="noStrike" dirty="0">
                          <a:solidFill>
                            <a:srgbClr val="000000"/>
                          </a:solidFill>
                          <a:effectLst/>
                          <a:latin typeface="Aptos" panose="020B0004020202020204" pitchFamily="34" charset="0"/>
                        </a:rPr>
                        <a:t>[Χάρτα GReco Islands]</a:t>
                      </a:r>
                      <a:endParaRPr lang="el-GR" sz="105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050" b="1" i="0" u="none" strike="noStrike" dirty="0">
                          <a:solidFill>
                            <a:srgbClr val="000000"/>
                          </a:solidFill>
                          <a:effectLst/>
                          <a:latin typeface="Aptos" panose="020B0004020202020204" pitchFamily="34" charset="0"/>
                        </a:rPr>
                        <a:t>Εναλλακτικές επιλογές για την επίτευξη του ειδικού στόχου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147486"/>
                  </a:ext>
                </a:extLst>
              </a:tr>
              <a:tr h="679935">
                <a:tc>
                  <a:txBody>
                    <a:bodyPr/>
                    <a:lstStyle/>
                    <a:p>
                      <a:pPr algn="l" fontAlgn="ctr">
                        <a:buNone/>
                      </a:pPr>
                      <a:r>
                        <a:rPr lang="el-GR" sz="1100" b="1" i="1" u="none" strike="noStrike" dirty="0">
                          <a:solidFill>
                            <a:srgbClr val="C00000"/>
                          </a:solidFill>
                          <a:effectLst/>
                          <a:latin typeface="Aptos" panose="020B0004020202020204" pitchFamily="34" charset="0"/>
                        </a:rPr>
                        <a:t>2 β) i)</a:t>
                      </a:r>
                      <a:r>
                        <a:rPr lang="en-US" sz="1100" b="1" i="1" u="none" strike="noStrike" dirty="0">
                          <a:solidFill>
                            <a:srgbClr val="C00000"/>
                          </a:solidFill>
                          <a:effectLst/>
                          <a:latin typeface="Aptos" panose="020B0004020202020204" pitchFamily="34" charset="0"/>
                        </a:rPr>
                        <a:t> </a:t>
                      </a:r>
                      <a:r>
                        <a:rPr lang="el-GR" sz="1100" b="1" i="1" u="none" strike="noStrike" dirty="0">
                          <a:solidFill>
                            <a:srgbClr val="C00000"/>
                          </a:solidFill>
                          <a:effectLst/>
                          <a:latin typeface="Aptos" panose="020B0004020202020204" pitchFamily="34" charset="0"/>
                        </a:rPr>
                        <a:t>Κατάρτιση και ενημέρωση, όπως απαιτείται, του Γενικού Σχεδίου Υπηρεσιών Ύδατος (Γ.Σ.Υ.Υ.) της παρ. 1 του άρθ. 35 του ν. 5037/23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accent1">
                              <a:lumMod val="75000"/>
                            </a:schemeClr>
                          </a:solidFill>
                          <a:effectLst/>
                          <a:latin typeface="Aptos" panose="020B0004020202020204" pitchFamily="34" charset="0"/>
                        </a:rPr>
                        <a:t>● </a:t>
                      </a:r>
                      <a:r>
                        <a:rPr lang="el-GR" sz="1100" b="1" i="0" u="sng" strike="noStrike" dirty="0">
                          <a:solidFill>
                            <a:schemeClr val="accent1">
                              <a:lumMod val="75000"/>
                            </a:schemeClr>
                          </a:solidFill>
                          <a:effectLst/>
                          <a:latin typeface="Aptos" panose="020B0004020202020204" pitchFamily="34" charset="0"/>
                        </a:rPr>
                        <a:t>Θεσμικό μέτρο</a:t>
                      </a:r>
                      <a:r>
                        <a:rPr lang="el-GR" sz="1100" b="0" i="0" u="none" strike="noStrike" dirty="0">
                          <a:solidFill>
                            <a:schemeClr val="accent1">
                              <a:lumMod val="75000"/>
                            </a:schemeClr>
                          </a:solidFill>
                          <a:effectLst/>
                          <a:latin typeface="Aptos" panose="020B0004020202020204" pitchFamily="34" charset="0"/>
                        </a:rPr>
                        <a:t>: Κατάρτιση του Γ.Σ.Υ.Υ. του Δήμου Κέας με καταγραφή υδατικών πόρων, υποδομών ύδρευσης, υδατικού ισοζυγίου, κινδύνων λειψυδρίας, απωλειών δικτύου, ποιοτικών ζητημάτων, προτεραιοτήτων έργων και χρονοδιαγράμματος υλοποίησης και θεσμοθέτηση διαδικασίας περιοδικής επικαιροποίησης του Γ.Σ.Υ.Υ. με βάση νέα δεδομένα κατανάλωσης, ποιότητας και διαθεσιμότητας νερού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487482"/>
                  </a:ext>
                </a:extLst>
              </a:tr>
              <a:tr h="509951">
                <a:tc>
                  <a:txBody>
                    <a:bodyPr/>
                    <a:lstStyle/>
                    <a:p>
                      <a:pPr algn="l" fontAlgn="ctr">
                        <a:buNone/>
                      </a:pPr>
                      <a:r>
                        <a:rPr lang="el-GR" sz="1100" b="1" i="1" u="none" strike="noStrike" dirty="0">
                          <a:solidFill>
                            <a:srgbClr val="C00000"/>
                          </a:solidFill>
                          <a:effectLst/>
                          <a:latin typeface="Aptos" panose="020B0004020202020204" pitchFamily="34" charset="0"/>
                        </a:rPr>
                        <a:t>2 β) </a:t>
                      </a:r>
                      <a:r>
                        <a:rPr lang="el-GR" sz="1100" b="1" i="1" u="none" strike="noStrike" dirty="0" err="1">
                          <a:solidFill>
                            <a:srgbClr val="C00000"/>
                          </a:solidFill>
                          <a:effectLst/>
                          <a:latin typeface="Aptos" panose="020B0004020202020204" pitchFamily="34" charset="0"/>
                        </a:rPr>
                        <a:t>ii</a:t>
                      </a:r>
                      <a:r>
                        <a:rPr lang="el-GR" sz="1100" b="1" i="1" u="none" strike="noStrike" dirty="0">
                          <a:solidFill>
                            <a:srgbClr val="C00000"/>
                          </a:solidFill>
                          <a:effectLst/>
                          <a:latin typeface="Aptos" panose="020B0004020202020204" pitchFamily="34" charset="0"/>
                        </a:rPr>
                        <a:t>)</a:t>
                      </a:r>
                      <a:r>
                        <a:rPr lang="en-US" sz="1100" b="1" i="1" u="none" strike="noStrike" dirty="0">
                          <a:solidFill>
                            <a:srgbClr val="C00000"/>
                          </a:solidFill>
                          <a:effectLst/>
                          <a:latin typeface="Aptos" panose="020B0004020202020204" pitchFamily="34" charset="0"/>
                        </a:rPr>
                        <a:t> </a:t>
                      </a:r>
                      <a:r>
                        <a:rPr lang="el-GR" sz="1100" b="1" i="1" u="none" strike="noStrike" dirty="0">
                          <a:solidFill>
                            <a:srgbClr val="C00000"/>
                          </a:solidFill>
                          <a:effectLst/>
                          <a:latin typeface="Aptos" panose="020B0004020202020204" pitchFamily="34" charset="0"/>
                        </a:rPr>
                        <a:t>Κατάρτιση και υποβολή στη Ρ.Α.Α.Ε.Υ ετήσιων εκθέσεων προγραμματισμού της παρ. 3, του άρθρ. 35 του ν. 5037/23.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accent1">
                              <a:lumMod val="75000"/>
                            </a:schemeClr>
                          </a:solidFill>
                          <a:effectLst/>
                          <a:latin typeface="Aptos" panose="020B0004020202020204" pitchFamily="34" charset="0"/>
                        </a:rPr>
                        <a:t>● </a:t>
                      </a:r>
                      <a:r>
                        <a:rPr lang="el-GR" sz="1100" b="1" i="0" u="sng" strike="noStrike" dirty="0">
                          <a:solidFill>
                            <a:schemeClr val="accent1">
                              <a:lumMod val="75000"/>
                            </a:schemeClr>
                          </a:solidFill>
                          <a:effectLst/>
                          <a:latin typeface="Aptos" panose="020B0004020202020204" pitchFamily="34" charset="0"/>
                        </a:rPr>
                        <a:t>Θεσμικό μέτρο</a:t>
                      </a:r>
                      <a:r>
                        <a:rPr lang="el-GR" sz="1100" b="0" i="0" u="none" strike="noStrike" dirty="0">
                          <a:solidFill>
                            <a:schemeClr val="accent1">
                              <a:lumMod val="75000"/>
                            </a:schemeClr>
                          </a:solidFill>
                          <a:effectLst/>
                          <a:latin typeface="Aptos" panose="020B0004020202020204" pitchFamily="34" charset="0"/>
                        </a:rPr>
                        <a:t>: </a:t>
                      </a:r>
                      <a:r>
                        <a:rPr lang="el-GR" sz="1100" b="0" i="0" u="none" strike="noStrike" kern="1200" dirty="0">
                          <a:solidFill>
                            <a:schemeClr val="accent1">
                              <a:lumMod val="75000"/>
                            </a:schemeClr>
                          </a:solidFill>
                          <a:effectLst/>
                          <a:latin typeface="Aptos" panose="020B0004020202020204" pitchFamily="34" charset="0"/>
                          <a:ea typeface="+mn-ea"/>
                          <a:cs typeface="+mn-cs"/>
                        </a:rPr>
                        <a:t>Οργάνωση ετήσιου μηχανισμού συλλογής στοιχείων για ύδρευση, ποιότητα, απώλειες, κατανάλωση, έργα και οικονομικά δεδομένα &amp; σύνταξη και υποβολή ετήσιας έκθεσης προγραμματισμού στη Ρ.Α.Α.Ε.Υ. με βάση το Γ.Σ.Υ.Υ. και τα πραγματικά λειτουργικά δεδομένα του Δήμου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3306500"/>
                  </a:ext>
                </a:extLst>
              </a:tr>
              <a:tr h="509951">
                <a:tc>
                  <a:txBody>
                    <a:bodyPr/>
                    <a:lstStyle/>
                    <a:p>
                      <a:pPr algn="l" fontAlgn="ctr">
                        <a:buNone/>
                      </a:pPr>
                      <a:r>
                        <a:rPr lang="el-GR" sz="1100" b="1" i="1" u="none" strike="noStrike" dirty="0">
                          <a:solidFill>
                            <a:schemeClr val="tx1"/>
                          </a:solidFill>
                          <a:effectLst/>
                          <a:latin typeface="Aptos" panose="020B0004020202020204" pitchFamily="34" charset="0"/>
                        </a:rPr>
                        <a:t>2 β) </a:t>
                      </a:r>
                      <a:r>
                        <a:rPr lang="el-GR" sz="1100" b="1" i="1" u="none" strike="noStrike" dirty="0" err="1">
                          <a:solidFill>
                            <a:schemeClr val="tx1"/>
                          </a:solidFill>
                          <a:effectLst/>
                          <a:latin typeface="Aptos" panose="020B0004020202020204" pitchFamily="34" charset="0"/>
                        </a:rPr>
                        <a:t>iii</a:t>
                      </a:r>
                      <a:r>
                        <a:rPr lang="el-GR" sz="1100" b="1" i="1" u="none" strike="noStrike" dirty="0">
                          <a:solidFill>
                            <a:schemeClr val="tx1"/>
                          </a:solidFill>
                          <a:effectLst/>
                          <a:latin typeface="Aptos" panose="020B0004020202020204" pitchFamily="34" charset="0"/>
                        </a:rPr>
                        <a:t>)</a:t>
                      </a:r>
                      <a:r>
                        <a:rPr lang="en-US" sz="1100" b="1" i="1" u="none" strike="noStrike" dirty="0">
                          <a:solidFill>
                            <a:schemeClr val="tx1"/>
                          </a:solidFill>
                          <a:effectLst/>
                          <a:latin typeface="Aptos" panose="020B0004020202020204" pitchFamily="34" charset="0"/>
                        </a:rPr>
                        <a:t> </a:t>
                      </a:r>
                      <a:r>
                        <a:rPr lang="el-GR" sz="1100" b="1" i="1" u="none" strike="noStrike" dirty="0">
                          <a:solidFill>
                            <a:schemeClr val="tx1"/>
                          </a:solidFill>
                          <a:effectLst/>
                          <a:latin typeface="Aptos" panose="020B0004020202020204" pitchFamily="34" charset="0"/>
                        </a:rPr>
                        <a:t>Συμφωνία του ΤΣΔ με τα μέτρα ΣΔΛΑΠ για τη διατήρηση / επίτευξη της καλής κατάστασης της ποιότητας και ποσότητας των υδάτων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100" b="0" i="0" u="none" strike="noStrike" dirty="0">
                          <a:solidFill>
                            <a:schemeClr val="tx1"/>
                          </a:solidFill>
                          <a:effectLst/>
                          <a:latin typeface="Aptos" panose="020B0004020202020204" pitchFamily="34" charset="0"/>
                        </a:rPr>
                        <a:t>● </a:t>
                      </a:r>
                      <a:r>
                        <a:rPr lang="el-GR" sz="1100" b="1" i="0" u="none" strike="noStrike" dirty="0">
                          <a:solidFill>
                            <a:schemeClr val="tx1"/>
                          </a:solidFill>
                          <a:effectLst/>
                          <a:latin typeface="Aptos" panose="020B0004020202020204" pitchFamily="34" charset="0"/>
                        </a:rPr>
                        <a:t>Σχεδιαστικό μέτρο: </a:t>
                      </a:r>
                      <a:r>
                        <a:rPr lang="el-GR" sz="1100" b="0" i="0" u="none" strike="noStrike" dirty="0">
                          <a:solidFill>
                            <a:schemeClr val="tx1"/>
                          </a:solidFill>
                          <a:effectLst/>
                          <a:latin typeface="Aptos" panose="020B0004020202020204" pitchFamily="34" charset="0"/>
                        </a:rPr>
                        <a:t>Ρητή ενσωμάτωση στο ΤΣΔ των μέτρων ΣΔΛΑΠ που αφορούν αποδοτική χρήση νερού, έλεγχο διαρροών, παρακολούθηση ποιοτικών παραμέτρων, προστασία υδροφορέων και εξορθολογισμό απολήψεων και αντιστοίχιση των δημοτικών έργων ύδρευσης με τα μέτρα και τους στόχους του ΣΔΛΑΠ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23848322"/>
                  </a:ext>
                </a:extLst>
              </a:tr>
              <a:tr h="339967">
                <a:tc>
                  <a:txBody>
                    <a:bodyPr/>
                    <a:lstStyle/>
                    <a:p>
                      <a:pPr algn="l" fontAlgn="ctr">
                        <a:buNone/>
                      </a:pPr>
                      <a:r>
                        <a:rPr lang="el-GR" sz="1100" b="1" i="0" u="none" strike="noStrike" dirty="0">
                          <a:solidFill>
                            <a:srgbClr val="000000"/>
                          </a:solidFill>
                          <a:effectLst/>
                          <a:latin typeface="Aptos" panose="020B0004020202020204" pitchFamily="34" charset="0"/>
                        </a:rPr>
                        <a:t>2 β) </a:t>
                      </a:r>
                      <a:r>
                        <a:rPr lang="el-GR" sz="1100" b="1" i="0" u="none" strike="noStrike" dirty="0" err="1">
                          <a:solidFill>
                            <a:srgbClr val="000000"/>
                          </a:solidFill>
                          <a:effectLst/>
                          <a:latin typeface="Aptos" panose="020B0004020202020204" pitchFamily="34" charset="0"/>
                        </a:rPr>
                        <a:t>iv</a:t>
                      </a:r>
                      <a:r>
                        <a:rPr lang="el-GR" sz="1100" b="1" i="0" u="none" strike="noStrike" dirty="0">
                          <a:solidFill>
                            <a:srgbClr val="000000"/>
                          </a:solidFill>
                          <a:effectLst/>
                          <a:latin typeface="Aptos" panose="020B0004020202020204" pitchFamily="34" charset="0"/>
                        </a:rPr>
                        <a:t>)</a:t>
                      </a:r>
                      <a:r>
                        <a:rPr lang="en-US" sz="1100" b="1" i="0" u="none" strike="noStrike" dirty="0">
                          <a:solidFill>
                            <a:srgbClr val="000000"/>
                          </a:solidFill>
                          <a:effectLst/>
                          <a:latin typeface="Aptos" panose="020B0004020202020204" pitchFamily="34" charset="0"/>
                        </a:rPr>
                        <a:t> </a:t>
                      </a:r>
                      <a:r>
                        <a:rPr lang="el-GR" sz="1100" b="1" i="0" u="none" strike="noStrike" dirty="0">
                          <a:solidFill>
                            <a:srgbClr val="000000"/>
                          </a:solidFill>
                          <a:effectLst/>
                          <a:latin typeface="Aptos" panose="020B0004020202020204" pitchFamily="34" charset="0"/>
                        </a:rPr>
                        <a:t>Μηδενισμός εισαγωγής νερού (με εξαίρεση περιπτώσεις ανωτέρας βίας)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100" b="0" i="0" u="none" strike="noStrike" dirty="0">
                          <a:solidFill>
                            <a:schemeClr val="tx1"/>
                          </a:solidFill>
                          <a:effectLst/>
                          <a:latin typeface="Aptos" panose="020B0004020202020204" pitchFamily="34" charset="0"/>
                        </a:rPr>
                        <a:t>● Ανάπτυξη συμπληρωματικών υποδομών (μονάδες επεξεργασίας νερού) με ενεργειακή αυτονομία για κάλυψη αιχμών ζήτησης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8356424"/>
                  </a:ext>
                </a:extLst>
              </a:tr>
              <a:tr h="339967">
                <a:tc>
                  <a:txBody>
                    <a:bodyPr/>
                    <a:lstStyle/>
                    <a:p>
                      <a:pPr algn="l" fontAlgn="ctr">
                        <a:buNone/>
                      </a:pPr>
                      <a:r>
                        <a:rPr lang="el-GR" sz="1100" b="1" i="0" u="none" strike="noStrike" dirty="0">
                          <a:solidFill>
                            <a:srgbClr val="000000"/>
                          </a:solidFill>
                          <a:effectLst/>
                          <a:latin typeface="Aptos" panose="020B0004020202020204" pitchFamily="34" charset="0"/>
                        </a:rPr>
                        <a:t>2 β) v)</a:t>
                      </a:r>
                      <a:r>
                        <a:rPr lang="en-US" sz="1100" b="1" i="0" u="none" strike="noStrike" dirty="0">
                          <a:solidFill>
                            <a:srgbClr val="000000"/>
                          </a:solidFill>
                          <a:effectLst/>
                          <a:latin typeface="Aptos" panose="020B0004020202020204" pitchFamily="34" charset="0"/>
                        </a:rPr>
                        <a:t> </a:t>
                      </a:r>
                      <a:r>
                        <a:rPr lang="el-GR" sz="1100" b="1" i="0" u="none" strike="noStrike" dirty="0">
                          <a:solidFill>
                            <a:srgbClr val="000000"/>
                          </a:solidFill>
                          <a:effectLst/>
                          <a:latin typeface="Aptos" panose="020B0004020202020204" pitchFamily="34" charset="0"/>
                        </a:rPr>
                        <a:t>Καθολική παροχή πόσιμου νερού σε περιοχές εντός σχεδίου πόλεως ή εντός ορίων των νομίμως υφισταμένων οικισμών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tx1"/>
                          </a:solidFill>
                          <a:effectLst/>
                          <a:latin typeface="Aptos" panose="020B0004020202020204" pitchFamily="34" charset="0"/>
                        </a:rPr>
                        <a:t>● Ενίσχυση και εκσυγχρονισμός του δικτύου ύδρευσης για την κάλυψη περιοχών με ελλείψεις επάρκειας ή/και ποιότητας (με </a:t>
                      </a:r>
                      <a:br>
                        <a:rPr lang="el-GR" sz="1100" b="0" i="0" u="none" strike="noStrike" dirty="0">
                          <a:solidFill>
                            <a:schemeClr val="tx1"/>
                          </a:solidFill>
                          <a:effectLst/>
                          <a:latin typeface="Aptos" panose="020B0004020202020204" pitchFamily="34" charset="0"/>
                        </a:rPr>
                      </a:br>
                      <a:r>
                        <a:rPr lang="el-GR" sz="1100" b="0" i="0" u="none" strike="noStrike" dirty="0">
                          <a:solidFill>
                            <a:schemeClr val="tx1"/>
                          </a:solidFill>
                          <a:effectLst/>
                          <a:latin typeface="Aptos" panose="020B0004020202020204" pitchFamily="34" charset="0"/>
                        </a:rPr>
                        <a:t>ιεράρχηση παρεμβάσεων σε οικισμούς με αυξημένη εποχική ζήτηση)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9900099"/>
                  </a:ext>
                </a:extLst>
              </a:tr>
              <a:tr h="509951">
                <a:tc>
                  <a:txBody>
                    <a:bodyPr/>
                    <a:lstStyle/>
                    <a:p>
                      <a:pPr algn="l" fontAlgn="ctr">
                        <a:buNone/>
                      </a:pPr>
                      <a:r>
                        <a:rPr lang="el-GR" sz="1100" b="1" i="0" u="none" strike="noStrike" dirty="0">
                          <a:solidFill>
                            <a:srgbClr val="000000"/>
                          </a:solidFill>
                          <a:effectLst/>
                          <a:latin typeface="Aptos" panose="020B0004020202020204" pitchFamily="34" charset="0"/>
                        </a:rPr>
                        <a:t>2 β) </a:t>
                      </a:r>
                      <a:r>
                        <a:rPr lang="el-GR" sz="1100" b="1" i="0" u="none" strike="noStrike" dirty="0" err="1">
                          <a:solidFill>
                            <a:srgbClr val="000000"/>
                          </a:solidFill>
                          <a:effectLst/>
                          <a:latin typeface="Aptos" panose="020B0004020202020204" pitchFamily="34" charset="0"/>
                        </a:rPr>
                        <a:t>vi</a:t>
                      </a:r>
                      <a:r>
                        <a:rPr lang="el-GR" sz="1100" b="1" i="0" u="none" strike="noStrike" dirty="0">
                          <a:solidFill>
                            <a:srgbClr val="000000"/>
                          </a:solidFill>
                          <a:effectLst/>
                          <a:latin typeface="Aptos" panose="020B0004020202020204" pitchFamily="34" charset="0"/>
                        </a:rPr>
                        <a:t>)</a:t>
                      </a:r>
                      <a:r>
                        <a:rPr lang="en-US" sz="1100" b="1" i="0" u="none" strike="noStrike" dirty="0">
                          <a:solidFill>
                            <a:srgbClr val="000000"/>
                          </a:solidFill>
                          <a:effectLst/>
                          <a:latin typeface="Aptos" panose="020B0004020202020204" pitchFamily="34" charset="0"/>
                        </a:rPr>
                        <a:t> </a:t>
                      </a:r>
                      <a:r>
                        <a:rPr lang="el-GR" sz="1100" b="1" i="0" u="none" strike="noStrike" dirty="0">
                          <a:solidFill>
                            <a:srgbClr val="000000"/>
                          </a:solidFill>
                          <a:effectLst/>
                          <a:latin typeface="Aptos" panose="020B0004020202020204" pitchFamily="34" charset="0"/>
                        </a:rPr>
                        <a:t>1 δημοσίως προσβάσιμη βρύση ανά 500 μόνιμους ισοδύναμους κατοίκους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tx1"/>
                          </a:solidFill>
                          <a:effectLst/>
                          <a:latin typeface="Aptos" panose="020B0004020202020204" pitchFamily="34" charset="0"/>
                        </a:rPr>
                        <a:t>● Τοποθέτηση νέων σημείων δημόσιας πρόσβασης σε κεντρικούς οικισμούς και σημεία υψηλής επισκεψιμότητας (πρόκειται για συμπληρωματική δράση)</a:t>
                      </a:r>
                      <a:br>
                        <a:rPr lang="el-GR" sz="1100" b="0" i="0" u="none" strike="noStrike" dirty="0">
                          <a:solidFill>
                            <a:schemeClr val="tx1"/>
                          </a:solidFill>
                          <a:effectLst/>
                          <a:latin typeface="Aptos" panose="020B0004020202020204" pitchFamily="34" charset="0"/>
                        </a:rPr>
                      </a:br>
                      <a:r>
                        <a:rPr lang="el-GR" sz="1100" b="0" i="1" u="none" strike="noStrike" dirty="0">
                          <a:solidFill>
                            <a:schemeClr val="tx1"/>
                          </a:solidFill>
                          <a:effectLst/>
                          <a:latin typeface="Aptos" panose="020B0004020202020204" pitchFamily="34" charset="0"/>
                        </a:rPr>
                        <a:t>Σύνδεση των σημείων αυτών με δράσεις μείωσης πλαστικών φιαλών </a:t>
                      </a:r>
                      <a:endParaRPr lang="el-GR" sz="1100" b="0" i="0" u="none" strike="noStrike" dirty="0">
                        <a:solidFill>
                          <a:schemeClr val="tx1"/>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464272"/>
                  </a:ext>
                </a:extLst>
              </a:tr>
              <a:tr h="339967">
                <a:tc>
                  <a:txBody>
                    <a:bodyPr/>
                    <a:lstStyle/>
                    <a:p>
                      <a:pPr algn="l" fontAlgn="ctr">
                        <a:buNone/>
                      </a:pPr>
                      <a:r>
                        <a:rPr lang="el-GR" sz="1100" b="1" i="0" u="none" strike="noStrike" dirty="0">
                          <a:solidFill>
                            <a:srgbClr val="000000"/>
                          </a:solidFill>
                          <a:effectLst/>
                          <a:latin typeface="Aptos" panose="020B0004020202020204" pitchFamily="34" charset="0"/>
                        </a:rPr>
                        <a:t>2 β) </a:t>
                      </a:r>
                      <a:r>
                        <a:rPr lang="el-GR" sz="1100" b="1" i="0" u="none" strike="noStrike" dirty="0" err="1">
                          <a:solidFill>
                            <a:srgbClr val="000000"/>
                          </a:solidFill>
                          <a:effectLst/>
                          <a:latin typeface="Aptos" panose="020B0004020202020204" pitchFamily="34" charset="0"/>
                        </a:rPr>
                        <a:t>vii</a:t>
                      </a:r>
                      <a:r>
                        <a:rPr lang="el-GR" sz="1100" b="1" i="0" u="none" strike="noStrike" dirty="0">
                          <a:solidFill>
                            <a:srgbClr val="000000"/>
                          </a:solidFill>
                          <a:effectLst/>
                          <a:latin typeface="Aptos" panose="020B0004020202020204" pitchFamily="34" charset="0"/>
                        </a:rPr>
                        <a:t>)</a:t>
                      </a:r>
                      <a:r>
                        <a:rPr lang="en-US" sz="1100" b="1" i="0" u="none" strike="noStrike" dirty="0">
                          <a:solidFill>
                            <a:srgbClr val="000000"/>
                          </a:solidFill>
                          <a:effectLst/>
                          <a:latin typeface="Aptos" panose="020B0004020202020204" pitchFamily="34" charset="0"/>
                        </a:rPr>
                        <a:t> </a:t>
                      </a:r>
                      <a:r>
                        <a:rPr lang="el-GR" sz="1100" b="1" i="0" u="none" strike="noStrike" dirty="0">
                          <a:solidFill>
                            <a:srgbClr val="000000"/>
                          </a:solidFill>
                          <a:effectLst/>
                          <a:latin typeface="Aptos" panose="020B0004020202020204" pitchFamily="34" charset="0"/>
                        </a:rPr>
                        <a:t>Περιορισμός των απωλειών του δικτύου ύδρευσης κάτω του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100" b="0" i="0" u="none" strike="noStrike" dirty="0">
                          <a:solidFill>
                            <a:schemeClr val="tx1"/>
                          </a:solidFill>
                          <a:effectLst/>
                          <a:latin typeface="Aptos" panose="020B0004020202020204" pitchFamily="34" charset="0"/>
                        </a:rPr>
                        <a:t>● Επέκταση συστημάτων τηλεμετρίας / τηλεελέγχου / SCADA και στοχευμένη αντικατάσταση παλαιών και προβληματικών τμημάτων δικτύου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51649565"/>
                  </a:ext>
                </a:extLst>
              </a:tr>
              <a:tr h="849919">
                <a:tc>
                  <a:txBody>
                    <a:bodyPr/>
                    <a:lstStyle/>
                    <a:p>
                      <a:pPr algn="l" fontAlgn="ctr">
                        <a:buNone/>
                      </a:pPr>
                      <a:r>
                        <a:rPr lang="el-GR" sz="1100" b="1" i="0" u="none" strike="noStrike" dirty="0">
                          <a:solidFill>
                            <a:srgbClr val="C00000"/>
                          </a:solidFill>
                          <a:effectLst/>
                          <a:latin typeface="Aptos" panose="020B0004020202020204" pitchFamily="34" charset="0"/>
                        </a:rPr>
                        <a:t>2 β) </a:t>
                      </a:r>
                      <a:r>
                        <a:rPr lang="el-GR" sz="1100" b="1" i="0" u="none" strike="noStrike" dirty="0" err="1">
                          <a:solidFill>
                            <a:srgbClr val="C00000"/>
                          </a:solidFill>
                          <a:effectLst/>
                          <a:latin typeface="Aptos" panose="020B0004020202020204" pitchFamily="34" charset="0"/>
                        </a:rPr>
                        <a:t>viii</a:t>
                      </a:r>
                      <a:r>
                        <a:rPr lang="el-GR" sz="1100" b="1" i="0" u="none" strike="noStrike" dirty="0">
                          <a:solidFill>
                            <a:srgbClr val="C00000"/>
                          </a:solidFill>
                          <a:effectLst/>
                          <a:latin typeface="Aptos" panose="020B0004020202020204" pitchFamily="34" charset="0"/>
                        </a:rPr>
                        <a:t>)</a:t>
                      </a:r>
                      <a:r>
                        <a:rPr lang="en-US" sz="1100" b="1" i="0" u="none" strike="noStrike" dirty="0">
                          <a:solidFill>
                            <a:srgbClr val="C00000"/>
                          </a:solidFill>
                          <a:effectLst/>
                          <a:latin typeface="Aptos" panose="020B0004020202020204" pitchFamily="34" charset="0"/>
                        </a:rPr>
                        <a:t> </a:t>
                      </a:r>
                      <a:r>
                        <a:rPr lang="el-GR" sz="1100" b="1" i="0" u="none" strike="noStrike" dirty="0">
                          <a:solidFill>
                            <a:srgbClr val="C00000"/>
                          </a:solidFill>
                          <a:effectLst/>
                          <a:latin typeface="Aptos" panose="020B0004020202020204" pitchFamily="34" charset="0"/>
                        </a:rPr>
                        <a:t>Διασφάλιση της ποιότητας νερού σύμφωνα με την οδηγία 2020/2184/ΕΕ και την ΚΥΑ Δ1(δ)/ΓΠ οικ. 27829 (ΦΕΚ 3525 Β’/2023)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tx1"/>
                          </a:solidFill>
                          <a:effectLst/>
                          <a:latin typeface="Aptos" panose="020B0004020202020204" pitchFamily="34" charset="0"/>
                        </a:rPr>
                        <a:t>● Κατάρτιση και εφαρμογή  προγράμματος παρακολούθησης της ποιότητας νερού στη βρύση του καταναλωτή (άρθρο 13), κατάρτιση και </a:t>
                      </a:r>
                      <a:r>
                        <a:rPr lang="el-GR" sz="1100" b="1" i="0" u="none" strike="noStrike" dirty="0">
                          <a:solidFill>
                            <a:schemeClr val="tx1"/>
                          </a:solidFill>
                          <a:effectLst/>
                          <a:latin typeface="Aptos" panose="020B0004020202020204" pitchFamily="34" charset="0"/>
                        </a:rPr>
                        <a:t>εφαρμογή Σχεδίου Ασφάλειας Νερού </a:t>
                      </a:r>
                      <a:r>
                        <a:rPr lang="el-GR" sz="1100" b="0" i="0" u="none" strike="noStrike" dirty="0">
                          <a:solidFill>
                            <a:schemeClr val="tx1"/>
                          </a:solidFill>
                          <a:effectLst/>
                          <a:latin typeface="Aptos" panose="020B0004020202020204" pitchFamily="34" charset="0"/>
                        </a:rPr>
                        <a:t>που θα καλύπτει όλη την αλυσίδα από την πηγή υδροδότησης, τη μεταφορά, την επεξεργασία, τη διανομή έως και τη βρύση του καταναλωτή (σύμφωνα με τα άρθρα 7 και 9 της ΚΥΑ Δ1(δ)/ΓΠ οικ. 27829 - ΦΕΚ 3525 Β’/2023) και άμεσες διορθωτικές ενέργειες, όπως ενημέρωση των καταναλωτών, προσωρινά μέτρα προστασίας, και αποκατάσταση της ποιότητας του νερού σε περίπτωση μη τήρησης παραμετρικών τιμών (άρθρο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323691"/>
                  </a:ext>
                </a:extLst>
              </a:tr>
              <a:tr h="849919">
                <a:tc>
                  <a:txBody>
                    <a:bodyPr/>
                    <a:lstStyle/>
                    <a:p>
                      <a:pPr algn="l" fontAlgn="ctr">
                        <a:buNone/>
                      </a:pPr>
                      <a:r>
                        <a:rPr lang="el-GR" sz="1100" b="1" i="0" u="none" strike="noStrike" dirty="0">
                          <a:solidFill>
                            <a:srgbClr val="000000"/>
                          </a:solidFill>
                          <a:effectLst/>
                          <a:latin typeface="Aptos" panose="020B0004020202020204" pitchFamily="34" charset="0"/>
                        </a:rPr>
                        <a:t>2 β) </a:t>
                      </a:r>
                      <a:r>
                        <a:rPr lang="el-GR" sz="1100" b="1" i="0" u="none" strike="noStrike" dirty="0" err="1">
                          <a:solidFill>
                            <a:srgbClr val="000000"/>
                          </a:solidFill>
                          <a:effectLst/>
                          <a:latin typeface="Aptos" panose="020B0004020202020204" pitchFamily="34" charset="0"/>
                        </a:rPr>
                        <a:t>ix</a:t>
                      </a:r>
                      <a:r>
                        <a:rPr lang="el-GR" sz="1100" b="1" i="0" u="none" strike="noStrike" dirty="0">
                          <a:solidFill>
                            <a:srgbClr val="000000"/>
                          </a:solidFill>
                          <a:effectLst/>
                          <a:latin typeface="Aptos" panose="020B0004020202020204" pitchFamily="34" charset="0"/>
                        </a:rPr>
                        <a:t>)</a:t>
                      </a:r>
                      <a:r>
                        <a:rPr lang="en-US" sz="1100" b="1" i="0" u="none" strike="noStrike" dirty="0">
                          <a:solidFill>
                            <a:srgbClr val="000000"/>
                          </a:solidFill>
                          <a:effectLst/>
                          <a:latin typeface="Aptos" panose="020B0004020202020204" pitchFamily="34" charset="0"/>
                        </a:rPr>
                        <a:t> </a:t>
                      </a:r>
                      <a:r>
                        <a:rPr lang="el-GR" sz="1100" b="1" i="0" u="none" strike="noStrike" dirty="0">
                          <a:solidFill>
                            <a:srgbClr val="000000"/>
                          </a:solidFill>
                          <a:effectLst/>
                          <a:latin typeface="Aptos" panose="020B0004020202020204" pitchFamily="34" charset="0"/>
                        </a:rPr>
                        <a:t>Υποδομές συλλογής και επεξεργασίας αστικών λυμάτων σε (α) οικισμούς με πληθυσμό μεγαλύτερο από 500 ισοδύναμους κατοίκους και (β) τουλάχιστον σε ένα κύριο οικισμό ανά νησί (για νησιά με οικισμούς μικρότερους από 500 ισοδύναμους</a:t>
                      </a:r>
                      <a:br>
                        <a:rPr lang="el-GR" sz="1100" b="1" i="0" u="none" strike="noStrike" dirty="0">
                          <a:solidFill>
                            <a:srgbClr val="000000"/>
                          </a:solidFill>
                          <a:effectLst/>
                          <a:latin typeface="Aptos" panose="020B0004020202020204" pitchFamily="34" charset="0"/>
                        </a:rPr>
                      </a:br>
                      <a:r>
                        <a:rPr lang="el-GR" sz="1100" b="1" i="0" u="none" strike="noStrike" dirty="0">
                          <a:solidFill>
                            <a:srgbClr val="000000"/>
                          </a:solidFill>
                          <a:effectLst/>
                          <a:latin typeface="Aptos" panose="020B0004020202020204" pitchFamily="34" charset="0"/>
                        </a:rPr>
                        <a:t>κατοίκους). (</a:t>
                      </a:r>
                      <a:r>
                        <a:rPr lang="el-GR" sz="1100" b="1" i="0" u="none" strike="noStrike" dirty="0">
                          <a:solidFill>
                            <a:srgbClr val="C00000"/>
                          </a:solidFill>
                          <a:effectLst/>
                          <a:latin typeface="Aptos" panose="020B0004020202020204" pitchFamily="34" charset="0"/>
                        </a:rPr>
                        <a:t>προαπαιτούμενο για τελικό στάδιο πιστοποίησης</a:t>
                      </a:r>
                      <a:r>
                        <a:rPr lang="el-GR" sz="1100" b="1" i="0" u="none" strike="noStrike" dirty="0">
                          <a:solidFill>
                            <a:srgbClr val="000000"/>
                          </a:solidFill>
                          <a:effectLst/>
                          <a:latin typeface="Aptos" panose="020B00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tx1"/>
                          </a:solidFill>
                          <a:effectLst/>
                          <a:latin typeface="Aptos" panose="020B0004020202020204" pitchFamily="34" charset="0"/>
                        </a:rPr>
                        <a:t>● Υλοποίηση του έργου «Δίκτυα Αποχέτευσης και ΕΕΛ Δήμου Κέας – Β’ φάση» (περιλαμβάνει δίκτυα αποχέτευσης σε βασικούς οικισμούς και έχει δρομολογηθεί η κατασκευή της ΕΕΛ μέσω εγκεκριμένου έργου, με πρόβλεψη τριτοβάθμιας επεξεργασίας, και μελέτη για δυνατότητες μελλοντικής επαναχρησιμοποίησης)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198136"/>
                  </a:ext>
                </a:extLst>
              </a:tr>
              <a:tr h="679935">
                <a:tc>
                  <a:txBody>
                    <a:bodyPr/>
                    <a:lstStyle/>
                    <a:p>
                      <a:pPr algn="l" fontAlgn="ctr">
                        <a:buNone/>
                      </a:pPr>
                      <a:r>
                        <a:rPr lang="el-GR" sz="1100" b="1" i="0" u="none" strike="noStrike" dirty="0">
                          <a:solidFill>
                            <a:srgbClr val="000000"/>
                          </a:solidFill>
                          <a:effectLst/>
                          <a:latin typeface="Aptos" panose="020B0004020202020204" pitchFamily="34" charset="0"/>
                        </a:rPr>
                        <a:t>2 β) x)</a:t>
                      </a:r>
                      <a:r>
                        <a:rPr lang="en-US" sz="1100" b="1" i="0" u="none" strike="noStrike" dirty="0">
                          <a:solidFill>
                            <a:srgbClr val="000000"/>
                          </a:solidFill>
                          <a:effectLst/>
                          <a:latin typeface="Aptos" panose="020B0004020202020204" pitchFamily="34" charset="0"/>
                        </a:rPr>
                        <a:t> </a:t>
                      </a:r>
                      <a:r>
                        <a:rPr lang="el-GR" sz="1100" b="1" i="0" u="none" strike="noStrike" dirty="0">
                          <a:solidFill>
                            <a:srgbClr val="000000"/>
                          </a:solidFill>
                          <a:effectLst/>
                          <a:latin typeface="Aptos" panose="020B0004020202020204" pitchFamily="34" charset="0"/>
                        </a:rPr>
                        <a:t>Επαναχρησιμοποίηση τουλάχιστον 25% των εκροών των εγκαταστάσεων επεξεργασίας λυμάτων (ΚΥΑ145116/2011, Κανονισμός 2020/741).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0" i="0" u="none" strike="noStrike" dirty="0">
                          <a:solidFill>
                            <a:schemeClr val="tx1"/>
                          </a:solidFill>
                          <a:effectLst/>
                          <a:latin typeface="Aptos" panose="020B0004020202020204" pitchFamily="34" charset="0"/>
                        </a:rPr>
                        <a:t>● Ολοκλήρωση της ΕΕΛ ώστε να είναι δυνατή η επαναχρησιμοποίηση του νερού και διερεύνηση δυνατοτήτων αξιοποίησης του ανακτημένου νερού  [περιλαμβάνεται σε υπό υλοποίηση μελέτη]</a:t>
                      </a:r>
                      <a:br>
                        <a:rPr lang="el-GR" sz="1100" b="0" i="0" u="none" strike="noStrike" dirty="0">
                          <a:solidFill>
                            <a:schemeClr val="tx1"/>
                          </a:solidFill>
                          <a:effectLst/>
                          <a:latin typeface="Aptos" panose="020B0004020202020204" pitchFamily="34" charset="0"/>
                        </a:rPr>
                      </a:br>
                      <a:r>
                        <a:rPr lang="el-GR" sz="1100" b="0" i="0" u="none" strike="noStrike" dirty="0">
                          <a:solidFill>
                            <a:schemeClr val="tx1"/>
                          </a:solidFill>
                          <a:effectLst/>
                          <a:latin typeface="Aptos" panose="020B0004020202020204" pitchFamily="34" charset="0"/>
                        </a:rPr>
                        <a:t>- Αξιοποίηση  του ανακτημένου νερού (άρδευση, αστικό πράσινο, εμπλουτισμός υδροφορέων) ή/και εφαρμογές αποκεντρωμένης επαναχρησιμοποίησης (π.χ. γκρι νερά) σε νέες αναπτύξεις ή τουριστικές μονάδες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4666981"/>
                  </a:ext>
                </a:extLst>
              </a:tr>
            </a:tbl>
          </a:graphicData>
        </a:graphic>
      </p:graphicFrame>
    </p:spTree>
    <p:extLst>
      <p:ext uri="{BB962C8B-B14F-4D97-AF65-F5344CB8AC3E}">
        <p14:creationId xmlns:p14="http://schemas.microsoft.com/office/powerpoint/2010/main" val="107599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2439-2B3F-D786-CB32-FB3CD7B0871C}"/>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0CF4C4F-051F-D98B-E81E-2DB2317DCD7A}"/>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19</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0E52C664-D680-5683-E823-8CE45273C8CC}"/>
              </a:ext>
            </a:extLst>
          </p:cNvPr>
          <p:cNvSpPr txBox="1"/>
          <p:nvPr/>
        </p:nvSpPr>
        <p:spPr>
          <a:xfrm>
            <a:off x="-880603" y="-260445"/>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Πυλώνας 3: Προστασία Περιβάλλοντος</a:t>
            </a:r>
            <a:endParaRPr lang="en-US" sz="2800" b="1" dirty="0">
              <a:solidFill>
                <a:srgbClr val="015E72"/>
              </a:solidFill>
              <a:latin typeface="Aptos" panose="020B0004020202020204" pitchFamily="34" charset="0"/>
              <a:cs typeface="Poppins"/>
            </a:endParaRPr>
          </a:p>
        </p:txBody>
      </p:sp>
      <p:graphicFrame>
        <p:nvGraphicFramePr>
          <p:cNvPr id="7" name="Διάγραμμα 4">
            <a:extLst>
              <a:ext uri="{FF2B5EF4-FFF2-40B4-BE49-F238E27FC236}">
                <a16:creationId xmlns:a16="http://schemas.microsoft.com/office/drawing/2014/main" id="{546D774A-BC48-4154-15C3-DD6FEE2CFB1D}"/>
              </a:ext>
            </a:extLst>
          </p:cNvPr>
          <p:cNvGraphicFramePr>
            <a:graphicFrameLocks noGrp="1"/>
          </p:cNvGraphicFramePr>
          <p:nvPr>
            <p:ph idx="1"/>
            <p:extLst>
              <p:ext uri="{D42A27DB-BD31-4B8C-83A1-F6EECF244321}">
                <p14:modId xmlns:p14="http://schemas.microsoft.com/office/powerpoint/2010/main" val="3609379553"/>
              </p:ext>
            </p:extLst>
          </p:nvPr>
        </p:nvGraphicFramePr>
        <p:xfrm>
          <a:off x="718666" y="796270"/>
          <a:ext cx="10754668" cy="526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57E6A1C-7677-CCBA-0AD6-79F8138862ED}"/>
              </a:ext>
            </a:extLst>
          </p:cNvPr>
          <p:cNvSpPr txBox="1"/>
          <p:nvPr/>
        </p:nvSpPr>
        <p:spPr>
          <a:xfrm>
            <a:off x="812800" y="6061728"/>
            <a:ext cx="9367520" cy="694671"/>
          </a:xfrm>
          <a:prstGeom prst="rect">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algn="just">
              <a:defRPr sz="110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l-GR" dirty="0">
              <a:solidFill>
                <a:schemeClr val="tx1"/>
              </a:solidFill>
            </a:endParaRPr>
          </a:p>
          <a:p>
            <a:r>
              <a:rPr lang="el-GR" dirty="0">
                <a:solidFill>
                  <a:schemeClr val="tx1"/>
                </a:solidFill>
              </a:rPr>
              <a:t>Στην ανοιχτή ερώτηση για τα απαραίτητα μέτρα, σημαντικός αριθμός συμμετεχόντων ανέδειξε την </a:t>
            </a:r>
            <a:r>
              <a:rPr lang="el-GR" b="1" dirty="0">
                <a:solidFill>
                  <a:schemeClr val="tx1"/>
                </a:solidFill>
              </a:rPr>
              <a:t>ανάγκη ελέγχου της τουριστικής ανάπτυξης, προστασίας φυσικών πόρων και περιορισμού κατανάλωσης νερού. </a:t>
            </a:r>
          </a:p>
          <a:p>
            <a:r>
              <a:rPr lang="el-GR" b="1" dirty="0">
                <a:solidFill>
                  <a:schemeClr val="tx1"/>
                </a:solidFill>
              </a:rPr>
              <a:t>Η τοπική κοινωνία δίνει υψηλή προτεραιότητα στην προστασία του περιβάλλοντος και στη ρύθμιση της ανάπτυξης, με σαφή κατεύθυνση προς βιώσιμες πρακτικές</a:t>
            </a:r>
            <a:endParaRPr lang="en-US" b="1" dirty="0">
              <a:solidFill>
                <a:schemeClr val="tx1"/>
              </a:solidFill>
            </a:endParaRPr>
          </a:p>
          <a:p>
            <a:endParaRPr lang="en-US" dirty="0"/>
          </a:p>
        </p:txBody>
      </p:sp>
    </p:spTree>
    <p:extLst>
      <p:ext uri="{BB962C8B-B14F-4D97-AF65-F5344CB8AC3E}">
        <p14:creationId xmlns:p14="http://schemas.microsoft.com/office/powerpoint/2010/main" val="2224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C7F2-58C5-0002-5042-CB006647C23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94933E7-D588-7F3A-B971-65E5431ED284}"/>
              </a:ext>
            </a:extLst>
          </p:cNvPr>
          <p:cNvGrpSpPr/>
          <p:nvPr/>
        </p:nvGrpSpPr>
        <p:grpSpPr>
          <a:xfrm>
            <a:off x="0" y="0"/>
            <a:ext cx="5951974" cy="6858000"/>
            <a:chOff x="6240026" y="0"/>
            <a:chExt cx="5951974" cy="6858000"/>
          </a:xfrm>
        </p:grpSpPr>
        <p:pic>
          <p:nvPicPr>
            <p:cNvPr id="3" name="Εικόνα 12">
              <a:extLst>
                <a:ext uri="{FF2B5EF4-FFF2-40B4-BE49-F238E27FC236}">
                  <a16:creationId xmlns:a16="http://schemas.microsoft.com/office/drawing/2014/main" id="{D03D3307-CFC9-27CD-57A8-A125320962E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0012" t="19140" b="665"/>
            <a:stretch>
              <a:fillRect/>
            </a:stretch>
          </p:blipFill>
          <p:spPr>
            <a:xfrm>
              <a:off x="6240026" y="0"/>
              <a:ext cx="1700207" cy="6858000"/>
            </a:xfrm>
            <a:prstGeom prst="rect">
              <a:avLst/>
            </a:prstGeom>
          </p:spPr>
        </p:pic>
        <p:pic>
          <p:nvPicPr>
            <p:cNvPr id="13" name="Εικόνα 12">
              <a:extLst>
                <a:ext uri="{FF2B5EF4-FFF2-40B4-BE49-F238E27FC236}">
                  <a16:creationId xmlns:a16="http://schemas.microsoft.com/office/drawing/2014/main" id="{C1C343BD-A850-60E2-5AA3-0E3F3B12649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grpSp>
      <p:sp>
        <p:nvSpPr>
          <p:cNvPr id="4" name="Θέση αριθμού διαφάνειας 3">
            <a:extLst>
              <a:ext uri="{FF2B5EF4-FFF2-40B4-BE49-F238E27FC236}">
                <a16:creationId xmlns:a16="http://schemas.microsoft.com/office/drawing/2014/main" id="{C9546D47-C74A-B2DD-B2DF-B2747862667D}"/>
              </a:ext>
            </a:extLst>
          </p:cNvPr>
          <p:cNvSpPr>
            <a:spLocks noGrp="1"/>
          </p:cNvSpPr>
          <p:nvPr>
            <p:ph type="sldNum" sz="quarter" idx="12"/>
          </p:nvPr>
        </p:nvSpPr>
        <p:spPr>
          <a:xfrm>
            <a:off x="9328150" y="6400800"/>
            <a:ext cx="2743200" cy="365125"/>
          </a:xfrm>
        </p:spPr>
        <p:txBody>
          <a:bodyPr/>
          <a:lstStyle/>
          <a:p>
            <a:fld id="{03B1FA36-C3F0-4838-BC28-F437E577D825}" type="slidenum">
              <a:rPr lang="el-GR" smtClean="0"/>
              <a:t>2</a:t>
            </a:fld>
            <a:endParaRPr lang="el-GR" dirty="0"/>
          </a:p>
        </p:txBody>
      </p:sp>
      <p:sp>
        <p:nvSpPr>
          <p:cNvPr id="6" name="Google Shape;214;p8">
            <a:extLst>
              <a:ext uri="{FF2B5EF4-FFF2-40B4-BE49-F238E27FC236}">
                <a16:creationId xmlns:a16="http://schemas.microsoft.com/office/drawing/2014/main" id="{499731DA-3650-B0B0-0A89-9359428C5E3B}"/>
              </a:ext>
            </a:extLst>
          </p:cNvPr>
          <p:cNvSpPr txBox="1"/>
          <p:nvPr/>
        </p:nvSpPr>
        <p:spPr>
          <a:xfrm>
            <a:off x="-173220" y="-147788"/>
            <a:ext cx="11153670" cy="1002839"/>
          </a:xfrm>
          <a:prstGeom prst="rect">
            <a:avLst/>
          </a:prstGeom>
          <a:noFill/>
          <a:ln>
            <a:noFill/>
          </a:ln>
        </p:spPr>
        <p:txBody>
          <a:bodyPr spcFirstLastPara="1" wrap="square" lIns="0" tIns="0" rIns="252000" bIns="0" anchor="ctr" anchorCtr="0">
            <a:spAutoFit/>
          </a:bodyPr>
          <a:lstStyle/>
          <a:p>
            <a:pPr marL="1080000" lvl="0">
              <a:lnSpc>
                <a:spcPct val="90000"/>
              </a:lnSpc>
              <a:spcBef>
                <a:spcPts val="3500"/>
              </a:spcBef>
            </a:pPr>
            <a:r>
              <a:rPr lang="el-GR" sz="4000" b="1" dirty="0">
                <a:solidFill>
                  <a:srgbClr val="015E72"/>
                </a:solidFill>
                <a:latin typeface="Aptos" panose="020B0004020202020204" pitchFamily="34" charset="0"/>
                <a:cs typeface="Poppins"/>
                <a:sym typeface="Poppins"/>
              </a:rPr>
              <a:t>ΠΕΡΙΕΧΟΜΕΝΑ</a:t>
            </a:r>
            <a:endParaRPr lang="en-US" sz="4000" b="1" dirty="0">
              <a:solidFill>
                <a:srgbClr val="015E72"/>
              </a:solidFill>
              <a:latin typeface="Aptos" panose="020B0004020202020204" pitchFamily="34" charset="0"/>
              <a:cs typeface="Poppins"/>
            </a:endParaRPr>
          </a:p>
        </p:txBody>
      </p:sp>
      <p:sp>
        <p:nvSpPr>
          <p:cNvPr id="7" name="TextBox 6">
            <a:extLst>
              <a:ext uri="{FF2B5EF4-FFF2-40B4-BE49-F238E27FC236}">
                <a16:creationId xmlns:a16="http://schemas.microsoft.com/office/drawing/2014/main" id="{4EDE667C-A959-17D8-1116-BE24883CEAC3}"/>
              </a:ext>
            </a:extLst>
          </p:cNvPr>
          <p:cNvSpPr txBox="1"/>
          <p:nvPr/>
        </p:nvSpPr>
        <p:spPr>
          <a:xfrm>
            <a:off x="360112" y="1232730"/>
            <a:ext cx="5591862" cy="5247590"/>
          </a:xfrm>
          <a:prstGeom prst="rect">
            <a:avLst/>
          </a:prstGeom>
          <a:noFill/>
        </p:spPr>
        <p:txBody>
          <a:bodyPr wrap="square">
            <a:spAutoFit/>
          </a:bodyPr>
          <a:lstStyle/>
          <a:p>
            <a:pPr marL="400050" indent="-400050">
              <a:spcAft>
                <a:spcPts val="1200"/>
              </a:spcAft>
              <a:buFont typeface="+mj-lt"/>
              <a:buAutoNum type="romanUcPeriod"/>
            </a:pPr>
            <a:r>
              <a:rPr lang="el-GR" sz="2000" b="1" dirty="0">
                <a:solidFill>
                  <a:srgbClr val="015E72"/>
                </a:solidFill>
                <a:latin typeface="Aptos" panose="020B0004020202020204" pitchFamily="34" charset="0"/>
                <a:cs typeface="Poppins"/>
                <a:sym typeface="Poppins"/>
              </a:rPr>
              <a:t>ΕΙΣΑΓΩΓΗ</a:t>
            </a:r>
            <a:endParaRPr lang="el-GR" sz="1500" b="1" dirty="0">
              <a:solidFill>
                <a:srgbClr val="015E72"/>
              </a:solidFill>
              <a:latin typeface="Aptos" panose="020B0004020202020204" pitchFamily="34" charset="0"/>
              <a:cs typeface="Poppins"/>
              <a:sym typeface="Poppins"/>
            </a:endParaRPr>
          </a:p>
          <a:p>
            <a:pPr marL="400050" indent="-400050">
              <a:spcAft>
                <a:spcPts val="1200"/>
              </a:spcAft>
              <a:buFont typeface="+mj-lt"/>
              <a:buAutoNum type="romanUcPeriod"/>
            </a:pPr>
            <a:r>
              <a:rPr lang="el-GR" sz="2000" b="1" dirty="0">
                <a:solidFill>
                  <a:srgbClr val="015E72"/>
                </a:solidFill>
                <a:latin typeface="Aptos" panose="020B0004020202020204" pitchFamily="34" charset="0"/>
                <a:cs typeface="Poppins"/>
                <a:sym typeface="Poppins"/>
              </a:rPr>
              <a:t>ΑΠΟ ΤΟΥΣ ΣΤΟΧΟΥΣ ΣΤΙΣ ΕΝΑΛΛΑΚΤΙΚΕΣ ΕΠΙΛΟΓΕΣ</a:t>
            </a:r>
            <a:endParaRPr lang="el-GR" sz="1500" b="1" dirty="0">
              <a:solidFill>
                <a:srgbClr val="015E72"/>
              </a:solidFill>
              <a:latin typeface="Aptos" panose="020B0004020202020204" pitchFamily="34" charset="0"/>
              <a:cs typeface="Poppins"/>
              <a:sym typeface="Poppins"/>
            </a:endParaRPr>
          </a:p>
          <a:p>
            <a:pPr marL="400050" indent="-400050">
              <a:spcAft>
                <a:spcPts val="1200"/>
              </a:spcAft>
              <a:buFont typeface="+mj-lt"/>
              <a:buAutoNum type="romanUcPeriod"/>
            </a:pPr>
            <a:r>
              <a:rPr lang="el-GR" sz="2000" b="1" dirty="0">
                <a:solidFill>
                  <a:srgbClr val="015E72"/>
                </a:solidFill>
                <a:latin typeface="Aptos" panose="020B0004020202020204" pitchFamily="34" charset="0"/>
                <a:cs typeface="Poppins"/>
                <a:sym typeface="Poppins"/>
              </a:rPr>
              <a:t>ΠΛΑΙΣΙΟ ΑΞΙΟΛΟΓΗΣΗΣ ΕΝΑΛΛΑΚΤΙΚΩΝ ΕΠΙΛΟΓΩΝ</a:t>
            </a:r>
          </a:p>
          <a:p>
            <a:pPr marL="400050" indent="-400050">
              <a:spcAft>
                <a:spcPts val="1200"/>
              </a:spcAft>
              <a:buFont typeface="+mj-lt"/>
              <a:buAutoNum type="romanUcPeriod"/>
            </a:pPr>
            <a:r>
              <a:rPr lang="el-GR" sz="2000" b="1" dirty="0">
                <a:solidFill>
                  <a:srgbClr val="015E72"/>
                </a:solidFill>
                <a:latin typeface="Aptos" panose="020B0004020202020204" pitchFamily="34" charset="0"/>
                <a:cs typeface="Poppins"/>
                <a:sym typeface="Poppins"/>
              </a:rPr>
              <a:t>ΑΠΟΤΕΛΕΣΜΑΤΑ ΑΞΙΟΛΟΓΗΣΗΣ ΚΑΙ ΠΡΟΤΕΡΑΙΟΠΟΙΗΣΗ ΔΡΑΣΕΩΝ</a:t>
            </a:r>
          </a:p>
          <a:p>
            <a:pPr marL="400050" indent="-400050">
              <a:spcAft>
                <a:spcPts val="1200"/>
              </a:spcAft>
              <a:buFont typeface="+mj-lt"/>
              <a:buAutoNum type="romanUcPeriod"/>
            </a:pPr>
            <a:r>
              <a:rPr lang="el-GR" sz="2000" b="1" dirty="0">
                <a:solidFill>
                  <a:srgbClr val="015E72"/>
                </a:solidFill>
                <a:latin typeface="Aptos" panose="020B0004020202020204" pitchFamily="34" charset="0"/>
                <a:cs typeface="Poppins"/>
                <a:sym typeface="Poppins"/>
              </a:rPr>
              <a:t>2</a:t>
            </a:r>
            <a:r>
              <a:rPr lang="el-GR" sz="2000" b="1" baseline="30000" dirty="0">
                <a:solidFill>
                  <a:srgbClr val="015E72"/>
                </a:solidFill>
                <a:latin typeface="Aptos" panose="020B0004020202020204" pitchFamily="34" charset="0"/>
                <a:cs typeface="Poppins"/>
                <a:sym typeface="Poppins"/>
              </a:rPr>
              <a:t>ο</a:t>
            </a:r>
            <a:r>
              <a:rPr lang="el-GR" sz="2000" b="1" dirty="0">
                <a:solidFill>
                  <a:srgbClr val="015E72"/>
                </a:solidFill>
                <a:latin typeface="Aptos" panose="020B0004020202020204" pitchFamily="34" charset="0"/>
                <a:cs typeface="Poppins"/>
                <a:sym typeface="Poppins"/>
              </a:rPr>
              <a:t> ΕΡΓΑΣΤΗΡΙΟ: ΣΥΖΗΤΗΣΗ ΓΙΑ ΤΗΝ ΕΠΙΒΕΒΑΙΩΣΗ ΚΑΙ ΤΗ ΒΕΛΤΙΣΤΟΠΟΙΗΣΗ ΤΗΣ ΑΞΙΟΛΟΓΗΣΗΣ ΚΑΙ ΤΗΣ ΠΡΟΤΕΡΑΙΟΠΟΙΗΣΗΣ</a:t>
            </a:r>
          </a:p>
          <a:p>
            <a:pPr marL="400050" indent="-400050">
              <a:spcAft>
                <a:spcPts val="1200"/>
              </a:spcAft>
              <a:buFont typeface="+mj-lt"/>
              <a:buAutoNum type="romanUcPeriod"/>
            </a:pPr>
            <a:r>
              <a:rPr lang="el-GR" sz="2000" b="1" dirty="0">
                <a:solidFill>
                  <a:srgbClr val="015E72"/>
                </a:solidFill>
                <a:latin typeface="Aptos" panose="020B0004020202020204" pitchFamily="34" charset="0"/>
                <a:cs typeface="Poppins"/>
                <a:sym typeface="Poppins"/>
              </a:rPr>
              <a:t>ΕΠΟΜΕΝΑ ΒΗΜΑΤΑ</a:t>
            </a:r>
            <a:br>
              <a:rPr lang="el-GR" b="1" dirty="0">
                <a:solidFill>
                  <a:srgbClr val="015E72"/>
                </a:solidFill>
                <a:latin typeface="Aptos" panose="020B0004020202020204" pitchFamily="34" charset="0"/>
                <a:cs typeface="Poppins"/>
                <a:sym typeface="Poppins"/>
              </a:rPr>
            </a:br>
            <a:r>
              <a:rPr lang="el-GR" sz="1500" b="1" dirty="0">
                <a:solidFill>
                  <a:srgbClr val="015E72"/>
                </a:solidFill>
                <a:latin typeface="Aptos" panose="020B0004020202020204" pitchFamily="34" charset="0"/>
                <a:cs typeface="Poppins"/>
                <a:sym typeface="Poppins"/>
              </a:rPr>
              <a:t>Ερωτηματολόγια ώριμου σταδίου συμμετοχικής διαδικασίας</a:t>
            </a:r>
            <a:br>
              <a:rPr lang="el-GR" sz="1500" b="1" dirty="0">
                <a:solidFill>
                  <a:srgbClr val="015E72"/>
                </a:solidFill>
                <a:latin typeface="Aptos" panose="020B0004020202020204" pitchFamily="34" charset="0"/>
                <a:cs typeface="Poppins"/>
                <a:sym typeface="Poppins"/>
              </a:rPr>
            </a:br>
            <a:r>
              <a:rPr lang="el-GR" sz="1500" b="1" dirty="0">
                <a:solidFill>
                  <a:srgbClr val="015E72"/>
                </a:solidFill>
                <a:latin typeface="Aptos" panose="020B0004020202020204" pitchFamily="34" charset="0"/>
                <a:cs typeface="Poppins"/>
                <a:sym typeface="Poppins"/>
              </a:rPr>
              <a:t>Ολοκλήρωση Σχεδίου Δράσης </a:t>
            </a:r>
            <a:r>
              <a:rPr lang="en-US" sz="1500" b="1" dirty="0">
                <a:solidFill>
                  <a:schemeClr val="accent1"/>
                </a:solidFill>
                <a:latin typeface="Aptos" panose="020B0004020202020204" pitchFamily="34" charset="0"/>
              </a:rPr>
              <a:t>GR</a:t>
            </a:r>
            <a:r>
              <a:rPr lang="en-US" sz="1500" b="1" dirty="0">
                <a:solidFill>
                  <a:schemeClr val="accent6"/>
                </a:solidFill>
                <a:latin typeface="Aptos" panose="020B0004020202020204" pitchFamily="34" charset="0"/>
              </a:rPr>
              <a:t>eco</a:t>
            </a:r>
            <a:r>
              <a:rPr lang="en-US" sz="1500" b="1" dirty="0">
                <a:solidFill>
                  <a:schemeClr val="accent1"/>
                </a:solidFill>
                <a:latin typeface="Aptos" panose="020B0004020202020204" pitchFamily="34" charset="0"/>
              </a:rPr>
              <a:t> Islands</a:t>
            </a:r>
            <a:endParaRPr lang="el-GR" sz="1500" b="1" dirty="0">
              <a:solidFill>
                <a:srgbClr val="015E72"/>
              </a:solidFill>
              <a:latin typeface="Aptos" panose="020B0004020202020204" pitchFamily="34" charset="0"/>
              <a:cs typeface="Poppins"/>
              <a:sym typeface="Poppins"/>
            </a:endParaRPr>
          </a:p>
        </p:txBody>
      </p:sp>
      <p:graphicFrame>
        <p:nvGraphicFramePr>
          <p:cNvPr id="2" name="Diagram 1">
            <a:extLst>
              <a:ext uri="{FF2B5EF4-FFF2-40B4-BE49-F238E27FC236}">
                <a16:creationId xmlns:a16="http://schemas.microsoft.com/office/drawing/2014/main" id="{8A3AFC01-67F7-36E2-8AA7-1BAF7771814B}"/>
              </a:ext>
            </a:extLst>
          </p:cNvPr>
          <p:cNvGraphicFramePr/>
          <p:nvPr>
            <p:extLst>
              <p:ext uri="{D42A27DB-BD31-4B8C-83A1-F6EECF244321}">
                <p14:modId xmlns:p14="http://schemas.microsoft.com/office/powerpoint/2010/main" val="3967372232"/>
              </p:ext>
            </p:extLst>
          </p:nvPr>
        </p:nvGraphicFramePr>
        <p:xfrm>
          <a:off x="5844328" y="1002839"/>
          <a:ext cx="6421393" cy="52081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9160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D9A66-C47C-5D0C-A583-C3E9676E70EA}"/>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0673F04-97CF-82C8-C296-5C584CF1D81F}"/>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20</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0772D608-56A2-4F09-17A3-1721A89017B1}"/>
              </a:ext>
            </a:extLst>
          </p:cNvPr>
          <p:cNvSpPr txBox="1"/>
          <p:nvPr/>
        </p:nvSpPr>
        <p:spPr>
          <a:xfrm>
            <a:off x="-880602" y="-283234"/>
            <a:ext cx="12415378" cy="9474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b="1" dirty="0">
                <a:solidFill>
                  <a:srgbClr val="015E72"/>
                </a:solidFill>
                <a:latin typeface="Aptos" panose="020B0004020202020204" pitchFamily="34" charset="0"/>
                <a:cs typeface="Poppins"/>
                <a:sym typeface="Poppins"/>
              </a:rPr>
              <a:t>Πυλώνας 3: Προστασία Περιβάλλοντος - Εναλλακτικές επιλογές για την επίτευξη των ειδικών στρατηγικών στόχων για τη διατήρηση του τοπίου και την ενίσχυση της ανθεκτικότητας</a:t>
            </a:r>
            <a:endParaRPr lang="en-US" b="1" dirty="0">
              <a:solidFill>
                <a:srgbClr val="015E72"/>
              </a:solidFill>
              <a:latin typeface="Aptos" panose="020B0004020202020204" pitchFamily="34" charset="0"/>
              <a:cs typeface="Poppins"/>
            </a:endParaRPr>
          </a:p>
        </p:txBody>
      </p:sp>
      <p:graphicFrame>
        <p:nvGraphicFramePr>
          <p:cNvPr id="2" name="Table 1">
            <a:extLst>
              <a:ext uri="{FF2B5EF4-FFF2-40B4-BE49-F238E27FC236}">
                <a16:creationId xmlns:a16="http://schemas.microsoft.com/office/drawing/2014/main" id="{78D8B8CE-B811-8DD7-4FF5-6695B2537A32}"/>
              </a:ext>
            </a:extLst>
          </p:cNvPr>
          <p:cNvGraphicFramePr>
            <a:graphicFrameLocks noGrp="1"/>
          </p:cNvGraphicFramePr>
          <p:nvPr>
            <p:extLst>
              <p:ext uri="{D42A27DB-BD31-4B8C-83A1-F6EECF244321}">
                <p14:modId xmlns:p14="http://schemas.microsoft.com/office/powerpoint/2010/main" val="1478714528"/>
              </p:ext>
            </p:extLst>
          </p:nvPr>
        </p:nvGraphicFramePr>
        <p:xfrm>
          <a:off x="356616" y="713102"/>
          <a:ext cx="11478768" cy="5600700"/>
        </p:xfrm>
        <a:graphic>
          <a:graphicData uri="http://schemas.openxmlformats.org/drawingml/2006/table">
            <a:tbl>
              <a:tblPr/>
              <a:tblGrid>
                <a:gridCol w="4021076">
                  <a:extLst>
                    <a:ext uri="{9D8B030D-6E8A-4147-A177-3AD203B41FA5}">
                      <a16:colId xmlns:a16="http://schemas.microsoft.com/office/drawing/2014/main" val="391423309"/>
                    </a:ext>
                  </a:extLst>
                </a:gridCol>
                <a:gridCol w="7457692">
                  <a:extLst>
                    <a:ext uri="{9D8B030D-6E8A-4147-A177-3AD203B41FA5}">
                      <a16:colId xmlns:a16="http://schemas.microsoft.com/office/drawing/2014/main" val="2871013271"/>
                    </a:ext>
                  </a:extLst>
                </a:gridCol>
              </a:tblGrid>
              <a:tr h="245291">
                <a:tc>
                  <a:txBody>
                    <a:bodyPr/>
                    <a:lstStyle/>
                    <a:p>
                      <a:pPr algn="ctr" fontAlgn="ctr">
                        <a:buNone/>
                      </a:pPr>
                      <a:r>
                        <a:rPr lang="el-GR" sz="1050" b="1" i="0" u="none" strike="noStrike" dirty="0">
                          <a:solidFill>
                            <a:srgbClr val="000000"/>
                          </a:solidFill>
                          <a:effectLst/>
                          <a:latin typeface="Aptos" panose="020B0004020202020204" pitchFamily="34" charset="0"/>
                        </a:rPr>
                        <a:t>Ειδικός στόχος</a:t>
                      </a:r>
                      <a:br>
                        <a:rPr lang="el-GR" sz="1050" b="1" i="0" u="none" strike="noStrike" dirty="0">
                          <a:solidFill>
                            <a:srgbClr val="000000"/>
                          </a:solidFill>
                          <a:effectLst/>
                          <a:latin typeface="Aptos" panose="020B0004020202020204" pitchFamily="34" charset="0"/>
                        </a:rPr>
                      </a:br>
                      <a:r>
                        <a:rPr lang="el-GR" sz="1050" b="0" i="0" u="none" strike="noStrike" dirty="0">
                          <a:solidFill>
                            <a:srgbClr val="000000"/>
                          </a:solidFill>
                          <a:effectLst/>
                          <a:latin typeface="Aptos" panose="020B0004020202020204" pitchFamily="34" charset="0"/>
                        </a:rPr>
                        <a:t>[Χάρτα GReco Islands]</a:t>
                      </a:r>
                      <a:endParaRPr lang="el-GR" sz="105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050" b="1" i="0" u="none" strike="noStrike" dirty="0">
                          <a:solidFill>
                            <a:srgbClr val="000000"/>
                          </a:solidFill>
                          <a:effectLst/>
                          <a:latin typeface="Aptos" panose="020B0004020202020204" pitchFamily="34" charset="0"/>
                        </a:rPr>
                        <a:t>Εναλλακτικές επιλογές για την επίτευξη του ειδικού στόχου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41208"/>
                  </a:ext>
                </a:extLst>
              </a:tr>
              <a:tr h="245291">
                <a:tc>
                  <a:txBody>
                    <a:bodyPr/>
                    <a:lstStyle/>
                    <a:p>
                      <a:pPr algn="l" fontAlgn="ctr">
                        <a:buNone/>
                      </a:pPr>
                      <a:r>
                        <a:rPr lang="el-GR" sz="1050" b="1" i="1" u="none" strike="noStrike" dirty="0">
                          <a:solidFill>
                            <a:srgbClr val="C00000"/>
                          </a:solidFill>
                          <a:effectLst/>
                          <a:latin typeface="Calibri" panose="020F0502020204030204" pitchFamily="34" charset="0"/>
                        </a:rPr>
                        <a:t>3 α) i) Συμφωνία του ΤΣΔ με το υπό κατάρτιση Τοπικό Πολεοδομικό Σχέδιο, την Ειδική Περιβαλλοντική Μελέτη και τα συνοδά Σχέδια Διαχείρισης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  </a:t>
                      </a:r>
                      <a:r>
                        <a:rPr lang="el-GR" sz="1050" b="1" i="0" u="none" strike="noStrike" dirty="0">
                          <a:solidFill>
                            <a:schemeClr val="tx1"/>
                          </a:solidFill>
                          <a:effectLst/>
                          <a:latin typeface="Aptos" panose="020B0004020202020204" pitchFamily="34" charset="0"/>
                        </a:rPr>
                        <a:t>Σχεδιαστικό μέτρο </a:t>
                      </a:r>
                      <a:r>
                        <a:rPr lang="el-GR" sz="1050" b="1" i="0" u="none" strike="noStrike" dirty="0">
                          <a:solidFill>
                            <a:srgbClr val="000000"/>
                          </a:solidFill>
                          <a:effectLst/>
                          <a:latin typeface="Calibri" panose="020F0502020204030204" pitchFamily="34" charset="0"/>
                        </a:rPr>
                        <a:t>στο πλαίσιο του ΤΣΔ:</a:t>
                      </a:r>
                      <a:r>
                        <a:rPr lang="el-GR" sz="1050" b="0" i="0" u="none" strike="noStrike" dirty="0">
                          <a:solidFill>
                            <a:srgbClr val="000000"/>
                          </a:solidFill>
                          <a:effectLst/>
                          <a:latin typeface="Calibri" panose="020F0502020204030204" pitchFamily="34" charset="0"/>
                        </a:rPr>
                        <a:t> Κατάρτιση ΤΠΣ και αν κριθεί απαραίτητο επικαιροποίηση των τοπικών στόχων και δράσεων στον Πυλώνα "Προστασία Περιβάλλοντος" του ΤΣΔ Κέας. </a:t>
                      </a:r>
                      <a:r>
                        <a:rPr lang="el-GR" sz="1050" b="1" i="0" u="none" strike="noStrike" dirty="0">
                          <a:solidFill>
                            <a:srgbClr val="000000"/>
                          </a:solidFill>
                          <a:effectLst/>
                          <a:latin typeface="Calibri" panose="020F0502020204030204" pitchFamily="34" charset="0"/>
                        </a:rPr>
                        <a:t>Η επικαιροποίηση του  θα πραγματοποιηθεί μετά την έγκριση του ΤΠΣ, σε εύλογο χρόνο και σύμφωνα με τις διοικητικές δυνατότητες του Δήμου</a:t>
                      </a:r>
                      <a:r>
                        <a:rPr lang="el-GR" sz="1050" b="0" i="0" u="none" strike="noStrike" dirty="0">
                          <a:solidFill>
                            <a:srgbClr val="000000"/>
                          </a:solidFill>
                          <a:effectLst/>
                          <a:latin typeface="Calibri" panose="020F0502020204030204" pitchFamily="34" charset="0"/>
                        </a:rPr>
                        <a:t>. Η ΕΠΜ για τις περιοχές του Δικτύου </a:t>
                      </a:r>
                      <a:r>
                        <a:rPr lang="en-US" sz="1050" b="0" i="0" u="none" strike="noStrike" dirty="0">
                          <a:solidFill>
                            <a:srgbClr val="000000"/>
                          </a:solidFill>
                          <a:effectLst/>
                          <a:latin typeface="Calibri" panose="020F0502020204030204" pitchFamily="34" charset="0"/>
                        </a:rPr>
                        <a:t>Natura</a:t>
                      </a:r>
                      <a:r>
                        <a:rPr lang="el-GR" sz="1050" b="0" i="0" u="none" strike="noStrike" dirty="0">
                          <a:solidFill>
                            <a:srgbClr val="000000"/>
                          </a:solidFill>
                          <a:effectLst/>
                          <a:latin typeface="Calibri" panose="020F0502020204030204" pitchFamily="34" charset="0"/>
                        </a:rPr>
                        <a:t> 2000 της Περιφέρειας Νοτίου Αιγαίου έχει ολοκληρωθεί.  ΕΠΜ και ΤΠΣ περιλαμβάνουν κοινές προβλέψεις εντός των περιοχών </a:t>
                      </a:r>
                      <a:r>
                        <a:rPr lang="en-US" sz="1050" b="0" i="0" u="none" strike="noStrike" dirty="0">
                          <a:solidFill>
                            <a:srgbClr val="000000"/>
                          </a:solidFill>
                          <a:effectLst/>
                          <a:latin typeface="Calibri" panose="020F0502020204030204" pitchFamily="34" charset="0"/>
                        </a:rPr>
                        <a:t>Natura</a:t>
                      </a:r>
                      <a:r>
                        <a:rPr lang="el-GR" sz="1050" b="0" i="0" u="none" strike="noStrike" dirty="0">
                          <a:solidFill>
                            <a:srgbClr val="000000"/>
                          </a:solidFill>
                          <a:effectLst/>
                          <a:latin typeface="Calibri" panose="020F0502020204030204" pitchFamily="34" charset="0"/>
                        </a:rPr>
                        <a:t> 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405656"/>
                  </a:ext>
                </a:extLst>
              </a:tr>
              <a:tr h="252353">
                <a:tc>
                  <a:txBody>
                    <a:bodyPr/>
                    <a:lstStyle/>
                    <a:p>
                      <a:pPr algn="l" fontAlgn="ctr">
                        <a:buNone/>
                      </a:pPr>
                      <a:r>
                        <a:rPr lang="el-GR" sz="1050" b="1" i="0" u="none" strike="noStrike" dirty="0">
                          <a:solidFill>
                            <a:srgbClr val="C00000"/>
                          </a:solidFill>
                          <a:effectLst/>
                          <a:latin typeface="Calibri" panose="020F0502020204030204" pitchFamily="34" charset="0"/>
                        </a:rPr>
                        <a:t>3 α) </a:t>
                      </a:r>
                      <a:r>
                        <a:rPr lang="el-GR" sz="1050" b="1" i="0" u="none" strike="noStrike" dirty="0" err="1">
                          <a:solidFill>
                            <a:srgbClr val="C00000"/>
                          </a:solidFill>
                          <a:effectLst/>
                          <a:latin typeface="Calibri" panose="020F0502020204030204" pitchFamily="34" charset="0"/>
                        </a:rPr>
                        <a:t>ii</a:t>
                      </a:r>
                      <a:r>
                        <a:rPr lang="el-GR" sz="1050" b="1" i="0" u="none" strike="noStrike" dirty="0">
                          <a:solidFill>
                            <a:srgbClr val="C00000"/>
                          </a:solidFill>
                          <a:effectLst/>
                          <a:latin typeface="Calibri" panose="020F0502020204030204" pitchFamily="34" charset="0"/>
                        </a:rPr>
                        <a:t>) Προστασία, συστηματική παρακολούθησή και τήρηση των προβλεπόμενων μέτρων στις περιοχές NATURA 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Υποστήριξη της εφαρμογής των Σχεδίων Διαχείρισης Natura 2000 μέσω συνεργασίας με τον ΟΦΥΠΕΚΑ, με έμφαση στην τοπική ενημέρωση, την παρακολούθηση εφαρμογής μέτρων και την ενσωμάτωση της προστασίας της βιοποικιλότητας στον δημοτικό σχεδιασμό (π.χ. πολιτική προστασία) - Η παρακολούθηση ασκείται κυρίως από τη Μονάδα Διαχείρισης Προστατευόμενων Περιοχών Κεντρικού Αιγαίου του ΟΦΥΠΕΚΑ και θα χρηματοδοτηθεί από πόρους που έχουν προβλεφθεί στο πλαίσιο του </a:t>
                      </a:r>
                      <a:r>
                        <a:rPr lang="en-US" sz="1050" b="0" i="0" u="none" strike="noStrike" dirty="0">
                          <a:solidFill>
                            <a:srgbClr val="000000"/>
                          </a:solidFill>
                          <a:effectLst/>
                          <a:latin typeface="Calibri" panose="020F0502020204030204" pitchFamily="34" charset="0"/>
                        </a:rPr>
                        <a:t>PAF </a:t>
                      </a:r>
                      <a:r>
                        <a:rPr lang="el-GR" sz="1050" b="0" i="0" u="none" strike="noStrike" dirty="0">
                          <a:solidFill>
                            <a:srgbClr val="000000"/>
                          </a:solidFill>
                          <a:effectLst/>
                          <a:latin typeface="Calibri" panose="020F0502020204030204" pitchFamily="34" charset="0"/>
                        </a:rPr>
                        <a:t>2021-2027.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645138"/>
                  </a:ext>
                </a:extLst>
              </a:tr>
              <a:tr h="145951">
                <a:tc>
                  <a:txBody>
                    <a:bodyPr/>
                    <a:lstStyle/>
                    <a:p>
                      <a:pPr algn="l" fontAlgn="ctr">
                        <a:buNone/>
                      </a:pPr>
                      <a:r>
                        <a:rPr lang="el-GR" sz="1050" b="1" i="0" u="none" strike="noStrike" dirty="0">
                          <a:solidFill>
                            <a:srgbClr val="000000"/>
                          </a:solidFill>
                          <a:effectLst/>
                          <a:latin typeface="Calibri" panose="020F0502020204030204" pitchFamily="34" charset="0"/>
                        </a:rPr>
                        <a:t>3 α) </a:t>
                      </a:r>
                      <a:r>
                        <a:rPr lang="el-GR" sz="1050" b="1" i="0" u="none" strike="noStrike" dirty="0" err="1">
                          <a:solidFill>
                            <a:srgbClr val="000000"/>
                          </a:solidFill>
                          <a:effectLst/>
                          <a:latin typeface="Calibri" panose="020F0502020204030204" pitchFamily="34" charset="0"/>
                        </a:rPr>
                        <a:t>iii</a:t>
                      </a:r>
                      <a:r>
                        <a:rPr lang="el-GR" sz="1050" b="1" i="0" u="none" strike="noStrike" dirty="0">
                          <a:solidFill>
                            <a:srgbClr val="000000"/>
                          </a:solidFill>
                          <a:effectLst/>
                          <a:latin typeface="Calibri" panose="020F0502020204030204" pitchFamily="34" charset="0"/>
                        </a:rPr>
                        <a:t>) Τουλάχιστον 1 κολυμβητική ακτή προσβάσιμη σε ΑΜΕΑ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Υλοποίηση και θέση σε πλήρη λειτουργία τουλάχιστον μίας προσβάσιμης κολυμβητικής ακτής για ΑμΕΑ, με εγκατάσταση και συντήρηση του απαραίτητου εξοπλισμού (σύστημα αυτόνομης πρόσβασης στη θάλασσα, ράμπες, υποδομές υγιεινής κ.λπ.).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60379356"/>
                  </a:ext>
                </a:extLst>
              </a:tr>
              <a:tr h="220692">
                <a:tc>
                  <a:txBody>
                    <a:bodyPr/>
                    <a:lstStyle/>
                    <a:p>
                      <a:pPr algn="l" fontAlgn="ctr">
                        <a:buNone/>
                      </a:pPr>
                      <a:r>
                        <a:rPr lang="el-GR" sz="1050" b="1" i="0" u="none" strike="noStrike" dirty="0">
                          <a:solidFill>
                            <a:srgbClr val="000000"/>
                          </a:solidFill>
                          <a:effectLst/>
                          <a:latin typeface="Calibri" panose="020F0502020204030204" pitchFamily="34" charset="0"/>
                        </a:rPr>
                        <a:t>3 α) </a:t>
                      </a:r>
                      <a:r>
                        <a:rPr lang="el-GR" sz="1050" b="1" i="0" u="none" strike="noStrike" dirty="0" err="1">
                          <a:solidFill>
                            <a:srgbClr val="000000"/>
                          </a:solidFill>
                          <a:effectLst/>
                          <a:latin typeface="Calibri" panose="020F0502020204030204" pitchFamily="34" charset="0"/>
                        </a:rPr>
                        <a:t>iv</a:t>
                      </a:r>
                      <a:r>
                        <a:rPr lang="el-GR" sz="1050" b="1" i="0" u="none" strike="noStrike" dirty="0">
                          <a:solidFill>
                            <a:srgbClr val="000000"/>
                          </a:solidFill>
                          <a:effectLst/>
                          <a:latin typeface="Calibri" panose="020F0502020204030204" pitchFamily="34" charset="0"/>
                        </a:rPr>
                        <a:t>) Καταγραφή των περιοχών σημαντικής οικολογικής και πολιτισμικής αξίας (π.χ. βραχώδεις σχηματισμοί, οικισμοί παραδοσιακής αρχιτεκτονικής, αρχαιολογικοί χώροι), πέραν όσων περιλαμβάνονται στο δίκτυο NATURA 2000, και ανάπτυξη σχεδίου δράσης για τη διατήρηση και την ανάδειξή τους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Συγκέντρωση, ενοποίηση και συμπλήρωση των υφιστάμενων δεδομένων και καταγραφών για τις περιοχές οικολογικής και πολιτισμικής αξίας (εκτός Natura 2000) του νησιού και σύνταξη ολοκληρωμένου σχεδίου δράσης για τη διατήρηση και ανάδειξη των περιοχών οικολογικής και πολιτισμικής αξίας (συμπεριλαμβανομένων αναβαθμών, ρεμάτων, μονοπατιών, παραδοσιακών οικισμών και αρχαιολογικών χώρων)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30529800"/>
                  </a:ext>
                </a:extLst>
              </a:tr>
              <a:tr h="294569">
                <a:tc>
                  <a:txBody>
                    <a:bodyPr/>
                    <a:lstStyle/>
                    <a:p>
                      <a:pPr algn="l" fontAlgn="ctr">
                        <a:buNone/>
                      </a:pPr>
                      <a:r>
                        <a:rPr lang="el-GR" sz="1050" b="1" i="0" u="none" strike="noStrike" dirty="0">
                          <a:solidFill>
                            <a:srgbClr val="000000"/>
                          </a:solidFill>
                          <a:effectLst/>
                          <a:latin typeface="Calibri" panose="020F0502020204030204" pitchFamily="34" charset="0"/>
                        </a:rPr>
                        <a:t>3 α) v) Καθορισμός ετήσιου προγράμματος καθαρισμού ακτών και παράκτιων υδάτων με  ήπια μέσα (μη μηχανοκίνητα μέσα), με συμμετοχή κατοίκων, τουριστών, επαγγελματιών της θάλασσας, εθελοντών, οικείου ΟΤΑ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Κατάρτιση και έγκριση ετήσιου προγράμματος καθαρισμού ακτών και παράκτιων υδάτων με ήπια μέσα, με συμμετοχικές δράσεις, εμπλοκή κατοίκων, επαγγελματιών και εθελοντών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0498437"/>
                  </a:ext>
                </a:extLst>
              </a:tr>
              <a:tr h="253059">
                <a:tc>
                  <a:txBody>
                    <a:bodyPr/>
                    <a:lstStyle/>
                    <a:p>
                      <a:pPr algn="l" fontAlgn="ctr">
                        <a:buNone/>
                      </a:pPr>
                      <a:r>
                        <a:rPr lang="el-GR" sz="1050" b="1" i="0" u="none" strike="noStrike" dirty="0">
                          <a:solidFill>
                            <a:srgbClr val="000000"/>
                          </a:solidFill>
                          <a:effectLst/>
                          <a:latin typeface="Calibri" panose="020F0502020204030204" pitchFamily="34" charset="0"/>
                        </a:rPr>
                        <a:t>3 α) </a:t>
                      </a:r>
                      <a:r>
                        <a:rPr lang="el-GR" sz="1050" b="1" i="0" u="none" strike="noStrike" dirty="0" err="1">
                          <a:solidFill>
                            <a:srgbClr val="000000"/>
                          </a:solidFill>
                          <a:effectLst/>
                          <a:latin typeface="Calibri" panose="020F0502020204030204" pitchFamily="34" charset="0"/>
                        </a:rPr>
                        <a:t>vi</a:t>
                      </a:r>
                      <a:r>
                        <a:rPr lang="el-GR" sz="1050" b="1" i="0" u="none" strike="noStrike" dirty="0">
                          <a:solidFill>
                            <a:srgbClr val="000000"/>
                          </a:solidFill>
                          <a:effectLst/>
                          <a:latin typeface="Calibri" panose="020F0502020204030204" pitchFamily="34" charset="0"/>
                        </a:rPr>
                        <a:t>) Κατάρτιση και υλοποίηση ολοκληρωμένων σχεδίων για την ενεργή και παθητική πυροπροστασία των δασικών και λοιπών φυσικών εκτάσεων, και προμήθεια εξοπλισμού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1" i="0" u="none" strike="noStrike" dirty="0">
                          <a:solidFill>
                            <a:srgbClr val="000000"/>
                          </a:solidFill>
                          <a:effectLst/>
                          <a:latin typeface="Calibri" panose="020F0502020204030204" pitchFamily="34" charset="0"/>
                        </a:rPr>
                        <a:t>1.</a:t>
                      </a:r>
                      <a:r>
                        <a:rPr lang="el-GR" sz="1050" b="0" i="0" u="none" strike="noStrike" dirty="0">
                          <a:solidFill>
                            <a:srgbClr val="000000"/>
                          </a:solidFill>
                          <a:effectLst/>
                          <a:latin typeface="Calibri" panose="020F0502020204030204" pitchFamily="34" charset="0"/>
                        </a:rPr>
                        <a:t> Κατάρτιση ολοκληρωμένου σχεδίου πρόληψης και αντιμετώπισης δασικών πυρκαγιών σε επίπεδο Δήμου.</a:t>
                      </a:r>
                      <a:br>
                        <a:rPr lang="el-GR" sz="1050" b="0" i="0" u="none" strike="noStrike" dirty="0">
                          <a:solidFill>
                            <a:srgbClr val="000000"/>
                          </a:solidFill>
                          <a:effectLst/>
                          <a:latin typeface="Calibri" panose="020F0502020204030204" pitchFamily="34" charset="0"/>
                        </a:rPr>
                      </a:br>
                      <a:r>
                        <a:rPr lang="el-GR" sz="1050" b="1" i="0" u="none" strike="noStrike" dirty="0">
                          <a:solidFill>
                            <a:srgbClr val="000000"/>
                          </a:solidFill>
                          <a:effectLst/>
                          <a:latin typeface="Calibri" panose="020F0502020204030204" pitchFamily="34" charset="0"/>
                        </a:rPr>
                        <a:t>2.</a:t>
                      </a:r>
                      <a:r>
                        <a:rPr lang="el-GR" sz="1050" b="0" i="0" u="none" strike="noStrike" dirty="0">
                          <a:solidFill>
                            <a:srgbClr val="000000"/>
                          </a:solidFill>
                          <a:effectLst/>
                          <a:latin typeface="Calibri" panose="020F0502020204030204" pitchFamily="34" charset="0"/>
                        </a:rPr>
                        <a:t> Υλοποίηση μέτρων ενεργητικής και παθητικής πυροπροστασίας σε περιοχές προτεραιότητας (διαχείριση υδάτων, διαμόρφωση τοπίου, ετήσιους καθαρισμούς, οριοθέτηση και δημιουργία ζωνών προστασίας, δράσεις ενημέρωσης και ευαισθητοποίησης).</a:t>
                      </a:r>
                      <a:br>
                        <a:rPr lang="el-GR" sz="1050" b="0" i="0" u="none" strike="noStrike" dirty="0">
                          <a:solidFill>
                            <a:srgbClr val="000000"/>
                          </a:solidFill>
                          <a:effectLst/>
                          <a:latin typeface="Calibri" panose="020F0502020204030204" pitchFamily="34" charset="0"/>
                        </a:rPr>
                      </a:br>
                      <a:r>
                        <a:rPr lang="el-GR" sz="1050" b="1" i="0" u="none" strike="noStrike" dirty="0">
                          <a:solidFill>
                            <a:srgbClr val="000000"/>
                          </a:solidFill>
                          <a:effectLst/>
                          <a:latin typeface="Calibri" panose="020F0502020204030204" pitchFamily="34" charset="0"/>
                        </a:rPr>
                        <a:t>3.</a:t>
                      </a:r>
                      <a:r>
                        <a:rPr lang="el-GR" sz="1050" b="0" i="0" u="none" strike="noStrike" dirty="0">
                          <a:solidFill>
                            <a:srgbClr val="000000"/>
                          </a:solidFill>
                          <a:effectLst/>
                          <a:latin typeface="Calibri" panose="020F0502020204030204" pitchFamily="34" charset="0"/>
                        </a:rPr>
                        <a:t> Ενίσχυση του απαιτούμενου εξοπλισμού και των σχετικών υποδομών πυροπροστασίας.</a:t>
                      </a:r>
                      <a:br>
                        <a:rPr lang="el-GR" sz="1050" b="0" i="0" u="none" strike="noStrike" dirty="0">
                          <a:solidFill>
                            <a:srgbClr val="000000"/>
                          </a:solidFill>
                          <a:effectLst/>
                          <a:latin typeface="Calibri" panose="020F0502020204030204" pitchFamily="34" charset="0"/>
                        </a:rPr>
                      </a:br>
                      <a:r>
                        <a:rPr lang="el-GR" sz="1050" b="1" i="0" u="none" strike="noStrike" dirty="0">
                          <a:solidFill>
                            <a:srgbClr val="000000"/>
                          </a:solidFill>
                          <a:effectLst/>
                          <a:latin typeface="Calibri" panose="020F0502020204030204" pitchFamily="34" charset="0"/>
                        </a:rPr>
                        <a:t>4.</a:t>
                      </a:r>
                      <a:r>
                        <a:rPr lang="el-GR" sz="1050" b="0" i="0" u="none" strike="noStrike" dirty="0">
                          <a:solidFill>
                            <a:srgbClr val="000000"/>
                          </a:solidFill>
                          <a:effectLst/>
                          <a:latin typeface="Calibri" panose="020F0502020204030204" pitchFamily="34" charset="0"/>
                        </a:rPr>
                        <a:t> Καθιέρωση μηχανισμού συντονισμού των εμπλεκόμενων φορέων και παρακολούθησης εφαρμογής.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5481506"/>
                  </a:ext>
                </a:extLst>
              </a:tr>
              <a:tr h="205390">
                <a:tc>
                  <a:txBody>
                    <a:bodyPr/>
                    <a:lstStyle/>
                    <a:p>
                      <a:pPr algn="l" fontAlgn="ctr">
                        <a:buNone/>
                      </a:pPr>
                      <a:r>
                        <a:rPr lang="el-GR" sz="1050" b="1" i="0" u="none" strike="noStrike" dirty="0">
                          <a:solidFill>
                            <a:srgbClr val="000000"/>
                          </a:solidFill>
                          <a:effectLst/>
                          <a:latin typeface="Calibri" panose="020F0502020204030204" pitchFamily="34" charset="0"/>
                        </a:rPr>
                        <a:t>3 α) </a:t>
                      </a:r>
                      <a:r>
                        <a:rPr lang="el-GR" sz="1050" b="1" i="0" u="none" strike="noStrike" dirty="0" err="1">
                          <a:solidFill>
                            <a:srgbClr val="000000"/>
                          </a:solidFill>
                          <a:effectLst/>
                          <a:latin typeface="Calibri" panose="020F0502020204030204" pitchFamily="34" charset="0"/>
                        </a:rPr>
                        <a:t>vii</a:t>
                      </a:r>
                      <a:r>
                        <a:rPr lang="el-GR" sz="1050" b="1" i="0" u="none" strike="noStrike" dirty="0">
                          <a:solidFill>
                            <a:srgbClr val="000000"/>
                          </a:solidFill>
                          <a:effectLst/>
                          <a:latin typeface="Calibri" panose="020F0502020204030204" pitchFamily="34" charset="0"/>
                        </a:rPr>
                        <a:t>) Σύνταξη και υλοποίηση πολυετούς προγράμματος προστασίας, αποκατάστασης και συντήρησης ξερολιθιών και μέτρα κατά της διάβρωσης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Καταγραφή και αξιολόγηση της κατάστασης των ξερολιθιών και των περιοχών με φαινόμενα διάβρωσης και κατάρτιση και υλοποίηση προγράμματος παρεμβάσεων προστασίας, αποκατάστασης και συντήρησης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5834524"/>
                  </a:ext>
                </a:extLst>
              </a:tr>
              <a:tr h="145951">
                <a:tc>
                  <a:txBody>
                    <a:bodyPr/>
                    <a:lstStyle/>
                    <a:p>
                      <a:pPr algn="l" fontAlgn="ctr">
                        <a:buNone/>
                      </a:pPr>
                      <a:r>
                        <a:rPr lang="el-GR" sz="1050" b="1" i="0" u="none" strike="noStrike" dirty="0">
                          <a:solidFill>
                            <a:srgbClr val="000000"/>
                          </a:solidFill>
                          <a:effectLst/>
                          <a:latin typeface="Calibri" panose="020F0502020204030204" pitchFamily="34" charset="0"/>
                        </a:rPr>
                        <a:t>3 α) </a:t>
                      </a:r>
                      <a:r>
                        <a:rPr lang="el-GR" sz="1050" b="1" i="0" u="none" strike="noStrike" dirty="0" err="1">
                          <a:solidFill>
                            <a:srgbClr val="000000"/>
                          </a:solidFill>
                          <a:effectLst/>
                          <a:latin typeface="Calibri" panose="020F0502020204030204" pitchFamily="34" charset="0"/>
                        </a:rPr>
                        <a:t>viii</a:t>
                      </a:r>
                      <a:r>
                        <a:rPr lang="el-GR" sz="1050" b="1" i="0" u="none" strike="noStrike" dirty="0">
                          <a:solidFill>
                            <a:srgbClr val="000000"/>
                          </a:solidFill>
                          <a:effectLst/>
                          <a:latin typeface="Calibri" panose="020F0502020204030204" pitchFamily="34" charset="0"/>
                        </a:rPr>
                        <a:t>) Οριοθέτηση, προστασία και φυσική αναγέννηση/ αποκατάσταση ρεμάτων και νησιωτικών υγροτόπων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Οριοθέτηση ρεμάτων και αναβάθμιση της βλάστησης  (Αρμόδιος φορέας είναι η Περιφέρεια Ν. Αιγαίου)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709265"/>
                  </a:ext>
                </a:extLst>
              </a:tr>
              <a:tr h="219397">
                <a:tc>
                  <a:txBody>
                    <a:bodyPr/>
                    <a:lstStyle/>
                    <a:p>
                      <a:pPr algn="l" fontAlgn="ctr">
                        <a:buNone/>
                      </a:pPr>
                      <a:r>
                        <a:rPr lang="el-GR" sz="1050" b="1" i="0" u="none" strike="noStrike" dirty="0">
                          <a:solidFill>
                            <a:srgbClr val="000000"/>
                          </a:solidFill>
                          <a:effectLst/>
                          <a:latin typeface="Calibri" panose="020F0502020204030204" pitchFamily="34" charset="0"/>
                        </a:rPr>
                        <a:t>3 α) </a:t>
                      </a:r>
                      <a:r>
                        <a:rPr lang="el-GR" sz="1050" b="1" i="0" u="none" strike="noStrike" dirty="0" err="1">
                          <a:solidFill>
                            <a:srgbClr val="000000"/>
                          </a:solidFill>
                          <a:effectLst/>
                          <a:latin typeface="Calibri" panose="020F0502020204030204" pitchFamily="34" charset="0"/>
                        </a:rPr>
                        <a:t>ix</a:t>
                      </a:r>
                      <a:r>
                        <a:rPr lang="el-GR" sz="1050" b="1" i="0" u="none" strike="noStrike" dirty="0">
                          <a:solidFill>
                            <a:srgbClr val="000000"/>
                          </a:solidFill>
                          <a:effectLst/>
                          <a:latin typeface="Calibri" panose="020F0502020204030204" pitchFamily="34" charset="0"/>
                        </a:rPr>
                        <a:t>) Αποκατάσταση κατεστραμμένων και εγκαταλειμμένων μονοπατιών ή Πιστοποίηση μονοπατιών με βάση τα εθνικά (Άρθρο 12 ΥΑ 169774/2784), ευρωπαϊκά (</a:t>
                      </a:r>
                      <a:r>
                        <a:rPr lang="el-GR" sz="1050" b="1" i="0" u="none" strike="noStrike" dirty="0" err="1">
                          <a:solidFill>
                            <a:srgbClr val="000000"/>
                          </a:solidFill>
                          <a:effectLst/>
                          <a:latin typeface="Calibri" panose="020F0502020204030204" pitchFamily="34" charset="0"/>
                        </a:rPr>
                        <a:t>Leading</a:t>
                      </a:r>
                      <a:r>
                        <a:rPr lang="el-GR" sz="1050" b="1" i="0" u="none" strike="noStrike" dirty="0">
                          <a:solidFill>
                            <a:srgbClr val="000000"/>
                          </a:solidFill>
                          <a:effectLst/>
                          <a:latin typeface="Calibri" panose="020F0502020204030204" pitchFamily="34" charset="0"/>
                        </a:rPr>
                        <a:t> Quality </a:t>
                      </a:r>
                      <a:r>
                        <a:rPr lang="el-GR" sz="1050" b="1" i="0" u="none" strike="noStrike" dirty="0" err="1">
                          <a:solidFill>
                            <a:srgbClr val="000000"/>
                          </a:solidFill>
                          <a:effectLst/>
                          <a:latin typeface="Calibri" panose="020F0502020204030204" pitchFamily="34" charset="0"/>
                        </a:rPr>
                        <a:t>Trails</a:t>
                      </a:r>
                      <a:r>
                        <a:rPr lang="el-GR" sz="1050" b="1" i="0" u="none" strike="noStrike" dirty="0">
                          <a:solidFill>
                            <a:srgbClr val="000000"/>
                          </a:solidFill>
                          <a:effectLst/>
                          <a:latin typeface="Calibri" panose="020F0502020204030204" pitchFamily="34" charset="0"/>
                        </a:rPr>
                        <a:t>) ή διεθνή (</a:t>
                      </a:r>
                      <a:r>
                        <a:rPr lang="el-GR" sz="1050" b="1" i="0" u="none" strike="noStrike" dirty="0" err="1">
                          <a:solidFill>
                            <a:srgbClr val="000000"/>
                          </a:solidFill>
                          <a:effectLst/>
                          <a:latin typeface="Calibri" panose="020F0502020204030204" pitchFamily="34" charset="0"/>
                        </a:rPr>
                        <a:t>Green</a:t>
                      </a:r>
                      <a:r>
                        <a:rPr lang="el-GR" sz="1050" b="1" i="0" u="none" strike="noStrike" dirty="0">
                          <a:solidFill>
                            <a:srgbClr val="000000"/>
                          </a:solidFill>
                          <a:effectLst/>
                          <a:latin typeface="Calibri" panose="020F0502020204030204" pitchFamily="34" charset="0"/>
                        </a:rPr>
                        <a:t> </a:t>
                      </a:r>
                      <a:r>
                        <a:rPr lang="el-GR" sz="1050" b="1" i="0" u="none" strike="noStrike" dirty="0" err="1">
                          <a:solidFill>
                            <a:srgbClr val="000000"/>
                          </a:solidFill>
                          <a:effectLst/>
                          <a:latin typeface="Calibri" panose="020F0502020204030204" pitchFamily="34" charset="0"/>
                        </a:rPr>
                        <a:t>Flag</a:t>
                      </a:r>
                      <a:r>
                        <a:rPr lang="el-GR" sz="1050" b="1" i="0" u="none" strike="noStrike" dirty="0">
                          <a:solidFill>
                            <a:srgbClr val="000000"/>
                          </a:solidFill>
                          <a:effectLst/>
                          <a:latin typeface="Calibri" panose="020F0502020204030204" pitchFamily="34" charset="0"/>
                        </a:rPr>
                        <a:t> </a:t>
                      </a:r>
                      <a:r>
                        <a:rPr lang="el-GR" sz="1050" b="1" i="0" u="none" strike="noStrike" dirty="0" err="1">
                          <a:solidFill>
                            <a:srgbClr val="000000"/>
                          </a:solidFill>
                          <a:effectLst/>
                          <a:latin typeface="Calibri" panose="020F0502020204030204" pitchFamily="34" charset="0"/>
                        </a:rPr>
                        <a:t>Trails</a:t>
                      </a:r>
                      <a:r>
                        <a:rPr lang="el-GR" sz="1050" b="1" i="0" u="none" strike="noStrike" dirty="0">
                          <a:solidFill>
                            <a:srgbClr val="000000"/>
                          </a:solidFill>
                          <a:effectLst/>
                          <a:latin typeface="Calibri" panose="020F0502020204030204" pitchFamily="34" charset="0"/>
                        </a:rPr>
                        <a:t>) πρότυπα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1" i="0" u="none" strike="noStrike" dirty="0">
                          <a:solidFill>
                            <a:srgbClr val="000000"/>
                          </a:solidFill>
                          <a:effectLst/>
                          <a:latin typeface="Calibri" panose="020F0502020204030204" pitchFamily="34" charset="0"/>
                        </a:rPr>
                        <a:t>1.</a:t>
                      </a:r>
                      <a:r>
                        <a:rPr lang="el-GR" sz="1050" b="0" i="0" u="none" strike="noStrike" dirty="0">
                          <a:solidFill>
                            <a:srgbClr val="000000"/>
                          </a:solidFill>
                          <a:effectLst/>
                          <a:latin typeface="Calibri" panose="020F0502020204030204" pitchFamily="34" charset="0"/>
                        </a:rPr>
                        <a:t> Συντήρηση, αποκατάσταση και αναβάθμιση του υφιστάμενου δικτύου μονοπατιών (βελτίωση της σήμανσης, ασφάλειας και λειτουργικότητας των διαδρομών)</a:t>
                      </a:r>
                      <a:br>
                        <a:rPr lang="el-GR" sz="1050" b="0" i="0" u="none" strike="noStrike" dirty="0">
                          <a:solidFill>
                            <a:srgbClr val="000000"/>
                          </a:solidFill>
                          <a:effectLst/>
                          <a:latin typeface="Calibri" panose="020F0502020204030204" pitchFamily="34" charset="0"/>
                        </a:rPr>
                      </a:br>
                      <a:r>
                        <a:rPr lang="el-GR" sz="1050" b="1" i="0" u="none" strike="noStrike" dirty="0">
                          <a:solidFill>
                            <a:srgbClr val="000000"/>
                          </a:solidFill>
                          <a:effectLst/>
                          <a:latin typeface="Calibri" panose="020F0502020204030204" pitchFamily="34" charset="0"/>
                        </a:rPr>
                        <a:t>2.</a:t>
                      </a:r>
                      <a:r>
                        <a:rPr lang="el-GR" sz="1050" b="0" i="0" u="none" strike="noStrike" dirty="0">
                          <a:solidFill>
                            <a:srgbClr val="000000"/>
                          </a:solidFill>
                          <a:effectLst/>
                          <a:latin typeface="Calibri" panose="020F0502020204030204" pitchFamily="34" charset="0"/>
                        </a:rPr>
                        <a:t> Πιστοποίηση του δικτύου μονοπατιών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0920244"/>
                  </a:ext>
                </a:extLst>
              </a:tr>
            </a:tbl>
          </a:graphicData>
        </a:graphic>
      </p:graphicFrame>
    </p:spTree>
    <p:extLst>
      <p:ext uri="{BB962C8B-B14F-4D97-AF65-F5344CB8AC3E}">
        <p14:creationId xmlns:p14="http://schemas.microsoft.com/office/powerpoint/2010/main" val="138729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D0405-CA55-F7CB-A19C-3A437F7AF7A1}"/>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6AF538F-43D7-5763-82DB-32B58ED62F3A}"/>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21</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037BAE26-1868-5C93-7413-B360F517C596}"/>
              </a:ext>
            </a:extLst>
          </p:cNvPr>
          <p:cNvSpPr txBox="1"/>
          <p:nvPr/>
        </p:nvSpPr>
        <p:spPr>
          <a:xfrm>
            <a:off x="-880603" y="-260445"/>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Πυλώνας 4: Επιχειρηματικότητα και Καινοτομία</a:t>
            </a:r>
            <a:endParaRPr lang="en-US" sz="2800" b="1" dirty="0">
              <a:solidFill>
                <a:srgbClr val="015E72"/>
              </a:solidFill>
              <a:latin typeface="Aptos" panose="020B0004020202020204" pitchFamily="34" charset="0"/>
              <a:cs typeface="Poppins"/>
            </a:endParaRPr>
          </a:p>
        </p:txBody>
      </p:sp>
      <p:graphicFrame>
        <p:nvGraphicFramePr>
          <p:cNvPr id="7" name="Διάγραμμα 4">
            <a:extLst>
              <a:ext uri="{FF2B5EF4-FFF2-40B4-BE49-F238E27FC236}">
                <a16:creationId xmlns:a16="http://schemas.microsoft.com/office/drawing/2014/main" id="{CA5750B9-25C9-64A5-757B-D67EBBB5734F}"/>
              </a:ext>
            </a:extLst>
          </p:cNvPr>
          <p:cNvGraphicFramePr>
            <a:graphicFrameLocks noGrp="1"/>
          </p:cNvGraphicFramePr>
          <p:nvPr>
            <p:ph idx="1"/>
            <p:extLst>
              <p:ext uri="{D42A27DB-BD31-4B8C-83A1-F6EECF244321}">
                <p14:modId xmlns:p14="http://schemas.microsoft.com/office/powerpoint/2010/main" val="4158481628"/>
              </p:ext>
            </p:extLst>
          </p:nvPr>
        </p:nvGraphicFramePr>
        <p:xfrm>
          <a:off x="718666" y="796270"/>
          <a:ext cx="10754668" cy="526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5AFEEEC-BF6C-C774-CE23-69AB5E5F0976}"/>
              </a:ext>
            </a:extLst>
          </p:cNvPr>
          <p:cNvSpPr txBox="1"/>
          <p:nvPr/>
        </p:nvSpPr>
        <p:spPr>
          <a:xfrm>
            <a:off x="807720" y="6133783"/>
            <a:ext cx="9367520" cy="393699"/>
          </a:xfrm>
          <a:prstGeom prst="rect">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algn="just">
              <a:defRPr sz="110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GR" dirty="0">
                <a:solidFill>
                  <a:schemeClr val="tx1"/>
                </a:solidFill>
              </a:rPr>
              <a:t>Η τοπική κοινωνία αναγνωρίζει την ανάγκη ενίσχυσης της ανθεκτικότητας της οικονομίας και στροφής προς βιώσιμες μορφές ανάπτυξης. </a:t>
            </a:r>
          </a:p>
          <a:p>
            <a:r>
              <a:rPr lang="el-GR" b="1" dirty="0">
                <a:solidFill>
                  <a:schemeClr val="tx1"/>
                </a:solidFill>
              </a:rPr>
              <a:t>Προκύπτει υψηλή κοινωνική αποδοχή για βιώσιμο τουρισμό και υποστήριξη επιχειρήσεων</a:t>
            </a:r>
            <a:endParaRPr lang="en-US" b="1" dirty="0"/>
          </a:p>
        </p:txBody>
      </p:sp>
    </p:spTree>
    <p:extLst>
      <p:ext uri="{BB962C8B-B14F-4D97-AF65-F5344CB8AC3E}">
        <p14:creationId xmlns:p14="http://schemas.microsoft.com/office/powerpoint/2010/main" val="154562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44DF-5DD2-D0C2-8242-C433DAD24750}"/>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AD92890-E073-F441-527C-5790156ECF2C}"/>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22</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1B2FAC33-EF29-BEF6-3E98-4C794E968084}"/>
              </a:ext>
            </a:extLst>
          </p:cNvPr>
          <p:cNvSpPr txBox="1"/>
          <p:nvPr/>
        </p:nvSpPr>
        <p:spPr>
          <a:xfrm>
            <a:off x="-880602" y="-283234"/>
            <a:ext cx="12415378" cy="164557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b="1" dirty="0">
                <a:solidFill>
                  <a:srgbClr val="015E72"/>
                </a:solidFill>
                <a:latin typeface="Aptos" panose="020B0004020202020204" pitchFamily="34" charset="0"/>
                <a:cs typeface="Poppins"/>
                <a:sym typeface="Poppins"/>
              </a:rPr>
              <a:t>Πυλώνας 4: Επιχειρηματικότητα και Καινοτομία - Εναλλακτικές επιλογές για την επίτευξη των ειδικών στρατηγικών στόχων για την ενίσχυση της επιχειρηματικότητας και την προώθηση της καινοτομίας</a:t>
            </a:r>
          </a:p>
          <a:p>
            <a:pPr marL="1080000">
              <a:lnSpc>
                <a:spcPct val="90000"/>
              </a:lnSpc>
              <a:spcBef>
                <a:spcPts val="3500"/>
              </a:spcBef>
            </a:pPr>
            <a:endParaRPr lang="en-US" b="1" dirty="0">
              <a:solidFill>
                <a:srgbClr val="015E72"/>
              </a:solidFill>
              <a:latin typeface="Aptos" panose="020B0004020202020204" pitchFamily="34" charset="0"/>
              <a:cs typeface="Poppins"/>
            </a:endParaRPr>
          </a:p>
        </p:txBody>
      </p:sp>
      <p:graphicFrame>
        <p:nvGraphicFramePr>
          <p:cNvPr id="6" name="Table 5">
            <a:extLst>
              <a:ext uri="{FF2B5EF4-FFF2-40B4-BE49-F238E27FC236}">
                <a16:creationId xmlns:a16="http://schemas.microsoft.com/office/drawing/2014/main" id="{98D68406-BDDE-1BD6-9338-6484F5A3ED57}"/>
              </a:ext>
            </a:extLst>
          </p:cNvPr>
          <p:cNvGraphicFramePr>
            <a:graphicFrameLocks noGrp="1"/>
          </p:cNvGraphicFramePr>
          <p:nvPr>
            <p:extLst>
              <p:ext uri="{D42A27DB-BD31-4B8C-83A1-F6EECF244321}">
                <p14:modId xmlns:p14="http://schemas.microsoft.com/office/powerpoint/2010/main" val="65261832"/>
              </p:ext>
            </p:extLst>
          </p:nvPr>
        </p:nvGraphicFramePr>
        <p:xfrm>
          <a:off x="473392" y="896359"/>
          <a:ext cx="11245216" cy="5831466"/>
        </p:xfrm>
        <a:graphic>
          <a:graphicData uri="http://schemas.openxmlformats.org/drawingml/2006/table">
            <a:tbl>
              <a:tblPr/>
              <a:tblGrid>
                <a:gridCol w="3278457">
                  <a:extLst>
                    <a:ext uri="{9D8B030D-6E8A-4147-A177-3AD203B41FA5}">
                      <a16:colId xmlns:a16="http://schemas.microsoft.com/office/drawing/2014/main" val="120309313"/>
                    </a:ext>
                  </a:extLst>
                </a:gridCol>
                <a:gridCol w="7966759">
                  <a:extLst>
                    <a:ext uri="{9D8B030D-6E8A-4147-A177-3AD203B41FA5}">
                      <a16:colId xmlns:a16="http://schemas.microsoft.com/office/drawing/2014/main" val="2486343121"/>
                    </a:ext>
                  </a:extLst>
                </a:gridCol>
              </a:tblGrid>
              <a:tr h="325197">
                <a:tc>
                  <a:txBody>
                    <a:bodyPr/>
                    <a:lstStyle/>
                    <a:p>
                      <a:pPr algn="ctr" fontAlgn="ctr">
                        <a:buNone/>
                      </a:pPr>
                      <a:r>
                        <a:rPr lang="el-GR" sz="1000" b="1" i="0" u="none" strike="noStrike" dirty="0">
                          <a:solidFill>
                            <a:srgbClr val="000000"/>
                          </a:solidFill>
                          <a:effectLst/>
                          <a:latin typeface="Aptos" panose="020B0004020202020204" pitchFamily="34" charset="0"/>
                        </a:rPr>
                        <a:t>Ειδικός στόχος</a:t>
                      </a:r>
                      <a:br>
                        <a:rPr lang="el-GR" sz="1000" b="1" i="0" u="none" strike="noStrike" dirty="0">
                          <a:solidFill>
                            <a:srgbClr val="000000"/>
                          </a:solidFill>
                          <a:effectLst/>
                          <a:latin typeface="Aptos" panose="020B0004020202020204" pitchFamily="34" charset="0"/>
                        </a:rPr>
                      </a:br>
                      <a:r>
                        <a:rPr lang="el-GR" sz="1000" b="0" i="0" u="none" strike="noStrike" dirty="0">
                          <a:solidFill>
                            <a:srgbClr val="000000"/>
                          </a:solidFill>
                          <a:effectLst/>
                          <a:latin typeface="Aptos" panose="020B0004020202020204" pitchFamily="34" charset="0"/>
                        </a:rPr>
                        <a:t>[Χάρτα GReco Islands]</a:t>
                      </a:r>
                      <a:endParaRPr lang="el-GR" sz="10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panose="020B0004020202020204" pitchFamily="34" charset="0"/>
                        </a:rPr>
                        <a:t>Εναλλακτικές επιλογές για την επίτευξη του ειδικού στόχου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190196"/>
                  </a:ext>
                </a:extLst>
              </a:tr>
              <a:tr h="1309101">
                <a:tc>
                  <a:txBody>
                    <a:bodyPr/>
                    <a:lstStyle/>
                    <a:p>
                      <a:pPr algn="l" fontAlgn="ctr">
                        <a:buNone/>
                      </a:pPr>
                      <a:r>
                        <a:rPr lang="el-GR" sz="1050" b="1" i="0" u="none" strike="noStrike" dirty="0">
                          <a:solidFill>
                            <a:srgbClr val="000000"/>
                          </a:solidFill>
                          <a:effectLst/>
                          <a:latin typeface="Calibri" panose="020F0502020204030204" pitchFamily="34" charset="0"/>
                        </a:rPr>
                        <a:t>4 α) i) 50 % των τουριστικών επιχειρήσεων (εστίαση και καταλύματα) να λάβουν πιστοποίηση για τη χρήση τοπικών ή/και βιολογικών προϊόντων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 </a:t>
                      </a:r>
                      <a:r>
                        <a:rPr lang="el-GR" sz="1050" b="0" i="0" u="none" strike="noStrike" dirty="0">
                          <a:solidFill>
                            <a:srgbClr val="000000"/>
                          </a:solidFill>
                          <a:effectLst/>
                          <a:latin typeface="Calibri" panose="020F0502020204030204" pitchFamily="34" charset="0"/>
                        </a:rPr>
                        <a:t>Οργάνωση προγράμματος υποστήριξης των επιχειρήσεων εστίασης και καταλυμάτων για την επιλογή κατάλληλου σχήματος πιστοποίησης, την τεχνική προετοιμασία των φακέλων, την υποβολή αιτήσεων και την παρακολούθηση της προόδου προς την πιστοποίηση χρήσης τοπικών ή/και βιολογικών προϊόντων </a:t>
                      </a:r>
                      <a:br>
                        <a:rPr lang="el-GR" sz="1050" b="0" i="0" u="none" strike="noStrike" dirty="0">
                          <a:solidFill>
                            <a:srgbClr val="000000"/>
                          </a:solidFill>
                          <a:effectLst/>
                          <a:latin typeface="Calibri" panose="020F0502020204030204" pitchFamily="34" charset="0"/>
                        </a:rPr>
                      </a:br>
                      <a:r>
                        <a:rPr lang="el-GR" sz="1050" b="0" i="0" u="none" strike="noStrike" dirty="0">
                          <a:solidFill>
                            <a:srgbClr val="000000"/>
                          </a:solidFill>
                          <a:effectLst/>
                          <a:latin typeface="Calibri" panose="020F0502020204030204" pitchFamily="34" charset="0"/>
                        </a:rPr>
                        <a:t>(</a:t>
                      </a:r>
                      <a:r>
                        <a:rPr lang="el-GR" sz="1050" b="0" i="1" u="none" strike="noStrike" dirty="0">
                          <a:solidFill>
                            <a:srgbClr val="000000"/>
                          </a:solidFill>
                          <a:effectLst/>
                          <a:latin typeface="Calibri" panose="020F0502020204030204" pitchFamily="34" charset="0"/>
                        </a:rPr>
                        <a:t>Τα κριτήρια για τις </a:t>
                      </a:r>
                      <a:r>
                        <a:rPr lang="el-GR" sz="1050" b="1" i="1" u="none" strike="noStrike" dirty="0">
                          <a:solidFill>
                            <a:srgbClr val="000000"/>
                          </a:solidFill>
                          <a:effectLst/>
                          <a:latin typeface="Calibri" panose="020F0502020204030204" pitchFamily="34" charset="0"/>
                        </a:rPr>
                        <a:t>πιστοποιήσεις βιώσιμου τουρισμού </a:t>
                      </a:r>
                      <a:r>
                        <a:rPr lang="el-GR" sz="1050" b="0" i="1" u="none" strike="noStrike" dirty="0">
                          <a:solidFill>
                            <a:srgbClr val="000000"/>
                          </a:solidFill>
                          <a:effectLst/>
                          <a:latin typeface="Calibri" panose="020F0502020204030204" pitchFamily="34" charset="0"/>
                        </a:rPr>
                        <a:t>συχνά περιλαμβάνουν: Διατήρηση του περιβάλλοντος, Κοινωνική ευθύνη, Οικονομική βιωσιμότητα, Πολιτιστική διατήρηση, Βιώσιμη διαχείριση, Εκπαίδευση του καταναλωτή</a:t>
                      </a:r>
                    </a:p>
                    <a:p>
                      <a:pPr algn="l" fontAlgn="ctr">
                        <a:buNone/>
                      </a:pPr>
                      <a:r>
                        <a:rPr lang="el-GR" sz="1050" b="0" i="1" u="none" strike="noStrike" dirty="0">
                          <a:solidFill>
                            <a:srgbClr val="000000"/>
                          </a:solidFill>
                          <a:effectLst/>
                          <a:latin typeface="Calibri" panose="020F0502020204030204" pitchFamily="34" charset="0"/>
                        </a:rPr>
                        <a:t>Οι πιστοποιήσεις στον </a:t>
                      </a:r>
                      <a:r>
                        <a:rPr lang="el-GR" sz="1050" b="1" i="1" u="none" strike="noStrike" dirty="0">
                          <a:solidFill>
                            <a:srgbClr val="000000"/>
                          </a:solidFill>
                          <a:effectLst/>
                          <a:latin typeface="Calibri" panose="020F0502020204030204" pitchFamily="34" charset="0"/>
                        </a:rPr>
                        <a:t>αγροτικό τομέα </a:t>
                      </a:r>
                      <a:r>
                        <a:rPr lang="el-GR" sz="1050" b="0" i="1" u="none" strike="noStrike" dirty="0">
                          <a:solidFill>
                            <a:srgbClr val="000000"/>
                          </a:solidFill>
                          <a:effectLst/>
                          <a:latin typeface="Calibri" panose="020F0502020204030204" pitchFamily="34" charset="0"/>
                        </a:rPr>
                        <a:t>περιλαμβάνουν: πιστοποίηση Π.Ο.Π. (Προστατευμένης Ονομασίας Προέλευσης), Π.Γ.Ε. (Προστατευμένης Γεωγραφικής Ένδειξης) ή Ε.Π.Ι.Π. (Εγγυημένο Παραδοσιακό Ιδιότυπο Προϊόν), πιστοποίηση ορθής αγροτικής πρακτικής, πιστοποίηση Βιολογικής Καλλιέργειας - Κύριος φορέας αγροτικών πιστοποιήσεων είναι το ΕΛΓΟ/ ΔΗΜΗΤΡΑ)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0976346"/>
                  </a:ext>
                </a:extLst>
              </a:tr>
              <a:tr h="1725360">
                <a:tc>
                  <a:txBody>
                    <a:bodyPr/>
                    <a:lstStyle/>
                    <a:p>
                      <a:pPr algn="l" fontAlgn="ctr">
                        <a:buNone/>
                      </a:pPr>
                      <a:r>
                        <a:rPr lang="el-GR" sz="1050" b="1" i="0" u="none" strike="noStrike" dirty="0">
                          <a:solidFill>
                            <a:schemeClr val="tx1"/>
                          </a:solidFill>
                          <a:effectLst/>
                          <a:latin typeface="Calibri" panose="020F0502020204030204" pitchFamily="34" charset="0"/>
                        </a:rPr>
                        <a:t>4 α) </a:t>
                      </a:r>
                      <a:r>
                        <a:rPr lang="el-GR" sz="1050" b="1" i="0" u="none" strike="noStrike" dirty="0" err="1">
                          <a:solidFill>
                            <a:schemeClr val="tx1"/>
                          </a:solidFill>
                          <a:effectLst/>
                          <a:latin typeface="Calibri" panose="020F0502020204030204" pitchFamily="34" charset="0"/>
                        </a:rPr>
                        <a:t>ii</a:t>
                      </a:r>
                      <a:r>
                        <a:rPr lang="el-GR" sz="1050" b="1" i="0" u="none" strike="noStrike" dirty="0">
                          <a:solidFill>
                            <a:schemeClr val="tx1"/>
                          </a:solidFill>
                          <a:effectLst/>
                          <a:latin typeface="Calibri" panose="020F0502020204030204" pitchFamily="34" charset="0"/>
                        </a:rPr>
                        <a:t>) Δημιουργία «Κόμβου» ή σημείου επαφής για την προώθηση της πράσινης και της γαλάζιας επιχειρηματικότητας σε νησιά άνω των 1.000 μόνιμων κατοίκων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buNone/>
                      </a:pPr>
                      <a:r>
                        <a:rPr lang="el-GR" sz="1050" b="1" i="0" u="none" strike="noStrike" dirty="0">
                          <a:solidFill>
                            <a:schemeClr val="tx1"/>
                          </a:solidFill>
                          <a:effectLst/>
                          <a:latin typeface="Calibri" panose="020F0502020204030204" pitchFamily="34" charset="0"/>
                        </a:rPr>
                        <a:t>1. </a:t>
                      </a:r>
                      <a:r>
                        <a:rPr lang="el-GR" sz="1050" b="0" i="0" u="none" strike="noStrike" dirty="0">
                          <a:solidFill>
                            <a:schemeClr val="tx1"/>
                          </a:solidFill>
                          <a:effectLst/>
                          <a:latin typeface="Calibri" panose="020F0502020204030204" pitchFamily="34" charset="0"/>
                        </a:rPr>
                        <a:t>Δημιουργία γραφείου/σημείου επαφής για την προσέλκυση, υποστήριξη και δικτύωση καινοτόμων έργων και επενδύσεων που συνδέονται με την πράσινη και γαλάζια οικονομία στο νησί. (πιλοτικό νησιωτικό </a:t>
                      </a:r>
                      <a:r>
                        <a:rPr lang="el-GR" sz="1050" b="0" i="0" u="none" strike="noStrike" dirty="0" err="1">
                          <a:solidFill>
                            <a:schemeClr val="tx1"/>
                          </a:solidFill>
                          <a:effectLst/>
                          <a:latin typeface="Calibri" panose="020F0502020204030204" pitchFamily="34" charset="0"/>
                        </a:rPr>
                        <a:t>hub</a:t>
                      </a:r>
                      <a:r>
                        <a:rPr lang="el-GR" sz="1050" b="0" i="0" u="none" strike="noStrike" dirty="0">
                          <a:solidFill>
                            <a:schemeClr val="tx1"/>
                          </a:solidFill>
                          <a:effectLst/>
                          <a:latin typeface="Calibri" panose="020F0502020204030204" pitchFamily="34" charset="0"/>
                        </a:rPr>
                        <a:t>)  για  πληροφόρηση (</a:t>
                      </a:r>
                      <a:r>
                        <a:rPr lang="el-GR" sz="1050" b="0" i="0" u="none" strike="noStrike" dirty="0" err="1">
                          <a:solidFill>
                            <a:schemeClr val="tx1"/>
                          </a:solidFill>
                          <a:effectLst/>
                          <a:latin typeface="Calibri" panose="020F0502020204030204" pitchFamily="34" charset="0"/>
                        </a:rPr>
                        <a:t>info</a:t>
                      </a:r>
                      <a:r>
                        <a:rPr lang="el-GR" sz="1050" b="0" i="0" u="none" strike="noStrike" dirty="0">
                          <a:solidFill>
                            <a:schemeClr val="tx1"/>
                          </a:solidFill>
                          <a:effectLst/>
                          <a:latin typeface="Calibri" panose="020F0502020204030204" pitchFamily="34" charset="0"/>
                        </a:rPr>
                        <a:t> </a:t>
                      </a:r>
                      <a:r>
                        <a:rPr lang="el-GR" sz="1050" b="0" i="0" u="none" strike="noStrike" dirty="0" err="1">
                          <a:solidFill>
                            <a:schemeClr val="tx1"/>
                          </a:solidFill>
                          <a:effectLst/>
                          <a:latin typeface="Calibri" panose="020F0502020204030204" pitchFamily="34" charset="0"/>
                        </a:rPr>
                        <a:t>point</a:t>
                      </a:r>
                      <a:r>
                        <a:rPr lang="el-GR" sz="1050" b="0" i="0" u="none" strike="noStrike" dirty="0">
                          <a:solidFill>
                            <a:schemeClr val="tx1"/>
                          </a:solidFill>
                          <a:effectLst/>
                          <a:latin typeface="Calibri" panose="020F0502020204030204" pitchFamily="34" charset="0"/>
                        </a:rPr>
                        <a:t>), υποστήριξη έργων (</a:t>
                      </a:r>
                      <a:r>
                        <a:rPr lang="el-GR" sz="1050" b="0" i="0" u="none" strike="noStrike" dirty="0" err="1">
                          <a:solidFill>
                            <a:schemeClr val="tx1"/>
                          </a:solidFill>
                          <a:effectLst/>
                          <a:latin typeface="Calibri" panose="020F0502020204030204" pitchFamily="34" charset="0"/>
                        </a:rPr>
                        <a:t>projects</a:t>
                      </a:r>
                      <a:r>
                        <a:rPr lang="el-GR" sz="1050" b="0" i="0" u="none" strike="noStrike" dirty="0">
                          <a:solidFill>
                            <a:schemeClr val="tx1"/>
                          </a:solidFill>
                          <a:effectLst/>
                          <a:latin typeface="Calibri" panose="020F0502020204030204" pitchFamily="34" charset="0"/>
                        </a:rPr>
                        <a:t>), διασύνδεση (</a:t>
                      </a:r>
                      <a:r>
                        <a:rPr lang="el-GR" sz="1050" b="0" i="0" u="none" strike="noStrike" dirty="0" err="1">
                          <a:solidFill>
                            <a:schemeClr val="tx1"/>
                          </a:solidFill>
                          <a:effectLst/>
                          <a:latin typeface="Calibri" panose="020F0502020204030204" pitchFamily="34" charset="0"/>
                        </a:rPr>
                        <a:t>networking</a:t>
                      </a:r>
                      <a:r>
                        <a:rPr lang="el-GR" sz="1050" b="0" i="0" u="none" strike="noStrike" dirty="0">
                          <a:solidFill>
                            <a:schemeClr val="tx1"/>
                          </a:solidFill>
                          <a:effectLst/>
                          <a:latin typeface="Calibri" panose="020F0502020204030204" pitchFamily="34" charset="0"/>
                        </a:rPr>
                        <a:t>) και προσέλκυση χρηματοδότησης (μέσα στο Δημαρχείο ή λιμάνι Κορησσίας) το οποίο θα ενημερώνει για: ΕΣΠΑ, </a:t>
                      </a:r>
                      <a:r>
                        <a:rPr lang="el-GR" sz="1050" b="0" i="0" u="none" strike="noStrike" dirty="0" err="1">
                          <a:solidFill>
                            <a:schemeClr val="tx1"/>
                          </a:solidFill>
                          <a:effectLst/>
                          <a:latin typeface="Calibri" panose="020F0502020204030204" pitchFamily="34" charset="0"/>
                        </a:rPr>
                        <a:t>Interreg</a:t>
                      </a:r>
                      <a:r>
                        <a:rPr lang="el-GR" sz="1050" b="0" i="0" u="none" strike="noStrike" dirty="0">
                          <a:solidFill>
                            <a:schemeClr val="tx1"/>
                          </a:solidFill>
                          <a:effectLst/>
                          <a:latin typeface="Calibri" panose="020F0502020204030204" pitchFamily="34" charset="0"/>
                        </a:rPr>
                        <a:t>, </a:t>
                      </a:r>
                      <a:r>
                        <a:rPr lang="el-GR" sz="1050" b="0" i="0" u="none" strike="noStrike" dirty="0" err="1">
                          <a:solidFill>
                            <a:schemeClr val="tx1"/>
                          </a:solidFill>
                          <a:effectLst/>
                          <a:latin typeface="Calibri" panose="020F0502020204030204" pitchFamily="34" charset="0"/>
                        </a:rPr>
                        <a:t>Blue</a:t>
                      </a:r>
                      <a:r>
                        <a:rPr lang="el-GR" sz="1050" b="0" i="0" u="none" strike="noStrike" dirty="0">
                          <a:solidFill>
                            <a:schemeClr val="tx1"/>
                          </a:solidFill>
                          <a:effectLst/>
                          <a:latin typeface="Calibri" panose="020F0502020204030204" pitchFamily="34" charset="0"/>
                        </a:rPr>
                        <a:t> </a:t>
                      </a:r>
                      <a:r>
                        <a:rPr lang="el-GR" sz="1050" b="0" i="0" u="none" strike="noStrike" dirty="0" err="1">
                          <a:solidFill>
                            <a:schemeClr val="tx1"/>
                          </a:solidFill>
                          <a:effectLst/>
                          <a:latin typeface="Calibri" panose="020F0502020204030204" pitchFamily="34" charset="0"/>
                        </a:rPr>
                        <a:t>economy</a:t>
                      </a:r>
                      <a:r>
                        <a:rPr lang="el-GR" sz="1050" b="0" i="0" u="none" strike="noStrike" dirty="0">
                          <a:solidFill>
                            <a:schemeClr val="tx1"/>
                          </a:solidFill>
                          <a:effectLst/>
                          <a:latin typeface="Calibri" panose="020F0502020204030204" pitchFamily="34" charset="0"/>
                        </a:rPr>
                        <a:t> </a:t>
                      </a:r>
                      <a:r>
                        <a:rPr lang="el-GR" sz="1050" b="0" i="0" u="none" strike="noStrike" dirty="0" err="1">
                          <a:solidFill>
                            <a:schemeClr val="tx1"/>
                          </a:solidFill>
                          <a:effectLst/>
                          <a:latin typeface="Calibri" panose="020F0502020204030204" pitchFamily="34" charset="0"/>
                        </a:rPr>
                        <a:t>funding</a:t>
                      </a:r>
                      <a:r>
                        <a:rPr lang="el-GR" sz="1050" b="0" i="0" u="none" strike="noStrike" dirty="0">
                          <a:solidFill>
                            <a:schemeClr val="tx1"/>
                          </a:solidFill>
                          <a:effectLst/>
                          <a:latin typeface="Calibri" panose="020F0502020204030204" pitchFamily="34" charset="0"/>
                        </a:rPr>
                        <a:t> και θα παρέχει υποστήριξη επενδυτών/επιχειρήσεων και παράλληλα θα έχει σύνδεση με: ψαράδες, επιχειρήσεις τουρισμού και δημοτικές υπηρεσίες </a:t>
                      </a:r>
                      <a:br>
                        <a:rPr lang="el-GR" sz="1050" b="0" i="0" u="none" strike="noStrike" dirty="0">
                          <a:solidFill>
                            <a:schemeClr val="tx1"/>
                          </a:solidFill>
                          <a:effectLst/>
                          <a:latin typeface="Calibri" panose="020F0502020204030204" pitchFamily="34" charset="0"/>
                        </a:rPr>
                      </a:br>
                      <a:r>
                        <a:rPr lang="el-GR" sz="1050" b="1" i="0" u="none" strike="noStrike" dirty="0">
                          <a:solidFill>
                            <a:schemeClr val="tx1"/>
                          </a:solidFill>
                          <a:effectLst/>
                          <a:latin typeface="Calibri" panose="020F0502020204030204" pitchFamily="34" charset="0"/>
                        </a:rPr>
                        <a:t>2. </a:t>
                      </a:r>
                      <a:r>
                        <a:rPr lang="el-GR" sz="1050" b="0" i="0" u="none" strike="noStrike" dirty="0">
                          <a:solidFill>
                            <a:schemeClr val="tx1"/>
                          </a:solidFill>
                          <a:effectLst/>
                          <a:latin typeface="Calibri" panose="020F0502020204030204" pitchFamily="34" charset="0"/>
                        </a:rPr>
                        <a:t>Ανάπτυξη καταδυτικού πάρκου και καταδυτικού τουρισμού (ως προπαρασκευαστική δράση) </a:t>
                      </a:r>
                      <a:br>
                        <a:rPr lang="el-GR" sz="1050" b="0" i="0" u="none" strike="noStrike" dirty="0">
                          <a:solidFill>
                            <a:schemeClr val="tx1"/>
                          </a:solidFill>
                          <a:effectLst/>
                          <a:latin typeface="Calibri" panose="020F0502020204030204" pitchFamily="34" charset="0"/>
                        </a:rPr>
                      </a:br>
                      <a:r>
                        <a:rPr lang="el-GR" sz="1050" b="0" i="0" u="none" strike="noStrike" dirty="0">
                          <a:solidFill>
                            <a:schemeClr val="tx1"/>
                          </a:solidFill>
                          <a:effectLst/>
                          <a:latin typeface="Calibri" panose="020F0502020204030204" pitchFamily="34" charset="0"/>
                        </a:rPr>
                        <a:t>Η δράση αυτή, λειτουργεί ως επόμενο βήμα, ώστε η υποδομή του κόμβου να καταστεί αργότερα αποδοτική. Με την ανάπτυξη καταδυτικών πάρκων και καταδυτικού τουρισμού, που προσελκύουν τουρισμό και προάγουν την βιώσιμη επιχειρηματικότητα, θα δημιουργηθούν οι προϋποθέσεις τεχνογνωσίας και συνεργασίας, που θα διευκολύνουν στο μέλλον και την αποδοτικότητα του φυσικού κόμβου.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2181216"/>
                  </a:ext>
                </a:extLst>
              </a:tr>
              <a:tr h="999069">
                <a:tc>
                  <a:txBody>
                    <a:bodyPr/>
                    <a:lstStyle/>
                    <a:p>
                      <a:pPr algn="l" fontAlgn="ctr">
                        <a:buNone/>
                      </a:pPr>
                      <a:r>
                        <a:rPr lang="el-GR" sz="1050" b="1" i="0" u="none" strike="noStrike" dirty="0">
                          <a:solidFill>
                            <a:srgbClr val="000000"/>
                          </a:solidFill>
                          <a:effectLst/>
                          <a:latin typeface="Calibri" panose="020F0502020204030204" pitchFamily="34" charset="0"/>
                        </a:rPr>
                        <a:t>4 α) </a:t>
                      </a:r>
                      <a:r>
                        <a:rPr lang="el-GR" sz="1050" b="1" i="0" u="none" strike="noStrike" dirty="0" err="1">
                          <a:solidFill>
                            <a:srgbClr val="000000"/>
                          </a:solidFill>
                          <a:effectLst/>
                          <a:latin typeface="Calibri" panose="020F0502020204030204" pitchFamily="34" charset="0"/>
                        </a:rPr>
                        <a:t>iii</a:t>
                      </a:r>
                      <a:r>
                        <a:rPr lang="el-GR" sz="1050" b="1" i="0" u="none" strike="noStrike" dirty="0">
                          <a:solidFill>
                            <a:srgbClr val="000000"/>
                          </a:solidFill>
                          <a:effectLst/>
                          <a:latin typeface="Calibri" panose="020F0502020204030204" pitchFamily="34" charset="0"/>
                        </a:rPr>
                        <a:t>) 50% των καταλυμάτων να διαθέτουν πιστοποιητικό ISO 21401:2018 (Σύστημα Διαχείρισης της Βιωσιμότητας για τις Τουριστικές Επιχειρήσεις)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Υποστήριξη των επιλέξιμων τουριστικών καταλυμάτων του νησιού για την ανάπτυξη και εφαρμογή συστήματος διαχείρισης βιωσιμότητας σύμφωνα με το ISO 21401:2018, μέσω τεχνικής καθοδήγησης, εσωτερικής προετοιμασίας και παρακολούθησης της διαδικασίας πιστοποίησης. </a:t>
                      </a:r>
                    </a:p>
                    <a:p>
                      <a:pPr algn="l" fontAlgn="ctr">
                        <a:buNone/>
                      </a:pPr>
                      <a:r>
                        <a:rPr lang="el-GR" sz="1050" b="0" i="0" u="none" strike="noStrike" dirty="0">
                          <a:solidFill>
                            <a:srgbClr val="000000"/>
                          </a:solidFill>
                          <a:effectLst/>
                          <a:latin typeface="Calibri" panose="020F0502020204030204" pitchFamily="34" charset="0"/>
                        </a:rPr>
                        <a:t>(Η λήψη πιστοποίησης ISO 21401 προϋποθέτει τα καταλύματα να διαθέτουν και να τεκμηριώνουν σχετικά: πλήρες σύστημα διαχείρισης βιωσιμότητας, τεκμηρίωση με δεδομένα λειτουργίας, εσωτερικό έλεγχο και διορθώσεις, συμμόρφωση με νόμους)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1049258"/>
                  </a:ext>
                </a:extLst>
              </a:tr>
              <a:tr h="654551">
                <a:tc>
                  <a:txBody>
                    <a:bodyPr/>
                    <a:lstStyle/>
                    <a:p>
                      <a:pPr algn="l" fontAlgn="ctr">
                        <a:buNone/>
                      </a:pPr>
                      <a:r>
                        <a:rPr lang="el-GR" sz="1050" b="1" i="0" u="none" strike="noStrike" dirty="0">
                          <a:solidFill>
                            <a:srgbClr val="000000"/>
                          </a:solidFill>
                          <a:effectLst/>
                          <a:latin typeface="Calibri" panose="020F0502020204030204" pitchFamily="34" charset="0"/>
                        </a:rPr>
                        <a:t>4 α) </a:t>
                      </a:r>
                      <a:r>
                        <a:rPr lang="el-GR" sz="1050" b="1" i="0" u="none" strike="noStrike" dirty="0" err="1">
                          <a:solidFill>
                            <a:srgbClr val="000000"/>
                          </a:solidFill>
                          <a:effectLst/>
                          <a:latin typeface="Calibri" panose="020F0502020204030204" pitchFamily="34" charset="0"/>
                        </a:rPr>
                        <a:t>iv</a:t>
                      </a:r>
                      <a:r>
                        <a:rPr lang="el-GR" sz="1050" b="1" i="0" u="none" strike="noStrike" dirty="0">
                          <a:solidFill>
                            <a:srgbClr val="000000"/>
                          </a:solidFill>
                          <a:effectLst/>
                          <a:latin typeface="Calibri" panose="020F0502020204030204" pitchFamily="34" charset="0"/>
                        </a:rPr>
                        <a:t>) Υλοποίηση προγράμματος προώθησης τοπικών προϊόντων (π.χ. μέλι, λάδι, κρασί, τυροκομικά) και σύνδεσης του πρωτογενούς και του δευτερογενούς τομέα με τον τουρισμό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1" i="0" u="none" strike="noStrike" dirty="0">
                          <a:solidFill>
                            <a:schemeClr val="tx1"/>
                          </a:solidFill>
                          <a:effectLst/>
                          <a:latin typeface="Aptos" panose="020B0004020202020204" pitchFamily="34" charset="0"/>
                        </a:rPr>
                        <a:t>1.</a:t>
                      </a:r>
                      <a:r>
                        <a:rPr lang="el-GR" sz="1050" b="0" i="0" u="none" strike="noStrike" dirty="0">
                          <a:solidFill>
                            <a:schemeClr val="tx1"/>
                          </a:solidFill>
                          <a:effectLst/>
                          <a:latin typeface="Aptos" panose="020B0004020202020204" pitchFamily="34" charset="0"/>
                        </a:rPr>
                        <a:t> </a:t>
                      </a:r>
                      <a:r>
                        <a:rPr lang="el-GR" sz="1050" b="0" i="0" u="none" strike="noStrike" dirty="0">
                          <a:solidFill>
                            <a:srgbClr val="000000"/>
                          </a:solidFill>
                          <a:effectLst/>
                          <a:latin typeface="Calibri" panose="020F0502020204030204" pitchFamily="34" charset="0"/>
                        </a:rPr>
                        <a:t>Θεσμοθέτηση και ετήσια υποστήριξη προγράμματος προβολής τοπικών προϊόντων και σύνδεσης πρωτογενούς και δευτερογενούς τομέα με τον τουρισμό, με εκπόνηση μελέτης </a:t>
                      </a:r>
                      <a:r>
                        <a:rPr lang="el-GR" sz="1050" b="1" i="0" u="none" strike="noStrike" dirty="0">
                          <a:solidFill>
                            <a:srgbClr val="000000"/>
                          </a:solidFill>
                          <a:effectLst/>
                          <a:latin typeface="Calibri" panose="020F0502020204030204" pitchFamily="34" charset="0"/>
                        </a:rPr>
                        <a:t>φέρουσας ικανότητας</a:t>
                      </a:r>
                      <a:br>
                        <a:rPr lang="el-GR" sz="1050" b="0" i="0" u="none" strike="noStrike" dirty="0">
                          <a:solidFill>
                            <a:srgbClr val="000000"/>
                          </a:solidFill>
                          <a:effectLst/>
                          <a:latin typeface="Calibri" panose="020F0502020204030204" pitchFamily="34" charset="0"/>
                        </a:rPr>
                      </a:br>
                      <a:r>
                        <a:rPr lang="el-GR" sz="1050" b="1" i="0" u="none" strike="noStrike" dirty="0">
                          <a:solidFill>
                            <a:schemeClr val="tx1"/>
                          </a:solidFill>
                          <a:effectLst/>
                          <a:latin typeface="Aptos" panose="020B0004020202020204" pitchFamily="34" charset="0"/>
                        </a:rPr>
                        <a:t>2.</a:t>
                      </a:r>
                      <a:r>
                        <a:rPr lang="el-GR" sz="1050" b="0" i="0" u="none" strike="noStrike" dirty="0">
                          <a:solidFill>
                            <a:srgbClr val="000000"/>
                          </a:solidFill>
                          <a:effectLst/>
                          <a:latin typeface="Calibri" panose="020F0502020204030204" pitchFamily="34" charset="0"/>
                        </a:rPr>
                        <a:t> Διοργάνωση και αναβάθμιση Φεστιβάλ Αγροτικών Προϊόντων Κέας.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50782740"/>
                  </a:ext>
                </a:extLst>
              </a:tr>
              <a:tr h="818188">
                <a:tc>
                  <a:txBody>
                    <a:bodyPr/>
                    <a:lstStyle/>
                    <a:p>
                      <a:pPr algn="l" fontAlgn="ctr">
                        <a:buNone/>
                      </a:pPr>
                      <a:r>
                        <a:rPr lang="el-GR" sz="1050" b="1" i="0" u="none" strike="noStrike" dirty="0">
                          <a:solidFill>
                            <a:srgbClr val="000000"/>
                          </a:solidFill>
                          <a:effectLst/>
                          <a:latin typeface="Calibri" panose="020F0502020204030204" pitchFamily="34" charset="0"/>
                        </a:rPr>
                        <a:t>4 α) v) Θέσπιση ετήσιου βραβείου καινοτομίας για τους πολίτες και τις τοπικές επιχειρήσεις του νησιού σε σχετικούς τομείς όπως η πράσινη και γαλάζια καινοτομία, η κυκλική οικονομία, η μείωση ή η αποφυγή αποβλήτων, κ.α.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Θεσμοθέτηση και ετήσια απονομή βραβείου καινοτομίας από τον Δήμο ή/και σε συνεργασία με τοπικούς φορείς, με διακριτές κατηγορίες για πράσινη και γαλάζια οικονομία, κυκλική οικονομία, βιώσιμη αγροδιατροφή και τοπικές καινοτόμες εφαρμογές.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0649619"/>
                  </a:ext>
                </a:extLst>
              </a:tr>
            </a:tbl>
          </a:graphicData>
        </a:graphic>
      </p:graphicFrame>
    </p:spTree>
    <p:extLst>
      <p:ext uri="{BB962C8B-B14F-4D97-AF65-F5344CB8AC3E}">
        <p14:creationId xmlns:p14="http://schemas.microsoft.com/office/powerpoint/2010/main" val="192229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F1DE-5538-6CFD-F469-4DAE863C8EB2}"/>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94978FC-4090-37A1-F996-BB59D74D2126}"/>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23</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A7B13628-4771-4B39-231D-33385FB57CA9}"/>
              </a:ext>
            </a:extLst>
          </p:cNvPr>
          <p:cNvSpPr txBox="1"/>
          <p:nvPr/>
        </p:nvSpPr>
        <p:spPr>
          <a:xfrm>
            <a:off x="-880603" y="-260445"/>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Πυλώνας 5: Ψηφιακός Μετασχηματισμός</a:t>
            </a:r>
            <a:endParaRPr lang="en-US" sz="2800" b="1" dirty="0">
              <a:solidFill>
                <a:srgbClr val="015E72"/>
              </a:solidFill>
              <a:latin typeface="Aptos" panose="020B0004020202020204" pitchFamily="34" charset="0"/>
              <a:cs typeface="Poppins"/>
            </a:endParaRPr>
          </a:p>
        </p:txBody>
      </p:sp>
      <p:graphicFrame>
        <p:nvGraphicFramePr>
          <p:cNvPr id="7" name="Διάγραμμα 4">
            <a:extLst>
              <a:ext uri="{FF2B5EF4-FFF2-40B4-BE49-F238E27FC236}">
                <a16:creationId xmlns:a16="http://schemas.microsoft.com/office/drawing/2014/main" id="{B5B36EAA-28E0-3F1F-EC4C-141B215B7D3B}"/>
              </a:ext>
            </a:extLst>
          </p:cNvPr>
          <p:cNvGraphicFramePr>
            <a:graphicFrameLocks noGrp="1"/>
          </p:cNvGraphicFramePr>
          <p:nvPr>
            <p:ph idx="1"/>
            <p:extLst>
              <p:ext uri="{D42A27DB-BD31-4B8C-83A1-F6EECF244321}">
                <p14:modId xmlns:p14="http://schemas.microsoft.com/office/powerpoint/2010/main" val="3582978572"/>
              </p:ext>
            </p:extLst>
          </p:nvPr>
        </p:nvGraphicFramePr>
        <p:xfrm>
          <a:off x="176580" y="796270"/>
          <a:ext cx="11838840" cy="526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01C4CB6-57A9-5C0F-0558-EA953D3E4EE5}"/>
              </a:ext>
            </a:extLst>
          </p:cNvPr>
          <p:cNvSpPr txBox="1"/>
          <p:nvPr/>
        </p:nvSpPr>
        <p:spPr>
          <a:xfrm>
            <a:off x="1188720" y="6133056"/>
            <a:ext cx="5303520" cy="297497"/>
          </a:xfrm>
          <a:prstGeom prst="rect">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algn="just">
              <a:defRPr sz="110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GR" b="1" dirty="0">
                <a:solidFill>
                  <a:schemeClr val="tx1"/>
                </a:solidFill>
              </a:rPr>
              <a:t>Υπάρχει καθολική απαίτηση για ενίσχυση ψηφιακών υποδομών και υπηρεσιών.</a:t>
            </a:r>
            <a:endParaRPr lang="en-US" b="1" dirty="0"/>
          </a:p>
        </p:txBody>
      </p:sp>
    </p:spTree>
    <p:extLst>
      <p:ext uri="{BB962C8B-B14F-4D97-AF65-F5344CB8AC3E}">
        <p14:creationId xmlns:p14="http://schemas.microsoft.com/office/powerpoint/2010/main" val="65548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BE6C-1027-3B34-7DFA-D3009BA5FAE7}"/>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35B6449-631C-5594-30AA-229F3E6E52F0}"/>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24</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DE10F2B5-86B5-C777-0EFF-389D84FD4758}"/>
              </a:ext>
            </a:extLst>
          </p:cNvPr>
          <p:cNvSpPr txBox="1"/>
          <p:nvPr/>
        </p:nvSpPr>
        <p:spPr>
          <a:xfrm>
            <a:off x="-908453" y="-315703"/>
            <a:ext cx="12415378" cy="9474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b="1" dirty="0">
                <a:solidFill>
                  <a:srgbClr val="015E72"/>
                </a:solidFill>
                <a:latin typeface="Aptos" panose="020B0004020202020204" pitchFamily="34" charset="0"/>
                <a:cs typeface="Poppins"/>
                <a:sym typeface="Poppins"/>
              </a:rPr>
              <a:t>Πυλώνας 5: Ψηφιακός Μετασχηματισμός - Εναλλακτικές επιλογές για την επίτευξη των ειδικών στρατηγικών στόχων για την ανάπτυξη ψηφιακών λειτουργιών και υποδομών</a:t>
            </a:r>
            <a:endParaRPr lang="en-US" b="1" dirty="0">
              <a:solidFill>
                <a:srgbClr val="015E72"/>
              </a:solidFill>
              <a:latin typeface="Aptos" panose="020B0004020202020204" pitchFamily="34" charset="0"/>
              <a:cs typeface="Poppins"/>
            </a:endParaRPr>
          </a:p>
        </p:txBody>
      </p:sp>
      <p:graphicFrame>
        <p:nvGraphicFramePr>
          <p:cNvPr id="2" name="Table 1">
            <a:extLst>
              <a:ext uri="{FF2B5EF4-FFF2-40B4-BE49-F238E27FC236}">
                <a16:creationId xmlns:a16="http://schemas.microsoft.com/office/drawing/2014/main" id="{F2366826-CF34-9AD2-23FE-53A56CCA3EDC}"/>
              </a:ext>
            </a:extLst>
          </p:cNvPr>
          <p:cNvGraphicFramePr>
            <a:graphicFrameLocks noGrp="1"/>
          </p:cNvGraphicFramePr>
          <p:nvPr>
            <p:extLst>
              <p:ext uri="{D42A27DB-BD31-4B8C-83A1-F6EECF244321}">
                <p14:modId xmlns:p14="http://schemas.microsoft.com/office/powerpoint/2010/main" val="450199652"/>
              </p:ext>
            </p:extLst>
          </p:nvPr>
        </p:nvGraphicFramePr>
        <p:xfrm>
          <a:off x="277220" y="726609"/>
          <a:ext cx="11447420" cy="6111449"/>
        </p:xfrm>
        <a:graphic>
          <a:graphicData uri="http://schemas.openxmlformats.org/drawingml/2006/table">
            <a:tbl>
              <a:tblPr/>
              <a:tblGrid>
                <a:gridCol w="3720556">
                  <a:extLst>
                    <a:ext uri="{9D8B030D-6E8A-4147-A177-3AD203B41FA5}">
                      <a16:colId xmlns:a16="http://schemas.microsoft.com/office/drawing/2014/main" val="2397861742"/>
                    </a:ext>
                  </a:extLst>
                </a:gridCol>
                <a:gridCol w="7726864">
                  <a:extLst>
                    <a:ext uri="{9D8B030D-6E8A-4147-A177-3AD203B41FA5}">
                      <a16:colId xmlns:a16="http://schemas.microsoft.com/office/drawing/2014/main" val="1748088520"/>
                    </a:ext>
                  </a:extLst>
                </a:gridCol>
              </a:tblGrid>
              <a:tr h="301711">
                <a:tc>
                  <a:txBody>
                    <a:bodyPr/>
                    <a:lstStyle/>
                    <a:p>
                      <a:pPr algn="ctr" fontAlgn="ctr">
                        <a:buNone/>
                      </a:pPr>
                      <a:r>
                        <a:rPr lang="el-GR" sz="1000" b="1" i="0" u="none" strike="noStrike" dirty="0">
                          <a:solidFill>
                            <a:srgbClr val="000000"/>
                          </a:solidFill>
                          <a:effectLst/>
                          <a:latin typeface="Aptos" panose="020B0004020202020204" pitchFamily="34" charset="0"/>
                        </a:rPr>
                        <a:t>Ειδικός στόχος</a:t>
                      </a:r>
                      <a:br>
                        <a:rPr lang="el-GR" sz="1000" b="1" i="0" u="none" strike="noStrike" dirty="0">
                          <a:solidFill>
                            <a:srgbClr val="000000"/>
                          </a:solidFill>
                          <a:effectLst/>
                          <a:latin typeface="Aptos" panose="020B0004020202020204" pitchFamily="34" charset="0"/>
                        </a:rPr>
                      </a:br>
                      <a:r>
                        <a:rPr lang="el-GR" sz="1000" b="0" i="0" u="none" strike="noStrike" dirty="0">
                          <a:solidFill>
                            <a:srgbClr val="000000"/>
                          </a:solidFill>
                          <a:effectLst/>
                          <a:latin typeface="Aptos" panose="020B0004020202020204" pitchFamily="34" charset="0"/>
                        </a:rPr>
                        <a:t>[Χάρτα GReco Islands]</a:t>
                      </a:r>
                      <a:endParaRPr lang="el-GR" sz="1000" b="1" i="0" u="none" strike="noStrike" dirty="0">
                        <a:solidFill>
                          <a:srgbClr val="000000"/>
                        </a:solidFill>
                        <a:effectLst/>
                        <a:latin typeface="Aptos" panose="020B00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panose="020B0004020202020204" pitchFamily="34" charset="0"/>
                        </a:rPr>
                        <a:t>Εναλλακτικές επιλογές για την επίτευξη του ειδικού στόχου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749034"/>
                  </a:ext>
                </a:extLst>
              </a:tr>
              <a:tr h="513108">
                <a:tc>
                  <a:txBody>
                    <a:bodyPr/>
                    <a:lstStyle/>
                    <a:p>
                      <a:pPr algn="l" fontAlgn="ctr">
                        <a:buNone/>
                      </a:pPr>
                      <a:r>
                        <a:rPr lang="el-GR" sz="1050" b="1" i="0" u="none" strike="noStrike" dirty="0">
                          <a:solidFill>
                            <a:srgbClr val="000000"/>
                          </a:solidFill>
                          <a:effectLst/>
                          <a:latin typeface="Calibri" panose="020F0502020204030204" pitchFamily="34" charset="0"/>
                        </a:rPr>
                        <a:t>5 α) i) </a:t>
                      </a:r>
                      <a:r>
                        <a:rPr lang="el-GR" sz="1050" b="0" i="0" u="none" strike="noStrike" dirty="0">
                          <a:solidFill>
                            <a:srgbClr val="000000"/>
                          </a:solidFill>
                          <a:effectLst/>
                          <a:latin typeface="Calibri" panose="020F0502020204030204" pitchFamily="34" charset="0"/>
                        </a:rPr>
                        <a:t>Κάλυψη ασύρματου δικτύου στο 90% της επιφάνειας του νησιού με ισχύ σήματος RSSI &gt; -75 </a:t>
                      </a:r>
                      <a:r>
                        <a:rPr lang="el-GR" sz="1050" b="0" i="0" u="none" strike="noStrike" dirty="0" err="1">
                          <a:solidFill>
                            <a:srgbClr val="000000"/>
                          </a:solidFill>
                          <a:effectLst/>
                          <a:latin typeface="Calibri" panose="020F0502020204030204" pitchFamily="34" charset="0"/>
                        </a:rPr>
                        <a:t>dBm</a:t>
                      </a:r>
                      <a:endParaRPr lang="el-GR"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1" i="0" u="none" strike="noStrike" dirty="0">
                          <a:solidFill>
                            <a:srgbClr val="000000"/>
                          </a:solidFill>
                          <a:effectLst/>
                          <a:latin typeface="Calibri" panose="020F0502020204030204" pitchFamily="34" charset="0"/>
                        </a:rPr>
                        <a:t>1. </a:t>
                      </a:r>
                      <a:r>
                        <a:rPr lang="el-GR" sz="1050" b="0" i="0" u="none" strike="noStrike" dirty="0">
                          <a:solidFill>
                            <a:srgbClr val="000000"/>
                          </a:solidFill>
                          <a:effectLst/>
                          <a:latin typeface="Calibri" panose="020F0502020204030204" pitchFamily="34" charset="0"/>
                        </a:rPr>
                        <a:t>Καταγραφή, σε συνεργασία με παρόχους, των περιοχών με μειωμένη ποιότητα σήματος ή συμφόρηση κατά την τουριστική περίοδο.</a:t>
                      </a:r>
                      <a:br>
                        <a:rPr lang="el-GR" sz="1050" b="0" i="0" u="none" strike="noStrike" dirty="0">
                          <a:solidFill>
                            <a:srgbClr val="000000"/>
                          </a:solidFill>
                          <a:effectLst/>
                          <a:latin typeface="Calibri" panose="020F0502020204030204" pitchFamily="34" charset="0"/>
                        </a:rPr>
                      </a:br>
                      <a:r>
                        <a:rPr lang="el-GR" sz="1050" b="1" i="0" u="none" strike="noStrike" dirty="0">
                          <a:solidFill>
                            <a:srgbClr val="000000"/>
                          </a:solidFill>
                          <a:effectLst/>
                          <a:latin typeface="Calibri" panose="020F0502020204030204" pitchFamily="34" charset="0"/>
                        </a:rPr>
                        <a:t>2. </a:t>
                      </a:r>
                      <a:r>
                        <a:rPr lang="el-GR" sz="1050" b="0" i="0" u="none" strike="noStrike" dirty="0">
                          <a:solidFill>
                            <a:srgbClr val="000000"/>
                          </a:solidFill>
                          <a:effectLst/>
                          <a:latin typeface="Calibri" panose="020F0502020204030204" pitchFamily="34" charset="0"/>
                        </a:rPr>
                        <a:t>Υποστήριξη αδειοδοτικής και χωροθετικής ωρίμανσης ήπιων παρεμβάσεων ενίσχυσης κάλυψης από τους παρόχους, όπου τεκμηριώνεται ανάγκη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61312777"/>
                  </a:ext>
                </a:extLst>
              </a:tr>
              <a:tr h="464291">
                <a:tc>
                  <a:txBody>
                    <a:bodyPr/>
                    <a:lstStyle/>
                    <a:p>
                      <a:pPr algn="l" fontAlgn="ctr">
                        <a:buNone/>
                      </a:pPr>
                      <a:r>
                        <a:rPr lang="el-GR" sz="1050" b="1" i="0" u="none" strike="noStrike" dirty="0">
                          <a:solidFill>
                            <a:srgbClr val="000000"/>
                          </a:solidFill>
                          <a:effectLst/>
                          <a:latin typeface="Calibri" panose="020F0502020204030204" pitchFamily="34" charset="0"/>
                        </a:rPr>
                        <a:t>5 α) </a:t>
                      </a:r>
                      <a:r>
                        <a:rPr lang="el-GR" sz="1050" b="1" i="0" u="none" strike="noStrike" dirty="0" err="1">
                          <a:solidFill>
                            <a:srgbClr val="000000"/>
                          </a:solidFill>
                          <a:effectLst/>
                          <a:latin typeface="Calibri" panose="020F0502020204030204" pitchFamily="34" charset="0"/>
                        </a:rPr>
                        <a:t>ii</a:t>
                      </a:r>
                      <a:r>
                        <a:rPr lang="el-GR" sz="1050" b="1" i="0" u="none" strike="noStrike" dirty="0">
                          <a:solidFill>
                            <a:srgbClr val="000000"/>
                          </a:solidFill>
                          <a:effectLst/>
                          <a:latin typeface="Calibri" panose="020F0502020204030204" pitchFamily="34" charset="0"/>
                        </a:rPr>
                        <a:t>) </a:t>
                      </a:r>
                      <a:r>
                        <a:rPr lang="el-GR" sz="1050" b="0" i="0" u="none" strike="noStrike" dirty="0">
                          <a:solidFill>
                            <a:srgbClr val="000000"/>
                          </a:solidFill>
                          <a:effectLst/>
                          <a:latin typeface="Calibri" panose="020F0502020204030204" pitchFamily="34" charset="0"/>
                        </a:rPr>
                        <a:t>Ένταξη του νησιού στο Εθνικό Δίκτυο Τηλεϊατρικής (ΕΔιΤ) και εγκατάσταση Σταθμού Τηλεϊατρικής Ιατρού Ασθενούς (ΣΤΙΑ)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Ανάπτυξη εκπαιδευτικού προγράμματος και δεξιοτήτων ιατρικού και νοσηλευτικού προσωπικού στη χρήση του εξοπλισμού και τα πρωτόκολλα επικοινωνίας στο ΠΠΙ Κέας για τη χρήση συστημάτων τηλεϊατρικής    </a:t>
                      </a:r>
                      <a:br>
                        <a:rPr lang="el-GR" sz="1050" b="0" i="0" u="none" strike="noStrike" dirty="0">
                          <a:solidFill>
                            <a:srgbClr val="000000"/>
                          </a:solidFill>
                          <a:effectLst/>
                          <a:latin typeface="Calibri" panose="020F0502020204030204" pitchFamily="34" charset="0"/>
                        </a:rPr>
                      </a:b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Συντήρηση, επικαιροποίηση και επιχειρησιακή αξιοποίηση του υφιστάμενου εξοπλισμού τηλεϊατρικής στο Πολυδύναμο Περιφερειακό Ιατρείο Κέας και επέκταση της εφαρμογής με χρήση εναέριων ή θαλάσσιων UAV/USV (</a:t>
                      </a:r>
                      <a:r>
                        <a:rPr lang="el-GR" sz="1050" b="0" i="0" u="none" strike="noStrike" dirty="0" err="1">
                          <a:solidFill>
                            <a:srgbClr val="000000"/>
                          </a:solidFill>
                          <a:effectLst/>
                          <a:latin typeface="Calibri" panose="020F0502020204030204" pitchFamily="34" charset="0"/>
                        </a:rPr>
                        <a:t>drones</a:t>
                      </a:r>
                      <a:r>
                        <a:rPr lang="el-GR" sz="1050" b="0" i="0" u="none" strike="noStrike" dirty="0">
                          <a:solidFill>
                            <a:srgbClr val="000000"/>
                          </a:solidFill>
                          <a:effectLst/>
                          <a:latin typeface="Calibri" panose="020F0502020204030204" pitchFamily="34" charset="0"/>
                        </a:rPr>
                        <a:t>) για τη μεταφορά φαρμάκων ή και βιολογικού υλικού (π.χ. αίμα) για εξετάσεις. (Τα UAV μπορούν να ελεγχθούν εξ ολοκλήρου από το κέντρο ελέγχου (στην ενδοχώρα ή σε κάποιο μεγάλο νησί) και δεν απαιτούν ειδικό προσωπικό στα νησιά)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77367929"/>
                  </a:ext>
                </a:extLst>
              </a:tr>
              <a:tr h="860010">
                <a:tc>
                  <a:txBody>
                    <a:bodyPr/>
                    <a:lstStyle/>
                    <a:p>
                      <a:pPr algn="l" fontAlgn="ctr">
                        <a:buNone/>
                      </a:pPr>
                      <a:r>
                        <a:rPr lang="el-GR" sz="1050" b="1" i="0" u="none" strike="noStrike" dirty="0">
                          <a:solidFill>
                            <a:srgbClr val="000000"/>
                          </a:solidFill>
                          <a:effectLst/>
                          <a:latin typeface="Calibri" panose="020F0502020204030204" pitchFamily="34" charset="0"/>
                        </a:rPr>
                        <a:t>5 α) </a:t>
                      </a:r>
                      <a:r>
                        <a:rPr lang="el-GR" sz="1050" b="1" i="0" u="none" strike="noStrike" dirty="0" err="1">
                          <a:solidFill>
                            <a:srgbClr val="000000"/>
                          </a:solidFill>
                          <a:effectLst/>
                          <a:latin typeface="Calibri" panose="020F0502020204030204" pitchFamily="34" charset="0"/>
                        </a:rPr>
                        <a:t>iii</a:t>
                      </a:r>
                      <a:r>
                        <a:rPr lang="el-GR" sz="1050" b="1" i="0" u="none" strike="noStrike" dirty="0">
                          <a:solidFill>
                            <a:srgbClr val="000000"/>
                          </a:solidFill>
                          <a:effectLst/>
                          <a:latin typeface="Calibri" panose="020F0502020204030204" pitchFamily="34" charset="0"/>
                        </a:rPr>
                        <a:t>) </a:t>
                      </a:r>
                      <a:r>
                        <a:rPr lang="el-GR" sz="1050" b="0" i="0" u="none" strike="noStrike" dirty="0">
                          <a:solidFill>
                            <a:srgbClr val="000000"/>
                          </a:solidFill>
                          <a:effectLst/>
                          <a:latin typeface="Calibri" panose="020F0502020204030204" pitchFamily="34" charset="0"/>
                        </a:rPr>
                        <a:t>Προμήθεια και εγκατάσταση εξοπλισμού, διαμόρφωση χώρων και ανάπτυξη προγραμμάτων (σε συνεργασία με εκπαιδευτικούς παρόχους εκτός νησιών) για την λειτουργία Εργαστηρίων STEM / Ρομποτικής / Τεχνών / Περιβαλλοντικής Εκπαίδευσης.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Προμήθεια βασικού εξοπλισμού STEM (Η/Υ, </a:t>
                      </a:r>
                      <a:r>
                        <a:rPr lang="el-GR" sz="1050" b="0" i="0" u="none" strike="noStrike" dirty="0" err="1">
                          <a:solidFill>
                            <a:srgbClr val="000000"/>
                          </a:solidFill>
                          <a:effectLst/>
                          <a:latin typeface="Calibri" panose="020F0502020204030204" pitchFamily="34" charset="0"/>
                        </a:rPr>
                        <a:t>tablets</a:t>
                      </a:r>
                      <a:r>
                        <a:rPr lang="el-GR" sz="1050" b="0" i="0" u="none" strike="noStrike" dirty="0">
                          <a:solidFill>
                            <a:srgbClr val="000000"/>
                          </a:solidFill>
                          <a:effectLst/>
                          <a:latin typeface="Calibri" panose="020F0502020204030204" pitchFamily="34" charset="0"/>
                        </a:rPr>
                        <a:t>, ρομποτικά </a:t>
                      </a:r>
                      <a:r>
                        <a:rPr lang="el-GR" sz="1050" b="0" i="0" u="none" strike="noStrike" dirty="0" err="1">
                          <a:solidFill>
                            <a:srgbClr val="000000"/>
                          </a:solidFill>
                          <a:effectLst/>
                          <a:latin typeface="Calibri" panose="020F0502020204030204" pitchFamily="34" charset="0"/>
                        </a:rPr>
                        <a:t>κιτ</a:t>
                      </a:r>
                      <a:r>
                        <a:rPr lang="el-GR" sz="1050" b="0" i="0" u="none" strike="noStrike" dirty="0">
                          <a:solidFill>
                            <a:srgbClr val="000000"/>
                          </a:solidFill>
                          <a:effectLst/>
                          <a:latin typeface="Calibri" panose="020F0502020204030204" pitchFamily="34" charset="0"/>
                        </a:rPr>
                        <a:t>, περιφερειακά, οθόνες, λογισμικό).</a:t>
                      </a:r>
                      <a:br>
                        <a:rPr lang="el-GR" sz="1050" b="0" i="0" u="none" strike="noStrike" dirty="0">
                          <a:solidFill>
                            <a:srgbClr val="000000"/>
                          </a:solidFill>
                          <a:effectLst/>
                          <a:latin typeface="Calibri" panose="020F0502020204030204" pitchFamily="34" charset="0"/>
                        </a:rPr>
                      </a:b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Διαμόρφωση κατάλληλου χώρου σε σχολική ή δημοτική υποδομή για τη λειτουργία εργαστηρίου STEM/ρομποτικής/περιβαλλοντικής εκπαίδευσης.</a:t>
                      </a:r>
                      <a:br>
                        <a:rPr lang="el-GR" sz="1050" b="0" i="0" u="none" strike="noStrike" dirty="0">
                          <a:solidFill>
                            <a:srgbClr val="000000"/>
                          </a:solidFill>
                          <a:effectLst/>
                          <a:latin typeface="Calibri" panose="020F0502020204030204" pitchFamily="34" charset="0"/>
                        </a:rPr>
                      </a:b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Εκπαιδευτικό πρόγραμμα ενδυνάμωσης δεξιοτήτων εκπαιδευτικών με θέμα "Εκπαιδευτική Ρομποτική και STEM για εκπαιδευτικούς"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482207"/>
                  </a:ext>
                </a:extLst>
              </a:tr>
              <a:tr h="573341">
                <a:tc>
                  <a:txBody>
                    <a:bodyPr/>
                    <a:lstStyle/>
                    <a:p>
                      <a:pPr algn="l" fontAlgn="ctr">
                        <a:buNone/>
                      </a:pPr>
                      <a:r>
                        <a:rPr lang="el-GR" sz="1050" b="1" i="0" u="none" strike="noStrike" dirty="0">
                          <a:solidFill>
                            <a:srgbClr val="000000"/>
                          </a:solidFill>
                          <a:effectLst/>
                          <a:latin typeface="Calibri" panose="020F0502020204030204" pitchFamily="34" charset="0"/>
                        </a:rPr>
                        <a:t>5 α) </a:t>
                      </a:r>
                      <a:r>
                        <a:rPr lang="el-GR" sz="1050" b="1" i="0" u="none" strike="noStrike" dirty="0" err="1">
                          <a:solidFill>
                            <a:srgbClr val="000000"/>
                          </a:solidFill>
                          <a:effectLst/>
                          <a:latin typeface="Calibri" panose="020F0502020204030204" pitchFamily="34" charset="0"/>
                        </a:rPr>
                        <a:t>iv</a:t>
                      </a:r>
                      <a:r>
                        <a:rPr lang="el-GR" sz="1050" b="1" i="0" u="none" strike="noStrike" dirty="0">
                          <a:solidFill>
                            <a:srgbClr val="000000"/>
                          </a:solidFill>
                          <a:effectLst/>
                          <a:latin typeface="Calibri" panose="020F0502020204030204" pitchFamily="34" charset="0"/>
                        </a:rPr>
                        <a:t>) </a:t>
                      </a:r>
                      <a:r>
                        <a:rPr lang="el-GR" sz="1050" b="0" i="0" u="none" strike="noStrike" dirty="0">
                          <a:solidFill>
                            <a:srgbClr val="000000"/>
                          </a:solidFill>
                          <a:effectLst/>
                          <a:latin typeface="Calibri" panose="020F0502020204030204" pitchFamily="34" charset="0"/>
                        </a:rPr>
                        <a:t>Σχεδιασμός και λειτουργία εξ’ αποστάσεως προγραμμάτων ενισχυτικής διδασκαλίας για μαθητές δευτεροβάθμιας εκπαίδευσης και για την διδασκαλία ξένων γλωσσών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Λειτουργία εξ' αποστάσεως προγραμμάτων ενισχυτικής διδασκαλίας για μαθητές ή/και διδασκαλία της αγγλικής γλώσσας για αρχάριους           </a:t>
                      </a:r>
                      <a:br>
                        <a:rPr lang="el-GR" sz="1050" b="0" i="0" u="none" strike="noStrike" dirty="0">
                          <a:solidFill>
                            <a:srgbClr val="000000"/>
                          </a:solidFill>
                          <a:effectLst/>
                          <a:latin typeface="Calibri" panose="020F0502020204030204" pitchFamily="34" charset="0"/>
                        </a:rPr>
                      </a:b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Αξιοποίηση σχολικών ή δημοτικών υποδομών για υποστηριζόμενη εξ αποστάσεως μάθηση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6962857"/>
                  </a:ext>
                </a:extLst>
              </a:tr>
              <a:tr h="716675">
                <a:tc>
                  <a:txBody>
                    <a:bodyPr/>
                    <a:lstStyle/>
                    <a:p>
                      <a:pPr algn="l" fontAlgn="ctr">
                        <a:buNone/>
                      </a:pPr>
                      <a:r>
                        <a:rPr lang="el-GR" sz="1050" b="1" i="0" u="none" strike="noStrike" dirty="0">
                          <a:solidFill>
                            <a:srgbClr val="000000"/>
                          </a:solidFill>
                          <a:effectLst/>
                          <a:latin typeface="Calibri" panose="020F0502020204030204" pitchFamily="34" charset="0"/>
                        </a:rPr>
                        <a:t>5 α) v) </a:t>
                      </a:r>
                      <a:r>
                        <a:rPr lang="el-GR" sz="1050" b="0" i="0" u="none" strike="noStrike" dirty="0">
                          <a:solidFill>
                            <a:srgbClr val="000000"/>
                          </a:solidFill>
                          <a:effectLst/>
                          <a:latin typeface="Calibri" panose="020F0502020204030204" pitchFamily="34" charset="0"/>
                        </a:rPr>
                        <a:t>Εξοπλισμός και συστήματα για την υποστήριξη των εκπαιδευτικών σε μικρά νησιά (υλοποιείται από τις Περιφερειακές Δ/σεις Εκπαίδευσης). Τα προγράμματα αυτά μπορούν να υλοποιηθούν και σε ομάδες νησιών.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Αξιοποίηση και υποστήριξη εφαρμογής του Ψηφιακού Φροντιστηρίου και συναφών εθνικών εργαλείων.</a:t>
                      </a:r>
                      <a:br>
                        <a:rPr lang="el-GR" sz="1050" b="0" i="0" u="none" strike="noStrike" dirty="0">
                          <a:solidFill>
                            <a:srgbClr val="000000"/>
                          </a:solidFill>
                          <a:effectLst/>
                          <a:latin typeface="Calibri" panose="020F0502020204030204" pitchFamily="34" charset="0"/>
                        </a:rPr>
                      </a:b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Συμπληρωματικός εξοπλισμός και ψηφιακά μέσα για την υποστήριξη εκπαιδευτικών σε σχολικές μονάδες του νησιού.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529623"/>
                  </a:ext>
                </a:extLst>
              </a:tr>
              <a:tr h="286670">
                <a:tc>
                  <a:txBody>
                    <a:bodyPr/>
                    <a:lstStyle/>
                    <a:p>
                      <a:pPr algn="l" fontAlgn="ctr">
                        <a:buNone/>
                      </a:pPr>
                      <a:r>
                        <a:rPr lang="el-GR" sz="1050" b="1" i="0" u="none" strike="noStrike" dirty="0">
                          <a:solidFill>
                            <a:srgbClr val="000000"/>
                          </a:solidFill>
                          <a:effectLst/>
                          <a:latin typeface="Calibri" panose="020F0502020204030204" pitchFamily="34" charset="0"/>
                        </a:rPr>
                        <a:t>5 α) </a:t>
                      </a:r>
                      <a:r>
                        <a:rPr lang="el-GR" sz="1050" b="1" i="0" u="none" strike="noStrike" dirty="0" err="1">
                          <a:solidFill>
                            <a:srgbClr val="000000"/>
                          </a:solidFill>
                          <a:effectLst/>
                          <a:latin typeface="Calibri" panose="020F0502020204030204" pitchFamily="34" charset="0"/>
                        </a:rPr>
                        <a:t>vi</a:t>
                      </a:r>
                      <a:r>
                        <a:rPr lang="el-GR" sz="1050" b="1" i="0" u="none" strike="noStrike" dirty="0">
                          <a:solidFill>
                            <a:srgbClr val="000000"/>
                          </a:solidFill>
                          <a:effectLst/>
                          <a:latin typeface="Calibri" panose="020F0502020204030204" pitchFamily="34" charset="0"/>
                        </a:rPr>
                        <a:t>) </a:t>
                      </a:r>
                      <a:r>
                        <a:rPr lang="el-GR" sz="1050" b="0" i="0" u="none" strike="noStrike" dirty="0">
                          <a:solidFill>
                            <a:srgbClr val="000000"/>
                          </a:solidFill>
                          <a:effectLst/>
                          <a:latin typeface="Calibri" panose="020F0502020204030204" pitchFamily="34" charset="0"/>
                        </a:rPr>
                        <a:t>Ανάπτυξη συνεργατικών χώρων (</a:t>
                      </a:r>
                      <a:r>
                        <a:rPr lang="el-GR" sz="1050" b="0" i="0" u="none" strike="noStrike" dirty="0" err="1">
                          <a:solidFill>
                            <a:srgbClr val="000000"/>
                          </a:solidFill>
                          <a:effectLst/>
                          <a:latin typeface="Calibri" panose="020F0502020204030204" pitchFamily="34" charset="0"/>
                        </a:rPr>
                        <a:t>co-working</a:t>
                      </a:r>
                      <a:r>
                        <a:rPr lang="el-GR" sz="1050" b="0" i="0" u="none" strike="noStrike" dirty="0">
                          <a:solidFill>
                            <a:srgbClr val="000000"/>
                          </a:solidFill>
                          <a:effectLst/>
                          <a:latin typeface="Calibri" panose="020F0502020204030204" pitchFamily="34" charset="0"/>
                        </a:rPr>
                        <a:t> </a:t>
                      </a:r>
                      <a:r>
                        <a:rPr lang="el-GR" sz="1050" b="0" i="0" u="none" strike="noStrike" dirty="0" err="1">
                          <a:solidFill>
                            <a:srgbClr val="000000"/>
                          </a:solidFill>
                          <a:effectLst/>
                          <a:latin typeface="Calibri" panose="020F0502020204030204" pitchFamily="34" charset="0"/>
                        </a:rPr>
                        <a:t>spaces</a:t>
                      </a:r>
                      <a:r>
                        <a:rPr lang="el-GR" sz="105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50" b="0" i="0" u="none" strike="noStrike" dirty="0">
                          <a:solidFill>
                            <a:schemeClr val="tx1"/>
                          </a:solidFill>
                          <a:effectLst/>
                          <a:latin typeface="Aptos" panose="020B0004020202020204" pitchFamily="34" charset="0"/>
                        </a:rPr>
                        <a:t>●</a:t>
                      </a:r>
                      <a:r>
                        <a:rPr lang="el-GR" sz="1050" b="0" i="0" u="none" strike="noStrike" dirty="0">
                          <a:solidFill>
                            <a:srgbClr val="000000"/>
                          </a:solidFill>
                          <a:effectLst/>
                          <a:latin typeface="Calibri" panose="020F0502020204030204" pitchFamily="34" charset="0"/>
                        </a:rPr>
                        <a:t> Διαμόρφωση χώρου με βασικό ψηφιακό εξοπλισμό, συνδεσιμότητα και δυνατότητα κοινής χρήσης από επαγγελματίες και </a:t>
                      </a:r>
                      <a:r>
                        <a:rPr lang="el-GR" sz="1050" b="0" i="0" u="none" strike="noStrike" dirty="0" err="1">
                          <a:solidFill>
                            <a:srgbClr val="000000"/>
                          </a:solidFill>
                          <a:effectLst/>
                          <a:latin typeface="Calibri" panose="020F0502020204030204" pitchFamily="34" charset="0"/>
                        </a:rPr>
                        <a:t>τηλεργαζόμενους</a:t>
                      </a:r>
                      <a:r>
                        <a:rPr lang="el-GR" sz="105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306150"/>
                  </a:ext>
                </a:extLst>
              </a:tr>
              <a:tr h="716675">
                <a:tc>
                  <a:txBody>
                    <a:bodyPr/>
                    <a:lstStyle/>
                    <a:p>
                      <a:pPr algn="l" fontAlgn="ctr">
                        <a:buNone/>
                      </a:pPr>
                      <a:r>
                        <a:rPr lang="el-GR" sz="1050" b="1" i="0" u="none" strike="noStrike" dirty="0">
                          <a:solidFill>
                            <a:srgbClr val="000000"/>
                          </a:solidFill>
                          <a:effectLst/>
                          <a:latin typeface="Calibri" panose="020F0502020204030204" pitchFamily="34" charset="0"/>
                        </a:rPr>
                        <a:t>5 α) </a:t>
                      </a:r>
                      <a:r>
                        <a:rPr lang="el-GR" sz="1050" b="1" i="0" u="none" strike="noStrike" dirty="0" err="1">
                          <a:solidFill>
                            <a:srgbClr val="000000"/>
                          </a:solidFill>
                          <a:effectLst/>
                          <a:latin typeface="Calibri" panose="020F0502020204030204" pitchFamily="34" charset="0"/>
                        </a:rPr>
                        <a:t>vii</a:t>
                      </a:r>
                      <a:r>
                        <a:rPr lang="el-GR" sz="1050" b="1" i="0" u="none" strike="noStrike" dirty="0">
                          <a:solidFill>
                            <a:srgbClr val="000000"/>
                          </a:solidFill>
                          <a:effectLst/>
                          <a:latin typeface="Calibri" panose="020F0502020204030204" pitchFamily="34" charset="0"/>
                        </a:rPr>
                        <a:t>) </a:t>
                      </a:r>
                      <a:r>
                        <a:rPr lang="el-GR" sz="1050" b="0" i="0" u="none" strike="noStrike" dirty="0">
                          <a:solidFill>
                            <a:srgbClr val="000000"/>
                          </a:solidFill>
                          <a:effectLst/>
                          <a:latin typeface="Calibri" panose="020F0502020204030204" pitchFamily="34" charset="0"/>
                        </a:rPr>
                        <a:t>Εφαρμογή συστημάτων συλλογής και επεξεργασίας δεδομένων που αφορούν στη λειτουργία, στη λήψη αποφάσεων και στη λογοδοσία των Δημοτικών Αρχών (π.χ. σύστημα διαβούλευσης για κρίσιμα θέματα του νησιού)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0" i="0" u="none" strike="noStrike" dirty="0">
                          <a:solidFill>
                            <a:schemeClr val="tx1"/>
                          </a:solidFill>
                          <a:effectLst/>
                          <a:latin typeface="Aptos" panose="020B0004020202020204" pitchFamily="34" charset="0"/>
                        </a:rPr>
                        <a:t>● </a:t>
                      </a:r>
                      <a:r>
                        <a:rPr lang="el-GR" sz="1050" b="0" i="0" u="none" strike="noStrike" dirty="0">
                          <a:solidFill>
                            <a:srgbClr val="000000"/>
                          </a:solidFill>
                          <a:effectLst/>
                          <a:latin typeface="Calibri" panose="020F0502020204030204" pitchFamily="34" charset="0"/>
                        </a:rPr>
                        <a:t>Διερεύνηση επέκτασης λειτουργίας ψηφιακού μηχανισμού ενημέρωσης/συμμετοχής πολιτών για κρίσιμα ζητήματα του νησιού.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04971081"/>
                  </a:ext>
                </a:extLst>
              </a:tr>
              <a:tr h="1146680">
                <a:tc>
                  <a:txBody>
                    <a:bodyPr/>
                    <a:lstStyle/>
                    <a:p>
                      <a:pPr algn="l" fontAlgn="ctr">
                        <a:buNone/>
                      </a:pPr>
                      <a:r>
                        <a:rPr lang="el-GR" sz="1050" b="1" i="0" u="none" strike="noStrike" dirty="0">
                          <a:solidFill>
                            <a:srgbClr val="000000"/>
                          </a:solidFill>
                          <a:effectLst/>
                          <a:latin typeface="Calibri" panose="020F0502020204030204" pitchFamily="34" charset="0"/>
                        </a:rPr>
                        <a:t>5 α) </a:t>
                      </a:r>
                      <a:r>
                        <a:rPr lang="el-GR" sz="1050" b="1" i="0" u="none" strike="noStrike" dirty="0" err="1">
                          <a:solidFill>
                            <a:srgbClr val="000000"/>
                          </a:solidFill>
                          <a:effectLst/>
                          <a:latin typeface="Calibri" panose="020F0502020204030204" pitchFamily="34" charset="0"/>
                        </a:rPr>
                        <a:t>viii</a:t>
                      </a:r>
                      <a:r>
                        <a:rPr lang="el-GR" sz="1050" b="1" i="0" u="none" strike="noStrike" dirty="0">
                          <a:solidFill>
                            <a:srgbClr val="000000"/>
                          </a:solidFill>
                          <a:effectLst/>
                          <a:latin typeface="Calibri" panose="020F0502020204030204" pitchFamily="34" charset="0"/>
                        </a:rPr>
                        <a:t>) </a:t>
                      </a:r>
                      <a:r>
                        <a:rPr lang="el-GR" sz="1050" b="0" i="0" u="none" strike="noStrike" dirty="0">
                          <a:solidFill>
                            <a:srgbClr val="000000"/>
                          </a:solidFill>
                          <a:effectLst/>
                          <a:latin typeface="Calibri" panose="020F0502020204030204" pitchFamily="34" charset="0"/>
                        </a:rPr>
                        <a:t>Εφαρμογή προηγμένων συστημάτων για την παρακολούθηση και διαχείριση των υποδομών και των δημόσιων υπηρεσιών (π.χ. συστήματα τηλεμετρίας και τηλεματικής στο δίκτυο ύδρευσης ή στις εγκαταστάσεις αφαλάτωσης, σύστημα ενημέρωσης για τη ποιότητα του πόσιμου νερού και των νερών κολύμβησης, σύστημα ευέλικτων μεταφορών)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50" b="1" i="0" u="none" strike="noStrike" dirty="0">
                          <a:solidFill>
                            <a:srgbClr val="000000"/>
                          </a:solidFill>
                          <a:effectLst/>
                          <a:latin typeface="Calibri" panose="020F0502020204030204" pitchFamily="34" charset="0"/>
                        </a:rPr>
                        <a:t>1. </a:t>
                      </a:r>
                      <a:r>
                        <a:rPr lang="el-GR" sz="1050" b="0" i="0" u="none" strike="noStrike" dirty="0">
                          <a:solidFill>
                            <a:srgbClr val="000000"/>
                          </a:solidFill>
                          <a:effectLst/>
                          <a:latin typeface="Calibri" panose="020F0502020204030204" pitchFamily="34" charset="0"/>
                        </a:rPr>
                        <a:t>Επέκταση και βελτίωση της τηλεμετρίας/ τηλεχειρισμού στο δίκτυο ύδρευσης και στις σχετικές υποδομές.</a:t>
                      </a:r>
                      <a:br>
                        <a:rPr lang="el-GR" sz="1050" b="0" i="0" u="none" strike="noStrike" dirty="0">
                          <a:solidFill>
                            <a:srgbClr val="000000"/>
                          </a:solidFill>
                          <a:effectLst/>
                          <a:latin typeface="Calibri" panose="020F0502020204030204" pitchFamily="34" charset="0"/>
                        </a:rPr>
                      </a:br>
                      <a:r>
                        <a:rPr lang="el-GR" sz="1050" b="1" i="0" u="none" strike="noStrike" dirty="0">
                          <a:solidFill>
                            <a:srgbClr val="000000"/>
                          </a:solidFill>
                          <a:effectLst/>
                          <a:latin typeface="Calibri" panose="020F0502020204030204" pitchFamily="34" charset="0"/>
                        </a:rPr>
                        <a:t>2. </a:t>
                      </a:r>
                      <a:r>
                        <a:rPr lang="el-GR" sz="1050" b="0" i="0" u="none" strike="noStrike" dirty="0">
                          <a:solidFill>
                            <a:srgbClr val="000000"/>
                          </a:solidFill>
                          <a:effectLst/>
                          <a:latin typeface="Calibri" panose="020F0502020204030204" pitchFamily="34" charset="0"/>
                        </a:rPr>
                        <a:t>Ανάπτυξη ψηφιακής ενημέρωσης πέρα από την ποιότητα πόσιμου νερού, και για την κατάσταση βασικών υποδομών ή/και άλλα κρίσιμα δημοτικά δεδομένα.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8760349"/>
                  </a:ext>
                </a:extLst>
              </a:tr>
            </a:tbl>
          </a:graphicData>
        </a:graphic>
      </p:graphicFrame>
    </p:spTree>
    <p:extLst>
      <p:ext uri="{BB962C8B-B14F-4D97-AF65-F5344CB8AC3E}">
        <p14:creationId xmlns:p14="http://schemas.microsoft.com/office/powerpoint/2010/main" val="116291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7A9D1-95D5-A1F0-E06A-D03508EFA50E}"/>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8D41CE8-A2E3-21DA-9445-735236E2E741}"/>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25</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EB30F2BB-45CE-D2E6-9D9B-C1EE92FF69CE}"/>
              </a:ext>
            </a:extLst>
          </p:cNvPr>
          <p:cNvSpPr txBox="1"/>
          <p:nvPr/>
        </p:nvSpPr>
        <p:spPr>
          <a:xfrm>
            <a:off x="-880603" y="-260445"/>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Πυλώνας 6: Ενδυνάμωση Ανθρώπινου Δυναμικού</a:t>
            </a:r>
            <a:endParaRPr lang="en-US" sz="2800" b="1" dirty="0">
              <a:solidFill>
                <a:srgbClr val="015E72"/>
              </a:solidFill>
              <a:latin typeface="Aptos" panose="020B0004020202020204" pitchFamily="34" charset="0"/>
              <a:cs typeface="Poppins"/>
            </a:endParaRPr>
          </a:p>
        </p:txBody>
      </p:sp>
      <p:graphicFrame>
        <p:nvGraphicFramePr>
          <p:cNvPr id="7" name="Διάγραμμα 4">
            <a:extLst>
              <a:ext uri="{FF2B5EF4-FFF2-40B4-BE49-F238E27FC236}">
                <a16:creationId xmlns:a16="http://schemas.microsoft.com/office/drawing/2014/main" id="{FA63DCB6-03D2-7E6A-04A7-35743ACE4C4A}"/>
              </a:ext>
            </a:extLst>
          </p:cNvPr>
          <p:cNvGraphicFramePr>
            <a:graphicFrameLocks noGrp="1"/>
          </p:cNvGraphicFramePr>
          <p:nvPr>
            <p:ph idx="1"/>
            <p:extLst>
              <p:ext uri="{D42A27DB-BD31-4B8C-83A1-F6EECF244321}">
                <p14:modId xmlns:p14="http://schemas.microsoft.com/office/powerpoint/2010/main" val="3829681888"/>
              </p:ext>
            </p:extLst>
          </p:nvPr>
        </p:nvGraphicFramePr>
        <p:xfrm>
          <a:off x="718666" y="603230"/>
          <a:ext cx="10754668" cy="526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5A9148D-9EE9-D3C8-346D-E27895C90F47}"/>
              </a:ext>
            </a:extLst>
          </p:cNvPr>
          <p:cNvSpPr txBox="1"/>
          <p:nvPr/>
        </p:nvSpPr>
        <p:spPr>
          <a:xfrm>
            <a:off x="309880" y="5579745"/>
            <a:ext cx="9545320" cy="1148080"/>
          </a:xfrm>
          <a:prstGeom prst="rect">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algn="just">
              <a:defRPr sz="110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GR" b="1" dirty="0">
                <a:solidFill>
                  <a:schemeClr val="tx1"/>
                </a:solidFill>
              </a:rPr>
              <a:t>«Ποιο θεωρείτε ότι είναι το σημαντικότερο κοινωνικό πρόβλημα της Κέας σήμερα;»</a:t>
            </a:r>
          </a:p>
          <a:p>
            <a:pPr marL="171450" indent="-171450">
              <a:buFont typeface="Arial" panose="020B0604020202090204" pitchFamily="34" charset="0"/>
              <a:buChar char="•"/>
            </a:pPr>
            <a:r>
              <a:rPr lang="el-GR" dirty="0">
                <a:solidFill>
                  <a:schemeClr val="tx1"/>
                </a:solidFill>
              </a:rPr>
              <a:t>αύξηση κόστους ζωής και μηδενική στήριξη επαγγελμάτων που ΔΕΝ σχετίζονται με τον τουρισμό έτσι ώστε να δυναμώσει η δομή της κοινωνίας και να μην εξαρτάται από τον τουρισμό </a:t>
            </a:r>
          </a:p>
          <a:p>
            <a:pPr marL="171450" indent="-171450">
              <a:buFont typeface="Arial" panose="020B0604020202090204" pitchFamily="34" charset="0"/>
              <a:buChar char="•"/>
            </a:pPr>
            <a:r>
              <a:rPr lang="el-GR" dirty="0">
                <a:solidFill>
                  <a:schemeClr val="tx1"/>
                </a:solidFill>
              </a:rPr>
              <a:t>απουσία ενός κεντρικού σχεδιασμού με αφετηρία την ταυτότητα του νησιού και κατεύθυνση την διατήρησή της σε ένα πλαίσιο βιωσιμότητας και ευζωίας χειμώνα καλοκαίρι.</a:t>
            </a:r>
          </a:p>
          <a:p>
            <a:pPr marL="171450" indent="-171450">
              <a:buFont typeface="Arial" panose="020B0604020202090204" pitchFamily="34" charset="0"/>
              <a:buChar char="•"/>
            </a:pPr>
            <a:r>
              <a:rPr lang="el-GR" dirty="0">
                <a:solidFill>
                  <a:schemeClr val="tx1"/>
                </a:solidFill>
              </a:rPr>
              <a:t>υπηρεσίες υγείας, ελάχιστες αθλητικές δραστηριότητες, δυσκολία εύρεσης κατοικίας, μηδαμινές δραστηριότητες απασχόλησης νέων</a:t>
            </a:r>
            <a:endParaRPr lang="en-US" dirty="0">
              <a:solidFill>
                <a:schemeClr val="tx1"/>
              </a:solidFill>
            </a:endParaRPr>
          </a:p>
        </p:txBody>
      </p:sp>
    </p:spTree>
    <p:extLst>
      <p:ext uri="{BB962C8B-B14F-4D97-AF65-F5344CB8AC3E}">
        <p14:creationId xmlns:p14="http://schemas.microsoft.com/office/powerpoint/2010/main" val="182197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E80E5-64EA-29AB-FE8B-7AAC533886C2}"/>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47FD941-D12E-7DF5-EBB8-94F2DC4E66F5}"/>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26</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22D320FB-5DAE-AC96-5863-27E9EC56C0A5}"/>
              </a:ext>
            </a:extLst>
          </p:cNvPr>
          <p:cNvSpPr txBox="1"/>
          <p:nvPr/>
        </p:nvSpPr>
        <p:spPr>
          <a:xfrm>
            <a:off x="-880602" y="-283234"/>
            <a:ext cx="12415378" cy="1196738"/>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b="1" dirty="0">
                <a:solidFill>
                  <a:srgbClr val="015E72"/>
                </a:solidFill>
                <a:latin typeface="Aptos" panose="020B0004020202020204" pitchFamily="34" charset="0"/>
                <a:cs typeface="Poppins"/>
                <a:sym typeface="Poppins"/>
              </a:rPr>
              <a:t>Πυλώνας 6: Ενδυνάμωση Ανθρώπινου Δυναμικού - Εναλλακτικές επιλογές για την επίτευξη των ειδικών στρατηγικών στόχων για την ενίσχυση του ανθρώπινου δυναμικού και την κάλυψη κρίσιμων αναγκών σε υπηρεσίες</a:t>
            </a:r>
          </a:p>
        </p:txBody>
      </p:sp>
      <p:graphicFrame>
        <p:nvGraphicFramePr>
          <p:cNvPr id="2" name="Table 1">
            <a:extLst>
              <a:ext uri="{FF2B5EF4-FFF2-40B4-BE49-F238E27FC236}">
                <a16:creationId xmlns:a16="http://schemas.microsoft.com/office/drawing/2014/main" id="{B4B7EA6B-7301-B032-6360-D2965EED8C9C}"/>
              </a:ext>
            </a:extLst>
          </p:cNvPr>
          <p:cNvGraphicFramePr>
            <a:graphicFrameLocks noGrp="1"/>
          </p:cNvGraphicFramePr>
          <p:nvPr>
            <p:extLst>
              <p:ext uri="{D42A27DB-BD31-4B8C-83A1-F6EECF244321}">
                <p14:modId xmlns:p14="http://schemas.microsoft.com/office/powerpoint/2010/main" val="616376692"/>
              </p:ext>
            </p:extLst>
          </p:nvPr>
        </p:nvGraphicFramePr>
        <p:xfrm>
          <a:off x="382996" y="1352102"/>
          <a:ext cx="11167993" cy="4572000"/>
        </p:xfrm>
        <a:graphic>
          <a:graphicData uri="http://schemas.openxmlformats.org/drawingml/2006/table">
            <a:tbl>
              <a:tblPr/>
              <a:tblGrid>
                <a:gridCol w="4483959">
                  <a:extLst>
                    <a:ext uri="{9D8B030D-6E8A-4147-A177-3AD203B41FA5}">
                      <a16:colId xmlns:a16="http://schemas.microsoft.com/office/drawing/2014/main" val="2544047752"/>
                    </a:ext>
                  </a:extLst>
                </a:gridCol>
                <a:gridCol w="6684034">
                  <a:extLst>
                    <a:ext uri="{9D8B030D-6E8A-4147-A177-3AD203B41FA5}">
                      <a16:colId xmlns:a16="http://schemas.microsoft.com/office/drawing/2014/main" val="2842404809"/>
                    </a:ext>
                  </a:extLst>
                </a:gridCol>
              </a:tblGrid>
              <a:tr h="823801">
                <a:tc>
                  <a:txBody>
                    <a:bodyPr/>
                    <a:lstStyle/>
                    <a:p>
                      <a:pPr algn="l" fontAlgn="ctr">
                        <a:buNone/>
                      </a:pPr>
                      <a:r>
                        <a:rPr lang="el-GR" sz="1000" b="1" i="0" u="none" strike="noStrike" dirty="0">
                          <a:solidFill>
                            <a:srgbClr val="000000"/>
                          </a:solidFill>
                          <a:effectLst/>
                          <a:latin typeface="Calibri" panose="020F0502020204030204" pitchFamily="34" charset="0"/>
                        </a:rPr>
                        <a:t>6 α) i)</a:t>
                      </a:r>
                      <a:r>
                        <a:rPr lang="el-GR" sz="1000" b="0" i="0" u="none" strike="noStrike" dirty="0">
                          <a:solidFill>
                            <a:srgbClr val="000000"/>
                          </a:solidFill>
                          <a:effectLst/>
                          <a:latin typeface="Calibri" panose="020F0502020204030204" pitchFamily="34" charset="0"/>
                        </a:rPr>
                        <a:t> Αποτύπωση της διαχειριστικής επάρκειας του Δήμου Κέας και καθορισμός στρατηγικής ανάπτυξης ικανοτήτων για την υποστήριξη της υλοποίησης των στόχων της Πρωτοβουλίας, με έμφαση σε ανθρώπινο δυναμικό, τεχνικές δεξιότητες, διοικητική υποστήριξη και μηχανισμούς συνεργασίας.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00" b="0" i="0" u="none" strike="noStrike" dirty="0">
                          <a:solidFill>
                            <a:schemeClr val="tx1"/>
                          </a:solidFill>
                          <a:effectLst/>
                          <a:latin typeface="Aptos" panose="020B0004020202020204" pitchFamily="34" charset="0"/>
                        </a:rPr>
                        <a:t>●</a:t>
                      </a:r>
                      <a:r>
                        <a:rPr lang="el-GR" sz="1000" b="0" i="0" u="none" strike="noStrike" dirty="0">
                          <a:solidFill>
                            <a:srgbClr val="000000"/>
                          </a:solidFill>
                          <a:effectLst/>
                          <a:latin typeface="Calibri" panose="020F0502020204030204" pitchFamily="34" charset="0"/>
                        </a:rPr>
                        <a:t> Ενσωμάτωση στο ΤΣΔ ειδικής ενότητας αποτύπωσης της διαχειριστικής επάρκειας του Δήμου και στρατηγικής ανάπτυξης ικανοτήτων, η οποία θα περιλαμβάνει καταγραφή αναγκών σε προσωπικό, δεξιότητες και υποστηρικτικές δομές, καθώς και προγραμματισμό δράσεων ενίσχυσης των υπηρεσιών και προσέλκυσης ανθρώπινου δυναμικού.   </a:t>
                      </a:r>
                      <a:br>
                        <a:rPr lang="el-GR" sz="1000" b="0" i="0" u="none" strike="noStrike" dirty="0">
                          <a:solidFill>
                            <a:srgbClr val="000000"/>
                          </a:solidFill>
                          <a:effectLst/>
                          <a:latin typeface="Calibri" panose="020F0502020204030204" pitchFamily="34" charset="0"/>
                        </a:rPr>
                      </a:br>
                      <a:r>
                        <a:rPr lang="el-GR" sz="1000" b="0" i="0" u="none" strike="noStrike" dirty="0">
                          <a:solidFill>
                            <a:schemeClr val="tx1"/>
                          </a:solidFill>
                          <a:effectLst/>
                          <a:latin typeface="Aptos" panose="020B0004020202020204" pitchFamily="34" charset="0"/>
                        </a:rPr>
                        <a:t>●</a:t>
                      </a:r>
                      <a:r>
                        <a:rPr lang="el-GR" sz="1000" b="0" i="0" u="none" strike="noStrike" dirty="0">
                          <a:solidFill>
                            <a:srgbClr val="000000"/>
                          </a:solidFill>
                          <a:effectLst/>
                          <a:latin typeface="Calibri" panose="020F0502020204030204" pitchFamily="34" charset="0"/>
                        </a:rPr>
                        <a:t> Αξιοποίηση ακινήτου πρώην ξενοδοχείο "Η Τζια μας", για τη δημιουργία κατοικιών με σκοπό τη στέγαση δημοσίων λειτουργών και λοιπού αναγκαίου προσωπικού υψηλής σημασίας για τη λειτουργία του νησιού, ως μέτρο ενίσχυσης της διοικητικής και λειτουργικής επάρκειας του Δήμου και των βασικών δημόσιων υπηρεσιών.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998588"/>
                  </a:ext>
                </a:extLst>
              </a:tr>
              <a:tr h="1296934">
                <a:tc>
                  <a:txBody>
                    <a:bodyPr/>
                    <a:lstStyle/>
                    <a:p>
                      <a:pPr algn="l" fontAlgn="ctr">
                        <a:buNone/>
                      </a:pPr>
                      <a:r>
                        <a:rPr lang="el-GR" sz="1000" b="1" i="0" u="none" strike="noStrike" dirty="0">
                          <a:solidFill>
                            <a:srgbClr val="000000"/>
                          </a:solidFill>
                          <a:effectLst/>
                          <a:latin typeface="Calibri" panose="020F0502020204030204" pitchFamily="34" charset="0"/>
                        </a:rPr>
                        <a:t>6 α) </a:t>
                      </a:r>
                      <a:r>
                        <a:rPr lang="el-GR" sz="1000" b="1" i="0" u="none" strike="noStrike" dirty="0" err="1">
                          <a:solidFill>
                            <a:srgbClr val="000000"/>
                          </a:solidFill>
                          <a:effectLst/>
                          <a:latin typeface="Calibri" panose="020F0502020204030204" pitchFamily="34" charset="0"/>
                        </a:rPr>
                        <a:t>ii</a:t>
                      </a:r>
                      <a:r>
                        <a:rPr lang="el-GR" sz="1000" b="1" i="0" u="none" strike="noStrike" dirty="0">
                          <a:solidFill>
                            <a:srgbClr val="000000"/>
                          </a:solidFill>
                          <a:effectLst/>
                          <a:latin typeface="Calibri" panose="020F0502020204030204" pitchFamily="34" charset="0"/>
                        </a:rPr>
                        <a:t>)</a:t>
                      </a:r>
                      <a:r>
                        <a:rPr lang="el-GR" sz="1000" b="0" i="0" u="none" strike="noStrike" dirty="0">
                          <a:solidFill>
                            <a:srgbClr val="000000"/>
                          </a:solidFill>
                          <a:effectLst/>
                          <a:latin typeface="Calibri" panose="020F0502020204030204" pitchFamily="34" charset="0"/>
                        </a:rPr>
                        <a:t> Εκπαίδευση επιχειρήσεων εστίασης και καταλυμάτων για χρήση τοπικών ή/και βιολογικών προϊόντων και ένταξη σε κατάλληλα σχήματα πιστοποίησης, επιμόρφωση σε θέματα πράσινης και γαλάζιας οικονομίας, βιώσιμης λειτουργίας και κυκλικής οικονομίας, ενημέρωση και υποστήριξη για πρόσβαση σε χρηματοδοτικές ευκαιρίες και συμμετοχή σε σχετικά προγράμματα και ανάπτυξη βασικών δεξιοτήτων χρήσης εργαλείων και εφαρμογών που σχετίζονται με τις δράσεις της Πρωτοβουλίας.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000" b="1" i="0" u="none" strike="noStrike" dirty="0">
                          <a:solidFill>
                            <a:srgbClr val="000000"/>
                          </a:solidFill>
                          <a:effectLst/>
                          <a:latin typeface="Calibri" panose="020F0502020204030204" pitchFamily="34" charset="0"/>
                        </a:rPr>
                        <a:t>1. </a:t>
                      </a:r>
                      <a:r>
                        <a:rPr lang="el-GR" sz="1000" b="0" i="0" u="none" strike="noStrike" dirty="0">
                          <a:solidFill>
                            <a:srgbClr val="000000"/>
                          </a:solidFill>
                          <a:effectLst/>
                          <a:latin typeface="Calibri" panose="020F0502020204030204" pitchFamily="34" charset="0"/>
                        </a:rPr>
                        <a:t>Υλοποίηση προγραμμάτων επαγγελματικής εκπαίδευσης και κατάρτισης για επιχειρήσεις και επαγγελματίες του νησιού σε θέματα πράσινης μετάβασης, βιώσιμης επιχειρηματικότητας, χρήσης τοπικών ή/και βιολογικών προϊόντων, επιλογής κατάλληλων σχημάτων πιστοποίησης, χρηματοδοτικών ευκαιριών και συμμετοχής σε σχετικά προγράμματα </a:t>
                      </a:r>
                      <a:br>
                        <a:rPr lang="el-GR" sz="1000" b="0" i="0" u="none" strike="noStrike" dirty="0">
                          <a:solidFill>
                            <a:srgbClr val="000000"/>
                          </a:solidFill>
                          <a:effectLst/>
                          <a:latin typeface="Calibri" panose="020F0502020204030204" pitchFamily="34" charset="0"/>
                        </a:rPr>
                      </a:br>
                      <a:r>
                        <a:rPr lang="el-GR" sz="1000" b="1" i="0" u="none" strike="noStrike" dirty="0">
                          <a:solidFill>
                            <a:srgbClr val="000000"/>
                          </a:solidFill>
                          <a:effectLst/>
                          <a:latin typeface="Calibri" panose="020F0502020204030204" pitchFamily="34" charset="0"/>
                        </a:rPr>
                        <a:t>2. </a:t>
                      </a:r>
                      <a:r>
                        <a:rPr lang="el-GR" sz="1000" b="0" i="0" u="none" strike="noStrike" dirty="0">
                          <a:solidFill>
                            <a:srgbClr val="000000"/>
                          </a:solidFill>
                          <a:effectLst/>
                          <a:latin typeface="Calibri" panose="020F0502020204030204" pitchFamily="34" charset="0"/>
                        </a:rPr>
                        <a:t>Προγράμματα επιμόρφωσης στελεχών τοπικών επιχειρήσεων στις κάτωθι θεματικές ενότητες:                                                             </a:t>
                      </a:r>
                      <a:br>
                        <a:rPr lang="el-GR" sz="1000" b="0" i="0" u="none" strike="noStrike" dirty="0">
                          <a:solidFill>
                            <a:srgbClr val="000000"/>
                          </a:solidFill>
                          <a:effectLst/>
                          <a:latin typeface="Calibri" panose="020F0502020204030204" pitchFamily="34" charset="0"/>
                        </a:rPr>
                      </a:br>
                      <a:r>
                        <a:rPr lang="el-GR" sz="1000" b="0" i="0" u="none" strike="noStrike" dirty="0">
                          <a:solidFill>
                            <a:srgbClr val="000000"/>
                          </a:solidFill>
                          <a:effectLst/>
                          <a:latin typeface="Calibri" panose="020F0502020204030204" pitchFamily="34" charset="0"/>
                        </a:rPr>
                        <a:t>i) Βασικές αρχές του ψηφιακού μάρκετινγκ και  ηλεκτρονικού εμπορίου                                         </a:t>
                      </a:r>
                      <a:br>
                        <a:rPr lang="el-GR" sz="1000" b="0" i="0" u="none" strike="noStrike" dirty="0">
                          <a:solidFill>
                            <a:srgbClr val="000000"/>
                          </a:solidFill>
                          <a:effectLst/>
                          <a:latin typeface="Calibri" panose="020F0502020204030204" pitchFamily="34" charset="0"/>
                        </a:rPr>
                      </a:br>
                      <a:r>
                        <a:rPr lang="el-GR" sz="1000" b="0" i="0" u="none" strike="noStrike" dirty="0" err="1">
                          <a:solidFill>
                            <a:srgbClr val="000000"/>
                          </a:solidFill>
                          <a:effectLst/>
                          <a:latin typeface="Calibri" panose="020F0502020204030204" pitchFamily="34" charset="0"/>
                        </a:rPr>
                        <a:t>ii</a:t>
                      </a:r>
                      <a:r>
                        <a:rPr lang="el-GR" sz="1000" b="0" i="0" u="none" strike="noStrike" dirty="0">
                          <a:solidFill>
                            <a:srgbClr val="000000"/>
                          </a:solidFill>
                          <a:effectLst/>
                          <a:latin typeface="Calibri" panose="020F0502020204030204" pitchFamily="34" charset="0"/>
                        </a:rPr>
                        <a:t>) Βασικές λειτουργίες της τεχνητής νοημοσύνης για επιχειρήσεις                                 </a:t>
                      </a:r>
                      <a:br>
                        <a:rPr lang="el-GR" sz="1000" b="0" i="0" u="none" strike="noStrike" dirty="0">
                          <a:solidFill>
                            <a:srgbClr val="000000"/>
                          </a:solidFill>
                          <a:effectLst/>
                          <a:latin typeface="Calibri" panose="020F0502020204030204" pitchFamily="34" charset="0"/>
                        </a:rPr>
                      </a:br>
                      <a:r>
                        <a:rPr lang="el-GR" sz="1000" b="0" i="0" u="none" strike="noStrike" dirty="0" err="1">
                          <a:solidFill>
                            <a:srgbClr val="000000"/>
                          </a:solidFill>
                          <a:effectLst/>
                          <a:latin typeface="Calibri" panose="020F0502020204030204" pitchFamily="34" charset="0"/>
                        </a:rPr>
                        <a:t>iii</a:t>
                      </a:r>
                      <a:r>
                        <a:rPr lang="el-GR" sz="1000" b="0" i="0" u="none" strike="noStrike" dirty="0">
                          <a:solidFill>
                            <a:srgbClr val="000000"/>
                          </a:solidFill>
                          <a:effectLst/>
                          <a:latin typeface="Calibri" panose="020F0502020204030204" pitchFamily="34" charset="0"/>
                        </a:rPr>
                        <a:t>) Επιχειρηματικά μοντέλα κυκλικής και βιώσιμης οικονομίας                                              </a:t>
                      </a:r>
                      <a:br>
                        <a:rPr lang="el-GR" sz="1000" b="0" i="0" u="none" strike="noStrike" dirty="0">
                          <a:solidFill>
                            <a:srgbClr val="000000"/>
                          </a:solidFill>
                          <a:effectLst/>
                          <a:latin typeface="Calibri" panose="020F0502020204030204" pitchFamily="34" charset="0"/>
                        </a:rPr>
                      </a:br>
                      <a:r>
                        <a:rPr lang="el-GR" sz="1000" b="0" i="0" u="none" strike="noStrike" dirty="0" err="1">
                          <a:solidFill>
                            <a:srgbClr val="000000"/>
                          </a:solidFill>
                          <a:effectLst/>
                          <a:latin typeface="Calibri" panose="020F0502020204030204" pitchFamily="34" charset="0"/>
                        </a:rPr>
                        <a:t>iv</a:t>
                      </a:r>
                      <a:r>
                        <a:rPr lang="el-GR" sz="1000" b="0" i="0" u="none" strike="noStrike" dirty="0">
                          <a:solidFill>
                            <a:srgbClr val="000000"/>
                          </a:solidFill>
                          <a:effectLst/>
                          <a:latin typeface="Calibri" panose="020F0502020204030204" pitchFamily="34" charset="0"/>
                        </a:rPr>
                        <a:t>) Βιώσιμη διατροφή και υγιεινή μαγειρική για επαγγελματίες                                                          </a:t>
                      </a:r>
                      <a:br>
                        <a:rPr lang="el-GR" sz="1000" b="0" i="0" u="none" strike="noStrike" dirty="0">
                          <a:solidFill>
                            <a:srgbClr val="000000"/>
                          </a:solidFill>
                          <a:effectLst/>
                          <a:latin typeface="Calibri" panose="020F0502020204030204" pitchFamily="34" charset="0"/>
                        </a:rPr>
                      </a:br>
                      <a:r>
                        <a:rPr lang="el-GR" sz="1000" b="1" i="0" u="none" strike="noStrike" dirty="0">
                          <a:solidFill>
                            <a:srgbClr val="000000"/>
                          </a:solidFill>
                          <a:effectLst/>
                          <a:latin typeface="Calibri" panose="020F0502020204030204" pitchFamily="34" charset="0"/>
                        </a:rPr>
                        <a:t>3.</a:t>
                      </a:r>
                      <a:r>
                        <a:rPr lang="el-GR" sz="1000" b="0" i="0" u="none" strike="noStrike" dirty="0">
                          <a:solidFill>
                            <a:srgbClr val="000000"/>
                          </a:solidFill>
                          <a:effectLst/>
                          <a:latin typeface="Calibri" panose="020F0502020204030204" pitchFamily="34" charset="0"/>
                        </a:rPr>
                        <a:t> Προγράμματα εκπαίδευση ενηλίκων (γενικός πληθυσμός) στις κάτωθι θεματικές:                        </a:t>
                      </a:r>
                      <a:br>
                        <a:rPr lang="el-GR" sz="1000" b="0" i="0" u="none" strike="noStrike" dirty="0">
                          <a:solidFill>
                            <a:srgbClr val="000000"/>
                          </a:solidFill>
                          <a:effectLst/>
                          <a:latin typeface="Calibri" panose="020F0502020204030204" pitchFamily="34" charset="0"/>
                        </a:rPr>
                      </a:br>
                      <a:r>
                        <a:rPr lang="el-GR" sz="1000" b="0" i="0" u="none" strike="noStrike" dirty="0">
                          <a:solidFill>
                            <a:srgbClr val="000000"/>
                          </a:solidFill>
                          <a:effectLst/>
                          <a:latin typeface="Calibri" panose="020F0502020204030204" pitchFamily="34" charset="0"/>
                        </a:rPr>
                        <a:t>i) Βιώσιμες πρακτικές υδατοκαλλιέργειας                 </a:t>
                      </a:r>
                      <a:br>
                        <a:rPr lang="el-GR" sz="1000" b="0" i="0" u="none" strike="noStrike" dirty="0">
                          <a:solidFill>
                            <a:srgbClr val="000000"/>
                          </a:solidFill>
                          <a:effectLst/>
                          <a:latin typeface="Calibri" panose="020F0502020204030204" pitchFamily="34" charset="0"/>
                        </a:rPr>
                      </a:br>
                      <a:r>
                        <a:rPr lang="el-GR" sz="1000" b="0" i="0" u="none" strike="noStrike" dirty="0" err="1">
                          <a:solidFill>
                            <a:srgbClr val="000000"/>
                          </a:solidFill>
                          <a:effectLst/>
                          <a:latin typeface="Calibri" panose="020F0502020204030204" pitchFamily="34" charset="0"/>
                        </a:rPr>
                        <a:t>ii</a:t>
                      </a:r>
                      <a:r>
                        <a:rPr lang="el-GR" sz="1000" b="0" i="0" u="none" strike="noStrike" dirty="0">
                          <a:solidFill>
                            <a:srgbClr val="000000"/>
                          </a:solidFill>
                          <a:effectLst/>
                          <a:latin typeface="Calibri" panose="020F0502020204030204" pitchFamily="34" charset="0"/>
                        </a:rPr>
                        <a:t>) Ενδυνάμωση της γυναικείας επιχειρηματικότητας                                                     </a:t>
                      </a:r>
                      <a:br>
                        <a:rPr lang="el-GR" sz="1000" b="0" i="0" u="none" strike="noStrike" dirty="0">
                          <a:solidFill>
                            <a:srgbClr val="000000"/>
                          </a:solidFill>
                          <a:effectLst/>
                          <a:latin typeface="Calibri" panose="020F0502020204030204" pitchFamily="34" charset="0"/>
                        </a:rPr>
                      </a:br>
                      <a:r>
                        <a:rPr lang="el-GR" sz="1000" b="0" i="0" u="none" strike="noStrike" dirty="0" err="1">
                          <a:solidFill>
                            <a:srgbClr val="000000"/>
                          </a:solidFill>
                          <a:effectLst/>
                          <a:latin typeface="Calibri" panose="020F0502020204030204" pitchFamily="34" charset="0"/>
                        </a:rPr>
                        <a:t>iii</a:t>
                      </a:r>
                      <a:r>
                        <a:rPr lang="el-GR" sz="1000" b="0" i="0" u="none" strike="noStrike" dirty="0">
                          <a:solidFill>
                            <a:srgbClr val="000000"/>
                          </a:solidFill>
                          <a:effectLst/>
                          <a:latin typeface="Calibri" panose="020F0502020204030204" pitchFamily="34" charset="0"/>
                        </a:rPr>
                        <a:t>) Βιώσιμες πρακτικές τουρισμού                       </a:t>
                      </a:r>
                      <a:br>
                        <a:rPr lang="el-GR" sz="1000" b="0" i="0" u="none" strike="noStrike" dirty="0">
                          <a:solidFill>
                            <a:srgbClr val="000000"/>
                          </a:solidFill>
                          <a:effectLst/>
                          <a:latin typeface="Calibri" panose="020F0502020204030204" pitchFamily="34" charset="0"/>
                        </a:rPr>
                      </a:br>
                      <a:r>
                        <a:rPr lang="el-GR" sz="1000" b="0" i="0" u="none" strike="noStrike" dirty="0" err="1">
                          <a:solidFill>
                            <a:srgbClr val="000000"/>
                          </a:solidFill>
                          <a:effectLst/>
                          <a:latin typeface="Calibri" panose="020F0502020204030204" pitchFamily="34" charset="0"/>
                        </a:rPr>
                        <a:t>iv</a:t>
                      </a:r>
                      <a:r>
                        <a:rPr lang="el-GR" sz="1000" b="0" i="0" u="none" strike="noStrike" dirty="0">
                          <a:solidFill>
                            <a:srgbClr val="000000"/>
                          </a:solidFill>
                          <a:effectLst/>
                          <a:latin typeface="Calibri" panose="020F0502020204030204" pitchFamily="34" charset="0"/>
                        </a:rPr>
                        <a:t>) Εισαγωγή στην Τεχνητή Νοημοσύνη και τις εφαρμογές της                                                                                                   </a:t>
                      </a:r>
                      <a:br>
                        <a:rPr lang="el-GR" sz="1000" b="0" i="0" u="none" strike="noStrike" dirty="0">
                          <a:solidFill>
                            <a:srgbClr val="000000"/>
                          </a:solidFill>
                          <a:effectLst/>
                          <a:latin typeface="Calibri" panose="020F0502020204030204" pitchFamily="34" charset="0"/>
                        </a:rPr>
                      </a:br>
                      <a:r>
                        <a:rPr lang="el-GR" sz="1000" b="1" i="0" u="none" strike="noStrike" dirty="0">
                          <a:solidFill>
                            <a:srgbClr val="000000"/>
                          </a:solidFill>
                          <a:effectLst/>
                          <a:latin typeface="Calibri" panose="020F0502020204030204" pitchFamily="34" charset="0"/>
                        </a:rPr>
                        <a:t>4.</a:t>
                      </a:r>
                      <a:r>
                        <a:rPr lang="el-GR" sz="1000" b="0" i="0" u="none" strike="noStrike" dirty="0">
                          <a:solidFill>
                            <a:srgbClr val="000000"/>
                          </a:solidFill>
                          <a:effectLst/>
                          <a:latin typeface="Calibri" panose="020F0502020204030204" pitchFamily="34" charset="0"/>
                        </a:rPr>
                        <a:t> Σε συνεργασία με το Τμήμα Ναυτιλιακών Σπουδών του Πανεπιστημίου Αιγαίου θα δημιουργηθούν "Ζωντανά Εργαστήρια"  στα πρότυπα του Έργου CLIMAS, που αποτελεί μια πανευρωπαϊκή πρωτοβουλία για την ενεργοποίηση των πολιτών στις προσπάθειες για την προσαρμογή και την ανάπτυξη ανθεκτικότητας στην κλιματική αλλαγή,  χρηματοδοτούμενο από την Ε.Ε. στο πλαίσιο του προγράμματος HORIZON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1266362"/>
                  </a:ext>
                </a:extLst>
              </a:tr>
              <a:tr h="851874">
                <a:tc>
                  <a:txBody>
                    <a:bodyPr/>
                    <a:lstStyle/>
                    <a:p>
                      <a:pPr algn="l" fontAlgn="ctr">
                        <a:buNone/>
                      </a:pPr>
                      <a:r>
                        <a:rPr lang="el-GR" sz="1000" b="1" i="0" u="none" strike="noStrike" dirty="0">
                          <a:solidFill>
                            <a:srgbClr val="000000"/>
                          </a:solidFill>
                          <a:effectLst/>
                          <a:latin typeface="Calibri" panose="020F0502020204030204" pitchFamily="34" charset="0"/>
                        </a:rPr>
                        <a:t>6 α) </a:t>
                      </a:r>
                      <a:r>
                        <a:rPr lang="el-GR" sz="1000" b="1" i="0" u="none" strike="noStrike" dirty="0" err="1">
                          <a:solidFill>
                            <a:srgbClr val="000000"/>
                          </a:solidFill>
                          <a:effectLst/>
                          <a:latin typeface="Calibri" panose="020F0502020204030204" pitchFamily="34" charset="0"/>
                        </a:rPr>
                        <a:t>iii</a:t>
                      </a:r>
                      <a:r>
                        <a:rPr lang="el-GR" sz="1000" b="1" i="0" u="none" strike="noStrike" dirty="0">
                          <a:solidFill>
                            <a:srgbClr val="000000"/>
                          </a:solidFill>
                          <a:effectLst/>
                          <a:latin typeface="Calibri" panose="020F0502020204030204" pitchFamily="34" charset="0"/>
                        </a:rPr>
                        <a:t>)</a:t>
                      </a:r>
                      <a:r>
                        <a:rPr lang="el-GR" sz="1000" b="0" i="0" u="none" strike="noStrike" dirty="0">
                          <a:solidFill>
                            <a:srgbClr val="000000"/>
                          </a:solidFill>
                          <a:effectLst/>
                          <a:latin typeface="Calibri" panose="020F0502020204030204" pitchFamily="34" charset="0"/>
                        </a:rPr>
                        <a:t>  Ενίσχυση της ενημέρωσης κατοίκων, επισκεπτών και τοπικών φορέων σχετικά με τους στόχους και τα οφέλη της πράσινης μετάβασης στο νησί, καλλιέργεια περιβαλλοντικής και κοινωνικής ευαισθητοποίησης γύρω από βιώσιμες πρακτικές, κυκλική οικονομία και υπεύθυνη κατανάλωση, υποστήριξη της κοινωνικής αποδοχής των δράσεων της Πρωτοβουλίας μέσω στοχευμένης επικοινωνίας και σύνδεση της ενημέρωσης με τις υλοποιούμενες παρεμβάσεις και τα αναμενόμενα οφέλη για την τοπική κοινωνία.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buNone/>
                      </a:pPr>
                      <a:r>
                        <a:rPr lang="el-GR" sz="1000" b="1" i="0" u="none" strike="noStrike" dirty="0">
                          <a:solidFill>
                            <a:srgbClr val="000000"/>
                          </a:solidFill>
                          <a:effectLst/>
                          <a:latin typeface="Calibri" panose="020F0502020204030204" pitchFamily="34" charset="0"/>
                        </a:rPr>
                        <a:t>1.</a:t>
                      </a:r>
                      <a:r>
                        <a:rPr lang="el-GR" sz="1000" b="0" i="0" u="none" strike="noStrike" dirty="0">
                          <a:solidFill>
                            <a:srgbClr val="000000"/>
                          </a:solidFill>
                          <a:effectLst/>
                          <a:latin typeface="Calibri" panose="020F0502020204030204" pitchFamily="34" charset="0"/>
                        </a:rPr>
                        <a:t> Σχεδιασμός και υλοποίηση ετήσιου προγράμματος ενημέρωσης και ευαισθητοποίησης για την πράσινη μετάβαση, που θα περιλαμβάνει δράσεις πληροφόρησης, δημόσιες εκδηλώσεις, υλικό επικοινωνίας, σχολικές και κοινωνικές δράσεις και σύνδεση με τις παρεμβάσεις των επιμέρους πυλώνων της Πρωτοβουλίας</a:t>
                      </a:r>
                      <a:br>
                        <a:rPr lang="el-GR" sz="1000" b="0" i="0" u="none" strike="noStrike" dirty="0">
                          <a:solidFill>
                            <a:srgbClr val="000000"/>
                          </a:solidFill>
                          <a:effectLst/>
                          <a:latin typeface="Calibri" panose="020F0502020204030204" pitchFamily="34" charset="0"/>
                        </a:rPr>
                      </a:br>
                      <a:r>
                        <a:rPr lang="el-GR" sz="1000" b="1" i="0" u="none" strike="noStrike" dirty="0">
                          <a:solidFill>
                            <a:srgbClr val="000000"/>
                          </a:solidFill>
                          <a:effectLst/>
                          <a:latin typeface="Calibri" panose="020F0502020204030204" pitchFamily="34" charset="0"/>
                        </a:rPr>
                        <a:t>2.</a:t>
                      </a:r>
                      <a:r>
                        <a:rPr lang="el-GR" sz="1000" b="0" i="0" u="none" strike="noStrike" dirty="0">
                          <a:solidFill>
                            <a:srgbClr val="000000"/>
                          </a:solidFill>
                          <a:effectLst/>
                          <a:latin typeface="Calibri" panose="020F0502020204030204" pitchFamily="34" charset="0"/>
                        </a:rPr>
                        <a:t> Διοργάνωση δράσεων κοινωνικής ευαισθητοποίησης για τη διαχείριση και τη σπατάλη τροφίμων                                                            </a:t>
                      </a:r>
                      <a:br>
                        <a:rPr lang="el-GR" sz="1000" b="0" i="0" u="none" strike="noStrike" dirty="0">
                          <a:solidFill>
                            <a:srgbClr val="000000"/>
                          </a:solidFill>
                          <a:effectLst/>
                          <a:latin typeface="Calibri" panose="020F0502020204030204" pitchFamily="34" charset="0"/>
                        </a:rPr>
                      </a:br>
                      <a:r>
                        <a:rPr lang="el-GR" sz="1000" b="1" i="0" u="none" strike="noStrike" dirty="0">
                          <a:solidFill>
                            <a:srgbClr val="000000"/>
                          </a:solidFill>
                          <a:effectLst/>
                          <a:latin typeface="Calibri" panose="020F0502020204030204" pitchFamily="34" charset="0"/>
                        </a:rPr>
                        <a:t>3.</a:t>
                      </a:r>
                      <a:r>
                        <a:rPr lang="el-GR" sz="1000" b="0" i="0" u="none" strike="noStrike" dirty="0">
                          <a:solidFill>
                            <a:srgbClr val="000000"/>
                          </a:solidFill>
                          <a:effectLst/>
                          <a:latin typeface="Calibri" panose="020F0502020204030204" pitchFamily="34" charset="0"/>
                        </a:rPr>
                        <a:t> Δράσεις ευαισθητοποίησης κοινού με στόχο τη δημιουργία Πράσινων και Βιώσιμων Γειτονιών στην Κέα με την εθελοντική συμμετοχή πολιτών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880715"/>
                  </a:ext>
                </a:extLst>
              </a:tr>
            </a:tbl>
          </a:graphicData>
        </a:graphic>
      </p:graphicFrame>
    </p:spTree>
    <p:extLst>
      <p:ext uri="{BB962C8B-B14F-4D97-AF65-F5344CB8AC3E}">
        <p14:creationId xmlns:p14="http://schemas.microsoft.com/office/powerpoint/2010/main" val="113630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6D10-68F9-693C-8B55-CECE15FFF47C}"/>
            </a:ext>
          </a:extLst>
        </p:cNvPr>
        <p:cNvGrpSpPr/>
        <p:nvPr/>
      </p:nvGrpSpPr>
      <p:grpSpPr>
        <a:xfrm>
          <a:off x="0" y="0"/>
          <a:ext cx="0" cy="0"/>
          <a:chOff x="0" y="0"/>
          <a:chExt cx="0" cy="0"/>
        </a:xfrm>
      </p:grpSpPr>
      <p:grpSp>
        <p:nvGrpSpPr>
          <p:cNvPr id="13" name="Ομάδα 12">
            <a:extLst>
              <a:ext uri="{FF2B5EF4-FFF2-40B4-BE49-F238E27FC236}">
                <a16:creationId xmlns:a16="http://schemas.microsoft.com/office/drawing/2014/main" id="{663C4A66-05C4-1DA4-55A5-E100A1A3DE0C}"/>
              </a:ext>
            </a:extLst>
          </p:cNvPr>
          <p:cNvGrpSpPr/>
          <p:nvPr/>
        </p:nvGrpSpPr>
        <p:grpSpPr>
          <a:xfrm>
            <a:off x="0" y="-15"/>
            <a:ext cx="12192000" cy="6858016"/>
            <a:chOff x="0" y="-15"/>
            <a:chExt cx="12192000" cy="6858016"/>
          </a:xfrm>
        </p:grpSpPr>
        <p:pic>
          <p:nvPicPr>
            <p:cNvPr id="6" name="Εικόνα 5"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98CCB552-EF5C-247B-08C4-437ECAB3B494}"/>
                </a:ext>
              </a:extLst>
            </p:cNvPr>
            <p:cNvPicPr>
              <a:picLocks noChangeAspect="1"/>
            </p:cNvPicPr>
            <p:nvPr/>
          </p:nvPicPr>
          <p:blipFill>
            <a:blip r:embed="rId2"/>
            <a:stretch>
              <a:fillRect/>
            </a:stretch>
          </p:blipFill>
          <p:spPr>
            <a:xfrm rot="5400000">
              <a:off x="-2281306" y="2281305"/>
              <a:ext cx="6857997" cy="2295386"/>
            </a:xfrm>
            <a:prstGeom prst="rect">
              <a:avLst/>
            </a:prstGeom>
          </p:spPr>
        </p:pic>
        <p:pic>
          <p:nvPicPr>
            <p:cNvPr id="7" name="Εικόνα 6"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4B41245F-AA63-8606-5F73-2123E264DC1E}"/>
                </a:ext>
              </a:extLst>
            </p:cNvPr>
            <p:cNvPicPr>
              <a:picLocks noChangeAspect="1"/>
            </p:cNvPicPr>
            <p:nvPr/>
          </p:nvPicPr>
          <p:blipFill>
            <a:blip r:embed="rId2"/>
            <a:stretch>
              <a:fillRect/>
            </a:stretch>
          </p:blipFill>
          <p:spPr>
            <a:xfrm rot="5400000">
              <a:off x="14080" y="2281303"/>
              <a:ext cx="6857997" cy="2295386"/>
            </a:xfrm>
            <a:prstGeom prst="rect">
              <a:avLst/>
            </a:prstGeom>
          </p:spPr>
        </p:pic>
        <p:pic>
          <p:nvPicPr>
            <p:cNvPr id="8" name="Εικόνα 7"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0655305C-9A3D-5088-8D5D-55F4D8E290B3}"/>
                </a:ext>
              </a:extLst>
            </p:cNvPr>
            <p:cNvPicPr>
              <a:picLocks noChangeAspect="1"/>
            </p:cNvPicPr>
            <p:nvPr/>
          </p:nvPicPr>
          <p:blipFill>
            <a:blip r:embed="rId2"/>
            <a:stretch>
              <a:fillRect/>
            </a:stretch>
          </p:blipFill>
          <p:spPr>
            <a:xfrm rot="5400000">
              <a:off x="2309467" y="2281300"/>
              <a:ext cx="6857997" cy="2295386"/>
            </a:xfrm>
            <a:prstGeom prst="rect">
              <a:avLst/>
            </a:prstGeom>
          </p:spPr>
        </p:pic>
        <p:pic>
          <p:nvPicPr>
            <p:cNvPr id="9" name="Εικόνα 8"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AD10D24F-76B7-A3E0-B509-DEBAE8A54E37}"/>
                </a:ext>
              </a:extLst>
            </p:cNvPr>
            <p:cNvPicPr>
              <a:picLocks noChangeAspect="1"/>
            </p:cNvPicPr>
            <p:nvPr/>
          </p:nvPicPr>
          <p:blipFill>
            <a:blip r:embed="rId2"/>
            <a:stretch>
              <a:fillRect/>
            </a:stretch>
          </p:blipFill>
          <p:spPr>
            <a:xfrm rot="5400000">
              <a:off x="4604853" y="2281296"/>
              <a:ext cx="6857997" cy="2295386"/>
            </a:xfrm>
            <a:prstGeom prst="rect">
              <a:avLst/>
            </a:prstGeom>
          </p:spPr>
        </p:pic>
        <p:pic>
          <p:nvPicPr>
            <p:cNvPr id="10" name="Εικόνα 9"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CD6D7977-8ACA-4A55-0573-6395244AAC9F}"/>
                </a:ext>
              </a:extLst>
            </p:cNvPr>
            <p:cNvPicPr>
              <a:picLocks noChangeAspect="1"/>
            </p:cNvPicPr>
            <p:nvPr/>
          </p:nvPicPr>
          <p:blipFill>
            <a:blip r:embed="rId2"/>
            <a:stretch>
              <a:fillRect/>
            </a:stretch>
          </p:blipFill>
          <p:spPr>
            <a:xfrm rot="5400000">
              <a:off x="6900241" y="2281291"/>
              <a:ext cx="6857997" cy="2295386"/>
            </a:xfrm>
            <a:prstGeom prst="rect">
              <a:avLst/>
            </a:prstGeom>
          </p:spPr>
        </p:pic>
        <p:pic>
          <p:nvPicPr>
            <p:cNvPr id="11" name="Εικόνα 10"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61F37825-2C25-2DC4-172B-4A4FDD4151AC}"/>
                </a:ext>
              </a:extLst>
            </p:cNvPr>
            <p:cNvPicPr>
              <a:picLocks noChangeAspect="1"/>
            </p:cNvPicPr>
            <p:nvPr/>
          </p:nvPicPr>
          <p:blipFill>
            <a:blip r:embed="rId2"/>
            <a:srcRect t="68848"/>
            <a:stretch>
              <a:fillRect/>
            </a:stretch>
          </p:blipFill>
          <p:spPr>
            <a:xfrm rot="5400000">
              <a:off x="8405468" y="3071469"/>
              <a:ext cx="6857997" cy="715067"/>
            </a:xfrm>
            <a:prstGeom prst="rect">
              <a:avLst/>
            </a:prstGeom>
          </p:spPr>
        </p:pic>
      </p:grpSp>
      <p:sp>
        <p:nvSpPr>
          <p:cNvPr id="14" name="Google Shape;214;p8">
            <a:extLst>
              <a:ext uri="{FF2B5EF4-FFF2-40B4-BE49-F238E27FC236}">
                <a16:creationId xmlns:a16="http://schemas.microsoft.com/office/drawing/2014/main" id="{887A2154-EB4B-44B2-36EA-F7E7E52495AD}"/>
              </a:ext>
            </a:extLst>
          </p:cNvPr>
          <p:cNvSpPr txBox="1"/>
          <p:nvPr/>
        </p:nvSpPr>
        <p:spPr>
          <a:xfrm>
            <a:off x="1895475" y="2058365"/>
            <a:ext cx="8401050" cy="1525931"/>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4400" b="1" dirty="0">
                <a:solidFill>
                  <a:srgbClr val="015E72"/>
                </a:solidFill>
                <a:latin typeface="Aptos" panose="020B0004020202020204" pitchFamily="34" charset="0"/>
              </a:rPr>
              <a:t>ΠΛΑΙΣΙΟ ΑΞΙΟΛΟΓΗΣΗΣ ΕΝΑΛΛΑΚΤΙΚΩΝ ΕΠΙΛΟΓΩΝ</a:t>
            </a:r>
          </a:p>
        </p:txBody>
      </p:sp>
      <p:sp>
        <p:nvSpPr>
          <p:cNvPr id="15" name="Google Shape;214;p8">
            <a:extLst>
              <a:ext uri="{FF2B5EF4-FFF2-40B4-BE49-F238E27FC236}">
                <a16:creationId xmlns:a16="http://schemas.microsoft.com/office/drawing/2014/main" id="{5A830642-B66C-C618-A91B-4D67968DF225}"/>
              </a:ext>
            </a:extLst>
          </p:cNvPr>
          <p:cNvSpPr txBox="1"/>
          <p:nvPr/>
        </p:nvSpPr>
        <p:spPr>
          <a:xfrm>
            <a:off x="1895475" y="5330689"/>
            <a:ext cx="8401050" cy="340414"/>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rPr>
              <a:t>Κριτήρια αξιολόγησης, συντελεστές στάθμισης και </a:t>
            </a:r>
            <a:r>
              <a:rPr lang="el-GR" sz="1600" kern="100" dirty="0">
                <a:solidFill>
                  <a:srgbClr val="015E72"/>
                </a:solidFill>
                <a:latin typeface="Aptos" panose="020B0004020202020204" pitchFamily="34" charset="0"/>
                <a:ea typeface="Calibri" panose="020F0502020204030204" pitchFamily="34" charset="0"/>
                <a:cs typeface="Times New Roman" panose="02020603050405020304" pitchFamily="18" charset="0"/>
              </a:rPr>
              <a:t>κλίμακα βαθμολόγησης</a:t>
            </a:r>
            <a:endParaRPr lang="el-GR"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26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8A44D2-32CF-C29E-0725-9469C8A9EC3C}"/>
              </a:ext>
            </a:extLst>
          </p:cNvPr>
          <p:cNvSpPr>
            <a:spLocks noGrp="1"/>
          </p:cNvSpPr>
          <p:nvPr>
            <p:ph type="sldNum" sz="quarter" idx="12"/>
          </p:nvPr>
        </p:nvSpPr>
        <p:spPr/>
        <p:txBody>
          <a:bodyPr/>
          <a:lstStyle/>
          <a:p>
            <a:fld id="{03B1FA36-C3F0-4838-BC28-F437E577D825}" type="slidenum">
              <a:rPr lang="el-GR" smtClean="0"/>
              <a:t>28</a:t>
            </a:fld>
            <a:endParaRPr lang="el-GR"/>
          </a:p>
        </p:txBody>
      </p:sp>
      <p:sp>
        <p:nvSpPr>
          <p:cNvPr id="16" name="Google Shape;214;p8">
            <a:extLst>
              <a:ext uri="{FF2B5EF4-FFF2-40B4-BE49-F238E27FC236}">
                <a16:creationId xmlns:a16="http://schemas.microsoft.com/office/drawing/2014/main" id="{777B9151-91D3-B13C-E708-44D1C30947E0}"/>
              </a:ext>
            </a:extLst>
          </p:cNvPr>
          <p:cNvSpPr txBox="1"/>
          <p:nvPr/>
        </p:nvSpPr>
        <p:spPr>
          <a:xfrm>
            <a:off x="-661575" y="-166056"/>
            <a:ext cx="12287571" cy="8920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3200" b="1" dirty="0">
                <a:solidFill>
                  <a:srgbClr val="015E72"/>
                </a:solidFill>
                <a:latin typeface="Aptos" panose="020B0004020202020204" pitchFamily="34" charset="0"/>
                <a:cs typeface="Poppins"/>
                <a:sym typeface="Poppins"/>
              </a:rPr>
              <a:t>ΚΡΙΤΗΡΙΑ ΑΞΙΟΛΟΓΗΣΗΣ</a:t>
            </a:r>
            <a:endParaRPr lang="en-US" sz="3200" b="1" dirty="0">
              <a:solidFill>
                <a:srgbClr val="015E72"/>
              </a:solidFill>
              <a:latin typeface="Aptos" panose="020B0004020202020204" pitchFamily="34" charset="0"/>
              <a:cs typeface="Poppins"/>
            </a:endParaRPr>
          </a:p>
        </p:txBody>
      </p:sp>
      <p:graphicFrame>
        <p:nvGraphicFramePr>
          <p:cNvPr id="17" name="Diagram 16">
            <a:extLst>
              <a:ext uri="{FF2B5EF4-FFF2-40B4-BE49-F238E27FC236}">
                <a16:creationId xmlns:a16="http://schemas.microsoft.com/office/drawing/2014/main" id="{323D862C-AA0A-D235-0D42-4463FCF5E484}"/>
              </a:ext>
            </a:extLst>
          </p:cNvPr>
          <p:cNvGraphicFramePr/>
          <p:nvPr>
            <p:extLst>
              <p:ext uri="{D42A27DB-BD31-4B8C-83A1-F6EECF244321}">
                <p14:modId xmlns:p14="http://schemas.microsoft.com/office/powerpoint/2010/main" val="1901764891"/>
              </p:ext>
            </p:extLst>
          </p:nvPr>
        </p:nvGraphicFramePr>
        <p:xfrm>
          <a:off x="387348" y="930258"/>
          <a:ext cx="11238648" cy="5228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49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3F6D-A324-F957-3131-D95363871182}"/>
            </a:ext>
          </a:extLst>
        </p:cNvPr>
        <p:cNvGrpSpPr/>
        <p:nvPr/>
      </p:nvGrpSpPr>
      <p:grpSpPr>
        <a:xfrm>
          <a:off x="0" y="0"/>
          <a:ext cx="0" cy="0"/>
          <a:chOff x="0" y="0"/>
          <a:chExt cx="0" cy="0"/>
        </a:xfrm>
      </p:grpSpPr>
      <p:pic>
        <p:nvPicPr>
          <p:cNvPr id="3" name="Γραφικό 2" descr="Βέλος: Μικρή καμπύλη με συμπαγές γέμισμα">
            <a:extLst>
              <a:ext uri="{FF2B5EF4-FFF2-40B4-BE49-F238E27FC236}">
                <a16:creationId xmlns:a16="http://schemas.microsoft.com/office/drawing/2014/main" id="{F960209E-9F32-9953-F4DB-416D3B78077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30568">
            <a:off x="5730611" y="2393598"/>
            <a:ext cx="2582898" cy="914400"/>
          </a:xfrm>
          <a:prstGeom prst="rect">
            <a:avLst/>
          </a:prstGeom>
        </p:spPr>
      </p:pic>
      <p:sp>
        <p:nvSpPr>
          <p:cNvPr id="4" name="Slide Number Placeholder 3">
            <a:extLst>
              <a:ext uri="{FF2B5EF4-FFF2-40B4-BE49-F238E27FC236}">
                <a16:creationId xmlns:a16="http://schemas.microsoft.com/office/drawing/2014/main" id="{8D93E896-792F-EB35-92DF-9C4A0D173B68}"/>
              </a:ext>
            </a:extLst>
          </p:cNvPr>
          <p:cNvSpPr>
            <a:spLocks noGrp="1"/>
          </p:cNvSpPr>
          <p:nvPr>
            <p:ph type="sldNum" sz="quarter" idx="12"/>
          </p:nvPr>
        </p:nvSpPr>
        <p:spPr/>
        <p:txBody>
          <a:bodyPr/>
          <a:lstStyle/>
          <a:p>
            <a:fld id="{03B1FA36-C3F0-4838-BC28-F437E577D825}" type="slidenum">
              <a:rPr lang="el-GR" smtClean="0"/>
              <a:t>29</a:t>
            </a:fld>
            <a:endParaRPr lang="el-GR"/>
          </a:p>
        </p:txBody>
      </p:sp>
      <p:graphicFrame>
        <p:nvGraphicFramePr>
          <p:cNvPr id="6" name="Diagram 5">
            <a:extLst>
              <a:ext uri="{FF2B5EF4-FFF2-40B4-BE49-F238E27FC236}">
                <a16:creationId xmlns:a16="http://schemas.microsoft.com/office/drawing/2014/main" id="{3DDEEC07-29AC-2976-145B-A335C068BB51}"/>
              </a:ext>
            </a:extLst>
          </p:cNvPr>
          <p:cNvGraphicFramePr/>
          <p:nvPr>
            <p:extLst>
              <p:ext uri="{D42A27DB-BD31-4B8C-83A1-F6EECF244321}">
                <p14:modId xmlns:p14="http://schemas.microsoft.com/office/powerpoint/2010/main" val="2534429712"/>
              </p:ext>
            </p:extLst>
          </p:nvPr>
        </p:nvGraphicFramePr>
        <p:xfrm>
          <a:off x="7506494" y="799955"/>
          <a:ext cx="4940300" cy="466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459AA30-5662-18D1-D1D7-C6CA845949FF}"/>
              </a:ext>
            </a:extLst>
          </p:cNvPr>
          <p:cNvSpPr txBox="1"/>
          <p:nvPr/>
        </p:nvSpPr>
        <p:spPr>
          <a:xfrm>
            <a:off x="10799763" y="3760950"/>
            <a:ext cx="628650" cy="338554"/>
          </a:xfrm>
          <a:prstGeom prst="rect">
            <a:avLst/>
          </a:prstGeom>
          <a:noFill/>
        </p:spPr>
        <p:txBody>
          <a:bodyPr wrap="square" rtlCol="0">
            <a:spAutoFit/>
          </a:bodyPr>
          <a:lstStyle/>
          <a:p>
            <a:pPr algn="ctr"/>
            <a:r>
              <a:rPr lang="en-US" sz="1600" b="1" dirty="0">
                <a:latin typeface="Aptos" panose="020B0004020202020204" pitchFamily="34" charset="0"/>
              </a:rPr>
              <a:t>Min</a:t>
            </a:r>
          </a:p>
        </p:txBody>
      </p:sp>
      <p:sp>
        <p:nvSpPr>
          <p:cNvPr id="8" name="TextBox 7">
            <a:extLst>
              <a:ext uri="{FF2B5EF4-FFF2-40B4-BE49-F238E27FC236}">
                <a16:creationId xmlns:a16="http://schemas.microsoft.com/office/drawing/2014/main" id="{EAC89D03-A448-9718-10E7-62B18CEE9DF6}"/>
              </a:ext>
            </a:extLst>
          </p:cNvPr>
          <p:cNvSpPr txBox="1"/>
          <p:nvPr/>
        </p:nvSpPr>
        <p:spPr>
          <a:xfrm>
            <a:off x="8509953" y="2240135"/>
            <a:ext cx="628650" cy="338554"/>
          </a:xfrm>
          <a:prstGeom prst="rect">
            <a:avLst/>
          </a:prstGeom>
          <a:noFill/>
        </p:spPr>
        <p:txBody>
          <a:bodyPr wrap="square" rtlCol="0">
            <a:spAutoFit/>
          </a:bodyPr>
          <a:lstStyle/>
          <a:p>
            <a:pPr algn="ctr"/>
            <a:r>
              <a:rPr lang="en-US" sz="1600" b="1" dirty="0">
                <a:latin typeface="Aptos" panose="020B0004020202020204" pitchFamily="34" charset="0"/>
              </a:rPr>
              <a:t>Max</a:t>
            </a:r>
          </a:p>
        </p:txBody>
      </p:sp>
      <p:sp>
        <p:nvSpPr>
          <p:cNvPr id="10" name="TextBox 9">
            <a:extLst>
              <a:ext uri="{FF2B5EF4-FFF2-40B4-BE49-F238E27FC236}">
                <a16:creationId xmlns:a16="http://schemas.microsoft.com/office/drawing/2014/main" id="{45F401C2-94A5-39BA-82AA-B378E1394FB4}"/>
              </a:ext>
            </a:extLst>
          </p:cNvPr>
          <p:cNvSpPr txBox="1"/>
          <p:nvPr/>
        </p:nvSpPr>
        <p:spPr>
          <a:xfrm rot="21355092">
            <a:off x="8973343" y="2887071"/>
            <a:ext cx="3095626" cy="369332"/>
          </a:xfrm>
          <a:prstGeom prst="rect">
            <a:avLst/>
          </a:prstGeom>
          <a:noFill/>
        </p:spPr>
        <p:txBody>
          <a:bodyPr wrap="square">
            <a:spAutoFit/>
          </a:bodyPr>
          <a:lstStyle/>
          <a:p>
            <a:r>
              <a:rPr lang="el-GR"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Οικονομικό κριτήριο</a:t>
            </a:r>
            <a:endParaRPr lang="en-US" b="1" dirty="0"/>
          </a:p>
        </p:txBody>
      </p:sp>
      <mc:AlternateContent xmlns:mc="http://schemas.openxmlformats.org/markup-compatibility/2006" xmlns:a14="http://schemas.microsoft.com/office/drawing/2010/main">
        <mc:Choice Requires="a14">
          <p:graphicFrame>
            <p:nvGraphicFramePr>
              <p:cNvPr id="11" name="Diagram 10">
                <a:extLst>
                  <a:ext uri="{FF2B5EF4-FFF2-40B4-BE49-F238E27FC236}">
                    <a16:creationId xmlns:a16="http://schemas.microsoft.com/office/drawing/2014/main" id="{18A969B8-5947-1AD9-AFFB-86449628FFB6}"/>
                  </a:ext>
                </a:extLst>
              </p:cNvPr>
              <p:cNvGraphicFramePr/>
              <p:nvPr>
                <p:extLst>
                  <p:ext uri="{D42A27DB-BD31-4B8C-83A1-F6EECF244321}">
                    <p14:modId xmlns:p14="http://schemas.microsoft.com/office/powerpoint/2010/main" val="186037833"/>
                  </p:ext>
                </p:extLst>
              </p:nvPr>
            </p:nvGraphicFramePr>
            <p:xfrm>
              <a:off x="286844" y="1106026"/>
              <a:ext cx="6308726" cy="5142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Choice>
        <mc:Fallback xmlns="">
          <p:graphicFrame>
            <p:nvGraphicFramePr>
              <p:cNvPr id="11" name="Diagram 10">
                <a:extLst>
                  <a:ext uri="{FF2B5EF4-FFF2-40B4-BE49-F238E27FC236}">
                    <a16:creationId xmlns:a16="http://schemas.microsoft.com/office/drawing/2014/main" id="{18A969B8-5947-1AD9-AFFB-86449628FFB6}"/>
                  </a:ext>
                </a:extLst>
              </p:cNvPr>
              <p:cNvGraphicFramePr/>
              <p:nvPr>
                <p:extLst>
                  <p:ext uri="{D42A27DB-BD31-4B8C-83A1-F6EECF244321}">
                    <p14:modId xmlns:p14="http://schemas.microsoft.com/office/powerpoint/2010/main" val="186037833"/>
                  </p:ext>
                </p:extLst>
              </p:nvPr>
            </p:nvGraphicFramePr>
            <p:xfrm>
              <a:off x="286844" y="1106026"/>
              <a:ext cx="6308726" cy="51423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Fallback>
      </mc:AlternateContent>
      <p:sp>
        <p:nvSpPr>
          <p:cNvPr id="14" name="Google Shape;214;p8">
            <a:extLst>
              <a:ext uri="{FF2B5EF4-FFF2-40B4-BE49-F238E27FC236}">
                <a16:creationId xmlns:a16="http://schemas.microsoft.com/office/drawing/2014/main" id="{7251B280-4EAD-B1A0-5C1F-D7DB6D1C108A}"/>
              </a:ext>
            </a:extLst>
          </p:cNvPr>
          <p:cNvSpPr txBox="1"/>
          <p:nvPr/>
        </p:nvSpPr>
        <p:spPr>
          <a:xfrm>
            <a:off x="-661575" y="-166056"/>
            <a:ext cx="12287571" cy="8920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3200" b="1" dirty="0">
                <a:solidFill>
                  <a:srgbClr val="015E72"/>
                </a:solidFill>
                <a:latin typeface="Aptos" panose="020B0004020202020204" pitchFamily="34" charset="0"/>
                <a:cs typeface="Poppins"/>
                <a:sym typeface="Poppins"/>
              </a:rPr>
              <a:t>ΚΛΙΜΑΚΑ ΒΑΘΜΟΛΟΓΗΣ &amp; ΣΥΝΤΕΛΕΣΤΕΣ ΣΤΑΘΜΙΣΗΣ</a:t>
            </a:r>
            <a:endParaRPr lang="en-US" sz="3200" b="1" dirty="0">
              <a:solidFill>
                <a:srgbClr val="015E72"/>
              </a:solidFill>
              <a:latin typeface="Aptos" panose="020B0004020202020204" pitchFamily="34" charset="0"/>
              <a:cs typeface="Poppins"/>
            </a:endParaRPr>
          </a:p>
        </p:txBody>
      </p:sp>
      <p:graphicFrame>
        <p:nvGraphicFramePr>
          <p:cNvPr id="16" name="Πίνακας 15">
            <a:extLst>
              <a:ext uri="{FF2B5EF4-FFF2-40B4-BE49-F238E27FC236}">
                <a16:creationId xmlns:a16="http://schemas.microsoft.com/office/drawing/2014/main" id="{5EDE3884-392C-0CC8-2055-18924CB9A4FE}"/>
              </a:ext>
            </a:extLst>
          </p:cNvPr>
          <p:cNvGraphicFramePr>
            <a:graphicFrameLocks noGrp="1"/>
          </p:cNvGraphicFramePr>
          <p:nvPr>
            <p:extLst>
              <p:ext uri="{D42A27DB-BD31-4B8C-83A1-F6EECF244321}">
                <p14:modId xmlns:p14="http://schemas.microsoft.com/office/powerpoint/2010/main" val="4150084358"/>
              </p:ext>
            </p:extLst>
          </p:nvPr>
        </p:nvGraphicFramePr>
        <p:xfrm>
          <a:off x="6227365" y="5317580"/>
          <a:ext cx="4213543" cy="868787"/>
        </p:xfrm>
        <a:graphic>
          <a:graphicData uri="http://schemas.openxmlformats.org/drawingml/2006/table">
            <a:tbl>
              <a:tblPr/>
              <a:tblGrid>
                <a:gridCol w="1716871">
                  <a:extLst>
                    <a:ext uri="{9D8B030D-6E8A-4147-A177-3AD203B41FA5}">
                      <a16:colId xmlns:a16="http://schemas.microsoft.com/office/drawing/2014/main" val="826620764"/>
                    </a:ext>
                  </a:extLst>
                </a:gridCol>
                <a:gridCol w="760142">
                  <a:extLst>
                    <a:ext uri="{9D8B030D-6E8A-4147-A177-3AD203B41FA5}">
                      <a16:colId xmlns:a16="http://schemas.microsoft.com/office/drawing/2014/main" val="2387772756"/>
                    </a:ext>
                  </a:extLst>
                </a:gridCol>
                <a:gridCol w="347306">
                  <a:extLst>
                    <a:ext uri="{9D8B030D-6E8A-4147-A177-3AD203B41FA5}">
                      <a16:colId xmlns:a16="http://schemas.microsoft.com/office/drawing/2014/main" val="3189694033"/>
                    </a:ext>
                  </a:extLst>
                </a:gridCol>
                <a:gridCol w="347306">
                  <a:extLst>
                    <a:ext uri="{9D8B030D-6E8A-4147-A177-3AD203B41FA5}">
                      <a16:colId xmlns:a16="http://schemas.microsoft.com/office/drawing/2014/main" val="3156622139"/>
                    </a:ext>
                  </a:extLst>
                </a:gridCol>
                <a:gridCol w="347306">
                  <a:extLst>
                    <a:ext uri="{9D8B030D-6E8A-4147-A177-3AD203B41FA5}">
                      <a16:colId xmlns:a16="http://schemas.microsoft.com/office/drawing/2014/main" val="2534931907"/>
                    </a:ext>
                  </a:extLst>
                </a:gridCol>
                <a:gridCol w="347306">
                  <a:extLst>
                    <a:ext uri="{9D8B030D-6E8A-4147-A177-3AD203B41FA5}">
                      <a16:colId xmlns:a16="http://schemas.microsoft.com/office/drawing/2014/main" val="608203168"/>
                    </a:ext>
                  </a:extLst>
                </a:gridCol>
                <a:gridCol w="347306">
                  <a:extLst>
                    <a:ext uri="{9D8B030D-6E8A-4147-A177-3AD203B41FA5}">
                      <a16:colId xmlns:a16="http://schemas.microsoft.com/office/drawing/2014/main" val="975763202"/>
                    </a:ext>
                  </a:extLst>
                </a:gridCol>
              </a:tblGrid>
              <a:tr h="259729">
                <a:tc>
                  <a:txBody>
                    <a:bodyPr/>
                    <a:lstStyle/>
                    <a:p>
                      <a:pPr algn="ctr" fontAlgn="ctr">
                        <a:buNone/>
                      </a:pPr>
                      <a:r>
                        <a:rPr lang="el-GR" sz="1000" b="1" i="0" u="none" strike="noStrike">
                          <a:solidFill>
                            <a:srgbClr val="000000"/>
                          </a:solidFill>
                          <a:effectLst/>
                          <a:latin typeface="Aptos" panose="020B0004020202020204" pitchFamily="34" charset="0"/>
                        </a:rPr>
                        <a:t>Περιγραφή κριτηρίου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1" i="0" u="none" strike="noStrike">
                          <a:solidFill>
                            <a:srgbClr val="000000"/>
                          </a:solidFill>
                          <a:effectLst/>
                          <a:latin typeface="Aptos" panose="020B0004020202020204" pitchFamily="34" charset="0"/>
                        </a:rPr>
                        <a:t>Max/Min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buNone/>
                      </a:pPr>
                      <a:r>
                        <a:rPr lang="el-GR" sz="1000" b="1" i="0" u="none" strike="noStrike" dirty="0">
                          <a:solidFill>
                            <a:srgbClr val="000000"/>
                          </a:solidFill>
                          <a:effectLst/>
                          <a:latin typeface="Aptos" panose="020B0004020202020204" pitchFamily="34" charset="0"/>
                        </a:rPr>
                        <a:t>Αρχή και κλίμακα βαθμολόγησης</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9201438"/>
                  </a:ext>
                </a:extLst>
              </a:tr>
              <a:tr h="246487">
                <a:tc>
                  <a:txBody>
                    <a:bodyPr/>
                    <a:lstStyle/>
                    <a:p>
                      <a:pPr algn="l" fontAlgn="ctr">
                        <a:buNone/>
                      </a:pPr>
                      <a:r>
                        <a:rPr lang="el-GR" sz="1000" b="1" i="1" u="none" strike="noStrike">
                          <a:solidFill>
                            <a:srgbClr val="000000"/>
                          </a:solidFill>
                          <a:effectLst/>
                          <a:latin typeface="Aptos" panose="020B0004020202020204" pitchFamily="34" charset="0"/>
                        </a:rPr>
                        <a:t>Κόστος υλοποίησης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000" b="0" i="0" u="none" strike="noStrike">
                          <a:solidFill>
                            <a:srgbClr val="000000"/>
                          </a:solidFill>
                          <a:effectLst/>
                          <a:latin typeface="Aptos" panose="020B0004020202020204" pitchFamily="34" charset="0"/>
                        </a:rPr>
                        <a:t>Min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l-GR" sz="1000" b="1" i="0" u="none" strike="noStrike">
                          <a:solidFill>
                            <a:srgbClr val="000000"/>
                          </a:solidFill>
                          <a:effectLst/>
                          <a:latin typeface="Aptos" panose="020B00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buNone/>
                      </a:pPr>
                      <a:r>
                        <a:rPr lang="el-GR" sz="1000" b="1" i="0" u="none" strike="noStrike">
                          <a:solidFill>
                            <a:srgbClr val="000000"/>
                          </a:solidFill>
                          <a:effectLst/>
                          <a:latin typeface="Aptos" panose="020B00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90"/>
                    </a:solidFill>
                  </a:tcPr>
                </a:tc>
                <a:tc>
                  <a:txBody>
                    <a:bodyPr/>
                    <a:lstStyle/>
                    <a:p>
                      <a:pPr algn="ctr" fontAlgn="ctr">
                        <a:buNone/>
                      </a:pPr>
                      <a:r>
                        <a:rPr lang="el-GR" sz="1000" b="1" i="0" u="none" strike="noStrike">
                          <a:solidFill>
                            <a:srgbClr val="000000"/>
                          </a:solidFill>
                          <a:effectLst/>
                          <a:latin typeface="Aptos" panose="020B00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2B5"/>
                    </a:solidFill>
                  </a:tcPr>
                </a:tc>
                <a:tc>
                  <a:txBody>
                    <a:bodyPr/>
                    <a:lstStyle/>
                    <a:p>
                      <a:pPr algn="ctr" fontAlgn="ctr">
                        <a:buNone/>
                      </a:pPr>
                      <a:r>
                        <a:rPr lang="el-GR" sz="1000" b="1" i="0" u="none" strike="noStrike">
                          <a:solidFill>
                            <a:srgbClr val="000000"/>
                          </a:solidFill>
                          <a:effectLst/>
                          <a:latin typeface="Aptos" panose="020B00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7DA"/>
                    </a:solidFill>
                  </a:tcPr>
                </a:tc>
                <a:tc>
                  <a:txBody>
                    <a:bodyPr/>
                    <a:lstStyle/>
                    <a:p>
                      <a:pPr algn="ctr" fontAlgn="ctr">
                        <a:buNone/>
                      </a:pPr>
                      <a:r>
                        <a:rPr lang="el-GR" sz="1000" b="1" i="0" u="none" strike="noStrike">
                          <a:solidFill>
                            <a:srgbClr val="000000"/>
                          </a:solidFill>
                          <a:effectLst/>
                          <a:latin typeface="Aptos" panose="020B00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432691896"/>
                  </a:ext>
                </a:extLst>
              </a:tr>
              <a:tr h="259729">
                <a:tc>
                  <a:txBody>
                    <a:bodyPr/>
                    <a:lstStyle/>
                    <a:p>
                      <a:pPr algn="l" fontAlgn="ctr">
                        <a:buNone/>
                      </a:pPr>
                      <a:r>
                        <a:rPr lang="el-GR" sz="1000" b="1" i="1" u="none" strike="noStrike" dirty="0">
                          <a:solidFill>
                            <a:srgbClr val="000000"/>
                          </a:solidFill>
                          <a:effectLst/>
                          <a:latin typeface="Aptos" panose="020B0004020202020204" pitchFamily="34" charset="0"/>
                        </a:rPr>
                        <a:t>Εξοικονόμηση ενέργειας / εξοικονόμηση κόστους</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n-US" sz="1000" b="0" i="0" u="none" strike="noStrike">
                          <a:solidFill>
                            <a:srgbClr val="000000"/>
                          </a:solidFill>
                          <a:effectLst/>
                          <a:latin typeface="Aptos" panose="020B0004020202020204" pitchFamily="34" charset="0"/>
                        </a:rPr>
                        <a:t>Max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buNone/>
                      </a:pPr>
                      <a:r>
                        <a:rPr lang="el-GR" sz="1000" b="1" i="0" u="none" strike="noStrike">
                          <a:solidFill>
                            <a:srgbClr val="000000"/>
                          </a:solidFill>
                          <a:effectLst/>
                          <a:latin typeface="Aptos" panose="020B00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buNone/>
                      </a:pPr>
                      <a:r>
                        <a:rPr lang="el-GR" sz="1000" b="1" i="0" u="none" strike="noStrike">
                          <a:solidFill>
                            <a:srgbClr val="000000"/>
                          </a:solidFill>
                          <a:effectLst/>
                          <a:latin typeface="Aptos" panose="020B00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DDE"/>
                    </a:solidFill>
                  </a:tcPr>
                </a:tc>
                <a:tc>
                  <a:txBody>
                    <a:bodyPr/>
                    <a:lstStyle/>
                    <a:p>
                      <a:pPr algn="ctr" fontAlgn="ctr">
                        <a:buNone/>
                      </a:pPr>
                      <a:r>
                        <a:rPr lang="el-GR" sz="1000" b="1" i="0" u="none" strike="noStrike">
                          <a:solidFill>
                            <a:srgbClr val="000000"/>
                          </a:solidFill>
                          <a:effectLst/>
                          <a:latin typeface="Aptos" panose="020B00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DBD"/>
                    </a:solidFill>
                  </a:tcPr>
                </a:tc>
                <a:tc>
                  <a:txBody>
                    <a:bodyPr/>
                    <a:lstStyle/>
                    <a:p>
                      <a:pPr algn="ctr" fontAlgn="ctr">
                        <a:buNone/>
                      </a:pPr>
                      <a:r>
                        <a:rPr lang="el-GR" sz="1000" b="1" i="0" u="none" strike="noStrike">
                          <a:solidFill>
                            <a:srgbClr val="000000"/>
                          </a:solidFill>
                          <a:effectLst/>
                          <a:latin typeface="Aptos" panose="020B00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E9C"/>
                    </a:solidFill>
                  </a:tcPr>
                </a:tc>
                <a:tc>
                  <a:txBody>
                    <a:bodyPr/>
                    <a:lstStyle/>
                    <a:p>
                      <a:pPr algn="ctr" fontAlgn="ctr">
                        <a:buNone/>
                      </a:pPr>
                      <a:r>
                        <a:rPr lang="el-GR" sz="1000" b="1" i="0" u="none" strike="noStrike" dirty="0">
                          <a:solidFill>
                            <a:srgbClr val="000000"/>
                          </a:solidFill>
                          <a:effectLst/>
                          <a:latin typeface="Aptos" panose="020B00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04799337"/>
                  </a:ext>
                </a:extLst>
              </a:tr>
            </a:tbl>
          </a:graphicData>
        </a:graphic>
      </p:graphicFrame>
      <p:graphicFrame>
        <p:nvGraphicFramePr>
          <p:cNvPr id="18" name="Πίνακας 17">
            <a:extLst>
              <a:ext uri="{FF2B5EF4-FFF2-40B4-BE49-F238E27FC236}">
                <a16:creationId xmlns:a16="http://schemas.microsoft.com/office/drawing/2014/main" id="{328EF4E1-E6F4-57D0-C5BC-AA64FD0483DD}"/>
              </a:ext>
            </a:extLst>
          </p:cNvPr>
          <p:cNvGraphicFramePr>
            <a:graphicFrameLocks noGrp="1"/>
          </p:cNvGraphicFramePr>
          <p:nvPr>
            <p:extLst>
              <p:ext uri="{D42A27DB-BD31-4B8C-83A1-F6EECF244321}">
                <p14:modId xmlns:p14="http://schemas.microsoft.com/office/powerpoint/2010/main" val="1806715258"/>
              </p:ext>
            </p:extLst>
          </p:nvPr>
        </p:nvGraphicFramePr>
        <p:xfrm>
          <a:off x="3667918" y="5053018"/>
          <a:ext cx="1916430" cy="1235710"/>
        </p:xfrm>
        <a:graphic>
          <a:graphicData uri="http://schemas.openxmlformats.org/drawingml/2006/table">
            <a:tbl>
              <a:tblPr>
                <a:tableStyleId>{284E427A-3D55-4303-BF80-6455036E1DE7}</a:tableStyleId>
              </a:tblPr>
              <a:tblGrid>
                <a:gridCol w="1328319">
                  <a:extLst>
                    <a:ext uri="{9D8B030D-6E8A-4147-A177-3AD203B41FA5}">
                      <a16:colId xmlns:a16="http://schemas.microsoft.com/office/drawing/2014/main" val="1582079761"/>
                    </a:ext>
                  </a:extLst>
                </a:gridCol>
                <a:gridCol w="588111">
                  <a:extLst>
                    <a:ext uri="{9D8B030D-6E8A-4147-A177-3AD203B41FA5}">
                      <a16:colId xmlns:a16="http://schemas.microsoft.com/office/drawing/2014/main" val="708091284"/>
                    </a:ext>
                  </a:extLst>
                </a:gridCol>
              </a:tblGrid>
              <a:tr h="184150">
                <a:tc>
                  <a:txBody>
                    <a:bodyPr/>
                    <a:lstStyle/>
                    <a:p>
                      <a:pPr algn="ctr" fontAlgn="ctr">
                        <a:buNone/>
                      </a:pPr>
                      <a:r>
                        <a:rPr lang="el-GR" sz="1100" b="1" u="none" strike="noStrike">
                          <a:effectLst/>
                          <a:latin typeface="Aptos" panose="020B0004020202020204" pitchFamily="34" charset="0"/>
                        </a:rPr>
                        <a:t>Οικονομικό</a:t>
                      </a:r>
                      <a:endParaRPr lang="el-GR" sz="1100" b="1" i="0" u="none" strike="noStrike">
                        <a:solidFill>
                          <a:srgbClr val="000000"/>
                        </a:solidFill>
                        <a:effectLst/>
                        <a:latin typeface="Aptos" panose="020B0004020202020204" pitchFamily="34" charset="0"/>
                      </a:endParaRPr>
                    </a:p>
                  </a:txBody>
                  <a:tcPr marL="6350" marR="6350" marT="6350" marB="0" anchor="ctr"/>
                </a:tc>
                <a:tc>
                  <a:txBody>
                    <a:bodyPr/>
                    <a:lstStyle/>
                    <a:p>
                      <a:pPr algn="ctr" fontAlgn="ctr">
                        <a:buNone/>
                      </a:pPr>
                      <a:r>
                        <a:rPr lang="el-GR" sz="1000" b="1" u="none" strike="noStrike">
                          <a:effectLst/>
                          <a:latin typeface="Aptos" panose="020B0004020202020204" pitchFamily="34" charset="0"/>
                        </a:rPr>
                        <a:t>25%</a:t>
                      </a:r>
                      <a:endParaRPr lang="el-GR" sz="1000" b="1" i="0" u="none" strike="noStrike">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64074474"/>
                  </a:ext>
                </a:extLst>
              </a:tr>
              <a:tr h="184150">
                <a:tc>
                  <a:txBody>
                    <a:bodyPr/>
                    <a:lstStyle/>
                    <a:p>
                      <a:pPr algn="ctr" fontAlgn="ctr">
                        <a:buNone/>
                      </a:pPr>
                      <a:r>
                        <a:rPr lang="el-GR" sz="1100" b="1" u="none" strike="noStrike" dirty="0">
                          <a:effectLst/>
                          <a:latin typeface="Aptos" panose="020B0004020202020204" pitchFamily="34" charset="0"/>
                        </a:rPr>
                        <a:t>Θεσμικό / ρυθμιστικό </a:t>
                      </a:r>
                      <a:endParaRPr lang="el-GR" sz="11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buNone/>
                      </a:pPr>
                      <a:r>
                        <a:rPr lang="el-GR" sz="1000" b="1" u="none" strike="noStrike">
                          <a:effectLst/>
                          <a:latin typeface="Aptos" panose="020B0004020202020204" pitchFamily="34" charset="0"/>
                        </a:rPr>
                        <a:t>20%</a:t>
                      </a:r>
                      <a:endParaRPr lang="el-GR" sz="1000" b="1" i="0" u="none" strike="noStrike">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475882635"/>
                  </a:ext>
                </a:extLst>
              </a:tr>
              <a:tr h="184150">
                <a:tc>
                  <a:txBody>
                    <a:bodyPr/>
                    <a:lstStyle/>
                    <a:p>
                      <a:pPr algn="ctr" fontAlgn="ctr">
                        <a:buNone/>
                      </a:pPr>
                      <a:r>
                        <a:rPr lang="el-GR" sz="1100" b="1" u="none" strike="noStrike" dirty="0">
                          <a:effectLst/>
                          <a:latin typeface="Aptos" panose="020B0004020202020204" pitchFamily="34" charset="0"/>
                        </a:rPr>
                        <a:t>Περιβαλλοντικό ή Τεχνικό</a:t>
                      </a:r>
                      <a:endParaRPr lang="el-GR" sz="1100" b="1"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ctr">
                        <a:buNone/>
                      </a:pPr>
                      <a:r>
                        <a:rPr lang="el-GR" sz="1000" b="1" u="none" strike="noStrike">
                          <a:effectLst/>
                          <a:latin typeface="Aptos" panose="020B0004020202020204" pitchFamily="34" charset="0"/>
                        </a:rPr>
                        <a:t>30%</a:t>
                      </a:r>
                      <a:endParaRPr lang="el-GR" sz="1000" b="1" i="0" u="none" strike="noStrike">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0555758"/>
                  </a:ext>
                </a:extLst>
              </a:tr>
              <a:tr h="184150">
                <a:tc>
                  <a:txBody>
                    <a:bodyPr/>
                    <a:lstStyle/>
                    <a:p>
                      <a:pPr algn="ctr" fontAlgn="ctr">
                        <a:buNone/>
                      </a:pPr>
                      <a:r>
                        <a:rPr lang="el-GR" sz="1100" b="1" u="none" strike="noStrike">
                          <a:effectLst/>
                          <a:latin typeface="Aptos" panose="020B0004020202020204" pitchFamily="34" charset="0"/>
                        </a:rPr>
                        <a:t>Κοινωνικό</a:t>
                      </a:r>
                      <a:endParaRPr lang="el-GR" sz="1100" b="1" i="0" u="none" strike="noStrike">
                        <a:solidFill>
                          <a:srgbClr val="000000"/>
                        </a:solidFill>
                        <a:effectLst/>
                        <a:latin typeface="Aptos" panose="020B0004020202020204" pitchFamily="34" charset="0"/>
                      </a:endParaRPr>
                    </a:p>
                  </a:txBody>
                  <a:tcPr marL="6350" marR="6350" marT="6350" marB="0" anchor="ctr"/>
                </a:tc>
                <a:tc>
                  <a:txBody>
                    <a:bodyPr/>
                    <a:lstStyle/>
                    <a:p>
                      <a:pPr algn="ctr" fontAlgn="ctr">
                        <a:buNone/>
                      </a:pPr>
                      <a:r>
                        <a:rPr lang="el-GR" sz="1000" b="1" u="none" strike="noStrike">
                          <a:effectLst/>
                          <a:latin typeface="Aptos" panose="020B0004020202020204" pitchFamily="34" charset="0"/>
                        </a:rPr>
                        <a:t>25%</a:t>
                      </a:r>
                      <a:endParaRPr lang="el-GR" sz="1000" b="1" i="0" u="none" strike="noStrike">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06005727"/>
                  </a:ext>
                </a:extLst>
              </a:tr>
              <a:tr h="184150">
                <a:tc>
                  <a:txBody>
                    <a:bodyPr/>
                    <a:lstStyle/>
                    <a:p>
                      <a:pPr algn="r" fontAlgn="ctr">
                        <a:buNone/>
                      </a:pPr>
                      <a:r>
                        <a:rPr lang="el-GR" sz="1100" b="1" u="none" strike="noStrike">
                          <a:effectLst/>
                          <a:latin typeface="Aptos" panose="020B0004020202020204" pitchFamily="34" charset="0"/>
                        </a:rPr>
                        <a:t>Σύνολο:</a:t>
                      </a:r>
                      <a:endParaRPr lang="el-GR" sz="1100" b="1" i="0" u="none" strike="noStrike">
                        <a:solidFill>
                          <a:srgbClr val="000000"/>
                        </a:solidFill>
                        <a:effectLst/>
                        <a:latin typeface="Aptos" panose="020B0004020202020204" pitchFamily="34" charset="0"/>
                      </a:endParaRPr>
                    </a:p>
                  </a:txBody>
                  <a:tcPr marL="6350" marR="6350" marT="6350" marB="0" anchor="ctr"/>
                </a:tc>
                <a:tc>
                  <a:txBody>
                    <a:bodyPr/>
                    <a:lstStyle/>
                    <a:p>
                      <a:pPr algn="ctr" fontAlgn="ctr">
                        <a:buNone/>
                      </a:pPr>
                      <a:r>
                        <a:rPr lang="el-GR" sz="1000" b="1" u="none" strike="noStrike" dirty="0">
                          <a:effectLst/>
                          <a:latin typeface="Aptos" panose="020B0004020202020204" pitchFamily="34" charset="0"/>
                        </a:rPr>
                        <a:t>100%</a:t>
                      </a:r>
                      <a:endParaRPr lang="el-GR" sz="1000" b="1"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671460923"/>
                  </a:ext>
                </a:extLst>
              </a:tr>
            </a:tbl>
          </a:graphicData>
        </a:graphic>
      </p:graphicFrame>
    </p:spTree>
    <p:extLst>
      <p:ext uri="{BB962C8B-B14F-4D97-AF65-F5344CB8AC3E}">
        <p14:creationId xmlns:p14="http://schemas.microsoft.com/office/powerpoint/2010/main" val="187023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02CF8B85-3495-B33C-9E6E-9282D2C1D03C}"/>
              </a:ext>
            </a:extLst>
          </p:cNvPr>
          <p:cNvGrpSpPr/>
          <p:nvPr/>
        </p:nvGrpSpPr>
        <p:grpSpPr>
          <a:xfrm>
            <a:off x="0" y="-15"/>
            <a:ext cx="12192000" cy="6858016"/>
            <a:chOff x="0" y="-15"/>
            <a:chExt cx="12192000" cy="6858016"/>
          </a:xfrm>
        </p:grpSpPr>
        <p:pic>
          <p:nvPicPr>
            <p:cNvPr id="6" name="Εικόνα 5"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C709CEBE-4E30-7FDD-52EC-A15F636B0DFA}"/>
                </a:ext>
              </a:extLst>
            </p:cNvPr>
            <p:cNvPicPr>
              <a:picLocks noChangeAspect="1"/>
            </p:cNvPicPr>
            <p:nvPr/>
          </p:nvPicPr>
          <p:blipFill>
            <a:blip r:embed="rId2"/>
            <a:stretch>
              <a:fillRect/>
            </a:stretch>
          </p:blipFill>
          <p:spPr>
            <a:xfrm rot="5400000">
              <a:off x="-2281306" y="2281305"/>
              <a:ext cx="6857997" cy="2295386"/>
            </a:xfrm>
            <a:prstGeom prst="rect">
              <a:avLst/>
            </a:prstGeom>
          </p:spPr>
        </p:pic>
        <p:pic>
          <p:nvPicPr>
            <p:cNvPr id="7" name="Εικόνα 6"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8195AA67-322D-B121-25E7-37BC7B875E05}"/>
                </a:ext>
              </a:extLst>
            </p:cNvPr>
            <p:cNvPicPr>
              <a:picLocks noChangeAspect="1"/>
            </p:cNvPicPr>
            <p:nvPr/>
          </p:nvPicPr>
          <p:blipFill>
            <a:blip r:embed="rId2"/>
            <a:stretch>
              <a:fillRect/>
            </a:stretch>
          </p:blipFill>
          <p:spPr>
            <a:xfrm rot="5400000">
              <a:off x="14080" y="2281303"/>
              <a:ext cx="6857997" cy="2295386"/>
            </a:xfrm>
            <a:prstGeom prst="rect">
              <a:avLst/>
            </a:prstGeom>
          </p:spPr>
        </p:pic>
        <p:pic>
          <p:nvPicPr>
            <p:cNvPr id="8" name="Εικόνα 7"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F6D74FBF-D907-CF18-09D0-0264CC87EA21}"/>
                </a:ext>
              </a:extLst>
            </p:cNvPr>
            <p:cNvPicPr>
              <a:picLocks noChangeAspect="1"/>
            </p:cNvPicPr>
            <p:nvPr/>
          </p:nvPicPr>
          <p:blipFill>
            <a:blip r:embed="rId2"/>
            <a:stretch>
              <a:fillRect/>
            </a:stretch>
          </p:blipFill>
          <p:spPr>
            <a:xfrm rot="5400000">
              <a:off x="2309467" y="2281300"/>
              <a:ext cx="6857997" cy="2295386"/>
            </a:xfrm>
            <a:prstGeom prst="rect">
              <a:avLst/>
            </a:prstGeom>
          </p:spPr>
        </p:pic>
        <p:pic>
          <p:nvPicPr>
            <p:cNvPr id="9" name="Εικόνα 8"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26BB5194-0975-6F7A-E7D7-45ADF660E780}"/>
                </a:ext>
              </a:extLst>
            </p:cNvPr>
            <p:cNvPicPr>
              <a:picLocks noChangeAspect="1"/>
            </p:cNvPicPr>
            <p:nvPr/>
          </p:nvPicPr>
          <p:blipFill>
            <a:blip r:embed="rId2"/>
            <a:stretch>
              <a:fillRect/>
            </a:stretch>
          </p:blipFill>
          <p:spPr>
            <a:xfrm rot="5400000">
              <a:off x="4604853" y="2281296"/>
              <a:ext cx="6857997" cy="2295386"/>
            </a:xfrm>
            <a:prstGeom prst="rect">
              <a:avLst/>
            </a:prstGeom>
          </p:spPr>
        </p:pic>
        <p:pic>
          <p:nvPicPr>
            <p:cNvPr id="10" name="Εικόνα 9"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E53F4115-0DBB-79F8-3677-B014B1BFCB80}"/>
                </a:ext>
              </a:extLst>
            </p:cNvPr>
            <p:cNvPicPr>
              <a:picLocks noChangeAspect="1"/>
            </p:cNvPicPr>
            <p:nvPr/>
          </p:nvPicPr>
          <p:blipFill>
            <a:blip r:embed="rId2"/>
            <a:stretch>
              <a:fillRect/>
            </a:stretch>
          </p:blipFill>
          <p:spPr>
            <a:xfrm rot="5400000">
              <a:off x="6900241" y="2281291"/>
              <a:ext cx="6857997" cy="2295386"/>
            </a:xfrm>
            <a:prstGeom prst="rect">
              <a:avLst/>
            </a:prstGeom>
          </p:spPr>
        </p:pic>
        <p:pic>
          <p:nvPicPr>
            <p:cNvPr id="11" name="Εικόνα 10"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6B0CBE45-3C40-0F43-4E5A-C05AF9E4CA66}"/>
                </a:ext>
              </a:extLst>
            </p:cNvPr>
            <p:cNvPicPr>
              <a:picLocks noChangeAspect="1"/>
            </p:cNvPicPr>
            <p:nvPr/>
          </p:nvPicPr>
          <p:blipFill>
            <a:blip r:embed="rId2"/>
            <a:srcRect t="68848"/>
            <a:stretch>
              <a:fillRect/>
            </a:stretch>
          </p:blipFill>
          <p:spPr>
            <a:xfrm rot="5400000">
              <a:off x="8405468" y="3071469"/>
              <a:ext cx="6857997" cy="715067"/>
            </a:xfrm>
            <a:prstGeom prst="rect">
              <a:avLst/>
            </a:prstGeom>
          </p:spPr>
        </p:pic>
      </p:grpSp>
      <p:sp>
        <p:nvSpPr>
          <p:cNvPr id="14" name="Google Shape;214;p8">
            <a:extLst>
              <a:ext uri="{FF2B5EF4-FFF2-40B4-BE49-F238E27FC236}">
                <a16:creationId xmlns:a16="http://schemas.microsoft.com/office/drawing/2014/main" id="{8B173AC8-F1CB-7A48-341F-A520F0EEC223}"/>
              </a:ext>
            </a:extLst>
          </p:cNvPr>
          <p:cNvSpPr txBox="1"/>
          <p:nvPr/>
        </p:nvSpPr>
        <p:spPr>
          <a:xfrm>
            <a:off x="1837262" y="1809823"/>
            <a:ext cx="8401050" cy="3238322"/>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n-US" sz="4800" b="1" dirty="0">
                <a:solidFill>
                  <a:srgbClr val="015E72"/>
                </a:solidFill>
                <a:latin typeface="Aptos" panose="020B0004020202020204" pitchFamily="34" charset="0"/>
              </a:rPr>
              <a:t>2</a:t>
            </a:r>
            <a:r>
              <a:rPr lang="el-GR" sz="4800" b="1" baseline="30000" dirty="0">
                <a:solidFill>
                  <a:srgbClr val="015E72"/>
                </a:solidFill>
                <a:latin typeface="Aptos" panose="020B0004020202020204" pitchFamily="34" charset="0"/>
              </a:rPr>
              <a:t>η</a:t>
            </a:r>
            <a:r>
              <a:rPr lang="el-GR" sz="4800" b="1" dirty="0">
                <a:solidFill>
                  <a:srgbClr val="015E72"/>
                </a:solidFill>
                <a:latin typeface="Aptos" panose="020B0004020202020204" pitchFamily="34" charset="0"/>
              </a:rPr>
              <a:t> ΔΙΑΒΟΥΛΕΥΣΗ ΤΟΥ ΤΟΠΙΚΟΥ ΣΧΕΔΙΟΥ ΔΡΑΣΗΣ </a:t>
            </a:r>
            <a:r>
              <a:rPr lang="en-US" sz="4800" b="1" dirty="0">
                <a:solidFill>
                  <a:schemeClr val="accent1"/>
                </a:solidFill>
                <a:latin typeface="Aptos" panose="020B0004020202020204" pitchFamily="34" charset="0"/>
              </a:rPr>
              <a:t>GR</a:t>
            </a:r>
            <a:r>
              <a:rPr lang="en-US" sz="4800" b="1" dirty="0">
                <a:solidFill>
                  <a:schemeClr val="accent6"/>
                </a:solidFill>
                <a:latin typeface="Aptos" panose="020B0004020202020204" pitchFamily="34" charset="0"/>
              </a:rPr>
              <a:t>eco</a:t>
            </a:r>
            <a:r>
              <a:rPr lang="en-US" sz="4800" b="1" dirty="0">
                <a:solidFill>
                  <a:schemeClr val="accent1"/>
                </a:solidFill>
                <a:latin typeface="Aptos" panose="020B0004020202020204" pitchFamily="34" charset="0"/>
              </a:rPr>
              <a:t> Islands </a:t>
            </a:r>
            <a:br>
              <a:rPr lang="el-GR" sz="4800" b="1" dirty="0">
                <a:solidFill>
                  <a:schemeClr val="accent1"/>
                </a:solidFill>
                <a:latin typeface="Aptos" panose="020B0004020202020204" pitchFamily="34" charset="0"/>
              </a:rPr>
            </a:br>
            <a:r>
              <a:rPr lang="el-GR" sz="4800" b="1" dirty="0">
                <a:solidFill>
                  <a:srgbClr val="015E72"/>
                </a:solidFill>
                <a:latin typeface="Aptos" panose="020B0004020202020204" pitchFamily="34" charset="0"/>
              </a:rPr>
              <a:t>ΤΟΥ ΔΗΜΟΥ ΚΕΑΣ</a:t>
            </a:r>
            <a:endParaRPr lang="el-GR" sz="48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endParaRPr>
          </a:p>
        </p:txBody>
      </p:sp>
      <p:sp>
        <p:nvSpPr>
          <p:cNvPr id="15" name="Google Shape;214;p8">
            <a:extLst>
              <a:ext uri="{FF2B5EF4-FFF2-40B4-BE49-F238E27FC236}">
                <a16:creationId xmlns:a16="http://schemas.microsoft.com/office/drawing/2014/main" id="{B6D4A4A9-92CE-4216-348D-0806673C4E10}"/>
              </a:ext>
            </a:extLst>
          </p:cNvPr>
          <p:cNvSpPr txBox="1"/>
          <p:nvPr/>
        </p:nvSpPr>
        <p:spPr>
          <a:xfrm>
            <a:off x="3329650" y="5536115"/>
            <a:ext cx="5532699" cy="680827"/>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rPr>
              <a:t>20.0</a:t>
            </a:r>
            <a:r>
              <a:rPr lang="en-US"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rPr>
              <a:t>4</a:t>
            </a:r>
            <a:r>
              <a:rPr lang="el-GR"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rPr>
              <a:t>.2026</a:t>
            </a:r>
            <a:endParaRPr lang="en-US"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buNone/>
            </a:pPr>
            <a:r>
              <a:rPr lang="el-GR" sz="1600"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rPr>
              <a:t>Κέα</a:t>
            </a:r>
          </a:p>
        </p:txBody>
      </p:sp>
    </p:spTree>
    <p:extLst>
      <p:ext uri="{BB962C8B-B14F-4D97-AF65-F5344CB8AC3E}">
        <p14:creationId xmlns:p14="http://schemas.microsoft.com/office/powerpoint/2010/main" val="2124989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A2265F9-769B-5BD1-1A3B-C65D9EB0096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7C0E3-7EEE-80AC-87E8-187A52894D12}"/>
              </a:ext>
            </a:extLst>
          </p:cNvPr>
          <p:cNvSpPr>
            <a:spLocks noGrp="1"/>
          </p:cNvSpPr>
          <p:nvPr>
            <p:ph type="sldNum" sz="quarter" idx="12"/>
          </p:nvPr>
        </p:nvSpPr>
        <p:spPr/>
        <p:txBody>
          <a:bodyPr/>
          <a:lstStyle/>
          <a:p>
            <a:fld id="{03B1FA36-C3F0-4838-BC28-F437E577D825}" type="slidenum">
              <a:rPr lang="el-GR" smtClean="0"/>
              <a:t>30</a:t>
            </a:fld>
            <a:endParaRPr lang="el-GR"/>
          </a:p>
        </p:txBody>
      </p:sp>
      <p:graphicFrame>
        <p:nvGraphicFramePr>
          <p:cNvPr id="17" name="Table 16">
            <a:extLst>
              <a:ext uri="{FF2B5EF4-FFF2-40B4-BE49-F238E27FC236}">
                <a16:creationId xmlns:a16="http://schemas.microsoft.com/office/drawing/2014/main" id="{BD0DA7A7-9706-9630-ECE7-EF6F87419AE7}"/>
              </a:ext>
            </a:extLst>
          </p:cNvPr>
          <p:cNvGraphicFramePr>
            <a:graphicFrameLocks noGrp="1"/>
          </p:cNvGraphicFramePr>
          <p:nvPr>
            <p:extLst>
              <p:ext uri="{D42A27DB-BD31-4B8C-83A1-F6EECF244321}">
                <p14:modId xmlns:p14="http://schemas.microsoft.com/office/powerpoint/2010/main" val="922645475"/>
              </p:ext>
            </p:extLst>
          </p:nvPr>
        </p:nvGraphicFramePr>
        <p:xfrm>
          <a:off x="3517424" y="5488961"/>
          <a:ext cx="5157150" cy="801772"/>
        </p:xfrm>
        <a:graphic>
          <a:graphicData uri="http://schemas.openxmlformats.org/drawingml/2006/table">
            <a:tbl>
              <a:tblPr firstRow="1" firstCol="1" bandRow="1"/>
              <a:tblGrid>
                <a:gridCol w="1048497">
                  <a:extLst>
                    <a:ext uri="{9D8B030D-6E8A-4147-A177-3AD203B41FA5}">
                      <a16:colId xmlns:a16="http://schemas.microsoft.com/office/drawing/2014/main" val="538265155"/>
                    </a:ext>
                  </a:extLst>
                </a:gridCol>
                <a:gridCol w="1048497">
                  <a:extLst>
                    <a:ext uri="{9D8B030D-6E8A-4147-A177-3AD203B41FA5}">
                      <a16:colId xmlns:a16="http://schemas.microsoft.com/office/drawing/2014/main" val="2218306699"/>
                    </a:ext>
                  </a:extLst>
                </a:gridCol>
                <a:gridCol w="963162">
                  <a:extLst>
                    <a:ext uri="{9D8B030D-6E8A-4147-A177-3AD203B41FA5}">
                      <a16:colId xmlns:a16="http://schemas.microsoft.com/office/drawing/2014/main" val="3317784675"/>
                    </a:ext>
                  </a:extLst>
                </a:gridCol>
                <a:gridCol w="1048497">
                  <a:extLst>
                    <a:ext uri="{9D8B030D-6E8A-4147-A177-3AD203B41FA5}">
                      <a16:colId xmlns:a16="http://schemas.microsoft.com/office/drawing/2014/main" val="1138765299"/>
                    </a:ext>
                  </a:extLst>
                </a:gridCol>
                <a:gridCol w="1048497">
                  <a:extLst>
                    <a:ext uri="{9D8B030D-6E8A-4147-A177-3AD203B41FA5}">
                      <a16:colId xmlns:a16="http://schemas.microsoft.com/office/drawing/2014/main" val="4002820342"/>
                    </a:ext>
                  </a:extLst>
                </a:gridCol>
              </a:tblGrid>
              <a:tr h="524796">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Πολύ χαμηλή προτεραιότητα</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Χαμηλή προτεραιότητα</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Ουδέτερο</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Υψηλή προτεραιότητα</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Πολύ υψηλή προτεραιότητα</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01731813"/>
                  </a:ext>
                </a:extLst>
              </a:tr>
              <a:tr h="276976">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07000"/>
                        </a:lnSpc>
                        <a:spcAft>
                          <a:spcPts val="800"/>
                        </a:spcAft>
                        <a:buNone/>
                      </a:pPr>
                      <a:r>
                        <a:rPr lang="en-US" sz="10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AB2B5"/>
                    </a:solidFill>
                  </a:tcPr>
                </a:tc>
                <a:tc>
                  <a:txBody>
                    <a:bodyPr/>
                    <a:lstStyle/>
                    <a:p>
                      <a:pPr algn="ctr">
                        <a:lnSpc>
                          <a:spcPct val="107000"/>
                        </a:lnSpc>
                        <a:spcAft>
                          <a:spcPts val="800"/>
                        </a:spcAft>
                        <a:buNone/>
                      </a:pPr>
                      <a:r>
                        <a:rPr lang="en-US" sz="10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CFCFF"/>
                    </a:solidFill>
                  </a:tcPr>
                </a:tc>
                <a:tc>
                  <a:txBody>
                    <a:bodyPr/>
                    <a:lstStyle/>
                    <a:p>
                      <a:pPr algn="ctr">
                        <a:lnSpc>
                          <a:spcPct val="107000"/>
                        </a:lnSpc>
                        <a:spcAft>
                          <a:spcPts val="800"/>
                        </a:spcAft>
                        <a:buNone/>
                      </a:pPr>
                      <a:r>
                        <a:rPr lang="en-US" sz="10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07000"/>
                        </a:lnSpc>
                        <a:spcAft>
                          <a:spcPts val="800"/>
                        </a:spcAft>
                        <a:buNone/>
                      </a:pPr>
                      <a:r>
                        <a:rPr lang="en-US" sz="10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267111286"/>
                  </a:ext>
                </a:extLst>
              </a:tr>
            </a:tbl>
          </a:graphicData>
        </a:graphic>
      </p:graphicFrame>
      <p:graphicFrame>
        <p:nvGraphicFramePr>
          <p:cNvPr id="2" name="Diagram 1">
            <a:extLst>
              <a:ext uri="{FF2B5EF4-FFF2-40B4-BE49-F238E27FC236}">
                <a16:creationId xmlns:a16="http://schemas.microsoft.com/office/drawing/2014/main" id="{8FD4AD32-1CD2-3082-C7A6-A9307D12060D}"/>
              </a:ext>
            </a:extLst>
          </p:cNvPr>
          <p:cNvGraphicFramePr/>
          <p:nvPr>
            <p:extLst>
              <p:ext uri="{D42A27DB-BD31-4B8C-83A1-F6EECF244321}">
                <p14:modId xmlns:p14="http://schemas.microsoft.com/office/powerpoint/2010/main" val="714324066"/>
              </p:ext>
            </p:extLst>
          </p:nvPr>
        </p:nvGraphicFramePr>
        <p:xfrm>
          <a:off x="1773237" y="257175"/>
          <a:ext cx="8645525" cy="568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8FE602B-8B74-4D22-64F8-F5ED55E7B84A}"/>
              </a:ext>
            </a:extLst>
          </p:cNvPr>
          <p:cNvSpPr txBox="1"/>
          <p:nvPr/>
        </p:nvSpPr>
        <p:spPr>
          <a:xfrm>
            <a:off x="5205411" y="169360"/>
            <a:ext cx="1781175" cy="369332"/>
          </a:xfrm>
          <a:prstGeom prst="rect">
            <a:avLst/>
          </a:prstGeom>
          <a:noFill/>
        </p:spPr>
        <p:txBody>
          <a:bodyPr wrap="square" rtlCol="0">
            <a:spAutoFit/>
          </a:bodyPr>
          <a:lstStyle/>
          <a:p>
            <a:r>
              <a:rPr lang="el-GR" b="1" i="1" dirty="0">
                <a:latin typeface="Aptos" panose="020B0004020202020204" pitchFamily="34" charset="0"/>
              </a:rPr>
              <a:t>Ειδικός στόχος</a:t>
            </a:r>
            <a:endParaRPr lang="en-US" b="1" i="1" dirty="0">
              <a:latin typeface="Aptos" panose="020B0004020202020204" pitchFamily="34" charset="0"/>
            </a:endParaRPr>
          </a:p>
        </p:txBody>
      </p:sp>
      <p:sp>
        <p:nvSpPr>
          <p:cNvPr id="5" name="TextBox 4">
            <a:extLst>
              <a:ext uri="{FF2B5EF4-FFF2-40B4-BE49-F238E27FC236}">
                <a16:creationId xmlns:a16="http://schemas.microsoft.com/office/drawing/2014/main" id="{FDBC0C0D-B8AB-A7EB-88F2-B91A6BDBBF68}"/>
              </a:ext>
            </a:extLst>
          </p:cNvPr>
          <p:cNvSpPr txBox="1"/>
          <p:nvPr/>
        </p:nvSpPr>
        <p:spPr>
          <a:xfrm>
            <a:off x="4275125" y="4921834"/>
            <a:ext cx="3641745" cy="523220"/>
          </a:xfrm>
          <a:prstGeom prst="rect">
            <a:avLst/>
          </a:prstGeom>
          <a:noFill/>
        </p:spPr>
        <p:txBody>
          <a:bodyPr wrap="square" rtlCol="0">
            <a:spAutoFit/>
          </a:bodyPr>
          <a:lstStyle/>
          <a:p>
            <a:pPr algn="ctr"/>
            <a:r>
              <a:rPr lang="el-GR" sz="1400" b="1" i="1" dirty="0">
                <a:latin typeface="Aptos" panose="020B0004020202020204" pitchFamily="34" charset="0"/>
              </a:rPr>
              <a:t>Εναλλακτικές επιλογές σε προτεραιότητα σύμφωνα με Χάρτα και ΠΚΑ</a:t>
            </a:r>
            <a:endParaRPr lang="en-US" sz="1400" b="1" i="1" dirty="0">
              <a:latin typeface="Aptos" panose="020B0004020202020204" pitchFamily="34" charset="0"/>
            </a:endParaRPr>
          </a:p>
        </p:txBody>
      </p:sp>
    </p:spTree>
    <p:extLst>
      <p:ext uri="{BB962C8B-B14F-4D97-AF65-F5344CB8AC3E}">
        <p14:creationId xmlns:p14="http://schemas.microsoft.com/office/powerpoint/2010/main" val="583331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13078-45C6-F6BD-1746-092AFFC7C0E1}"/>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3082555-68C5-34A8-2919-3966F262945B}"/>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31</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1E6CC597-8AE8-0EDD-C290-31E4E19C72DE}"/>
              </a:ext>
            </a:extLst>
          </p:cNvPr>
          <p:cNvSpPr txBox="1"/>
          <p:nvPr/>
        </p:nvSpPr>
        <p:spPr>
          <a:xfrm>
            <a:off x="-880603" y="-283234"/>
            <a:ext cx="13072603" cy="1728678"/>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1: Ενεργειακή Μετάβαση - Αποτελέσματα αξιολόγησης εναλλακτικών επιλογών για την επίτευξη των ειδικών στρατηγικών στόχων (όπου εφαρμόστηκε ΠΚΑ)</a:t>
            </a:r>
          </a:p>
          <a:p>
            <a:pPr marL="1080000">
              <a:lnSpc>
                <a:spcPct val="90000"/>
              </a:lnSpc>
              <a:spcBef>
                <a:spcPts val="3500"/>
              </a:spcBef>
            </a:pPr>
            <a:endParaRPr lang="en-US" sz="2000" b="1" dirty="0">
              <a:solidFill>
                <a:srgbClr val="015E72"/>
              </a:solidFill>
              <a:latin typeface="Aptos" panose="020B0004020202020204" pitchFamily="34" charset="0"/>
              <a:cs typeface="Poppins"/>
            </a:endParaRPr>
          </a:p>
        </p:txBody>
      </p:sp>
      <p:graphicFrame>
        <p:nvGraphicFramePr>
          <p:cNvPr id="2" name="Content Placeholder 1">
            <a:extLst>
              <a:ext uri="{FF2B5EF4-FFF2-40B4-BE49-F238E27FC236}">
                <a16:creationId xmlns:a16="http://schemas.microsoft.com/office/drawing/2014/main" id="{1BCABC41-28B7-7F23-3582-7F7EFA5CE450}"/>
              </a:ext>
            </a:extLst>
          </p:cNvPr>
          <p:cNvGraphicFramePr>
            <a:graphicFrameLocks noGrp="1"/>
          </p:cNvGraphicFramePr>
          <p:nvPr>
            <p:ph idx="1"/>
            <p:extLst>
              <p:ext uri="{D42A27DB-BD31-4B8C-83A1-F6EECF244321}">
                <p14:modId xmlns:p14="http://schemas.microsoft.com/office/powerpoint/2010/main" val="629803935"/>
              </p:ext>
            </p:extLst>
          </p:nvPr>
        </p:nvGraphicFramePr>
        <p:xfrm>
          <a:off x="-452755" y="970316"/>
          <a:ext cx="4610100" cy="5719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a:extLst>
              <a:ext uri="{FF2B5EF4-FFF2-40B4-BE49-F238E27FC236}">
                <a16:creationId xmlns:a16="http://schemas.microsoft.com/office/drawing/2014/main" id="{C174B7E2-FB69-2F86-4556-46728FC73BFA}"/>
              </a:ext>
            </a:extLst>
          </p:cNvPr>
          <p:cNvGraphicFramePr>
            <a:graphicFrameLocks noGrp="1"/>
          </p:cNvGraphicFramePr>
          <p:nvPr>
            <p:extLst>
              <p:ext uri="{D42A27DB-BD31-4B8C-83A1-F6EECF244321}">
                <p14:modId xmlns:p14="http://schemas.microsoft.com/office/powerpoint/2010/main" val="2380709344"/>
              </p:ext>
            </p:extLst>
          </p:nvPr>
        </p:nvGraphicFramePr>
        <p:xfrm>
          <a:off x="3810000" y="1783959"/>
          <a:ext cx="6682740" cy="3884863"/>
        </p:xfrm>
        <a:graphic>
          <a:graphicData uri="http://schemas.openxmlformats.org/drawingml/2006/table">
            <a:tbl>
              <a:tblPr/>
              <a:tblGrid>
                <a:gridCol w="373814">
                  <a:extLst>
                    <a:ext uri="{9D8B030D-6E8A-4147-A177-3AD203B41FA5}">
                      <a16:colId xmlns:a16="http://schemas.microsoft.com/office/drawing/2014/main" val="2358477258"/>
                    </a:ext>
                  </a:extLst>
                </a:gridCol>
                <a:gridCol w="937182">
                  <a:extLst>
                    <a:ext uri="{9D8B030D-6E8A-4147-A177-3AD203B41FA5}">
                      <a16:colId xmlns:a16="http://schemas.microsoft.com/office/drawing/2014/main" val="1647838823"/>
                    </a:ext>
                  </a:extLst>
                </a:gridCol>
                <a:gridCol w="1611780">
                  <a:extLst>
                    <a:ext uri="{9D8B030D-6E8A-4147-A177-3AD203B41FA5}">
                      <a16:colId xmlns:a16="http://schemas.microsoft.com/office/drawing/2014/main" val="3308874491"/>
                    </a:ext>
                  </a:extLst>
                </a:gridCol>
                <a:gridCol w="849245">
                  <a:extLst>
                    <a:ext uri="{9D8B030D-6E8A-4147-A177-3AD203B41FA5}">
                      <a16:colId xmlns:a16="http://schemas.microsoft.com/office/drawing/2014/main" val="1147796709"/>
                    </a:ext>
                  </a:extLst>
                </a:gridCol>
                <a:gridCol w="862944">
                  <a:extLst>
                    <a:ext uri="{9D8B030D-6E8A-4147-A177-3AD203B41FA5}">
                      <a16:colId xmlns:a16="http://schemas.microsoft.com/office/drawing/2014/main" val="2746077836"/>
                    </a:ext>
                  </a:extLst>
                </a:gridCol>
                <a:gridCol w="958826">
                  <a:extLst>
                    <a:ext uri="{9D8B030D-6E8A-4147-A177-3AD203B41FA5}">
                      <a16:colId xmlns:a16="http://schemas.microsoft.com/office/drawing/2014/main" val="4103784883"/>
                    </a:ext>
                  </a:extLst>
                </a:gridCol>
                <a:gridCol w="1088949">
                  <a:extLst>
                    <a:ext uri="{9D8B030D-6E8A-4147-A177-3AD203B41FA5}">
                      <a16:colId xmlns:a16="http://schemas.microsoft.com/office/drawing/2014/main" val="2398015885"/>
                    </a:ext>
                  </a:extLst>
                </a:gridCol>
              </a:tblGrid>
              <a:tr h="3045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i="0" u="none" strike="noStrike" dirty="0">
                          <a:solidFill>
                            <a:srgbClr val="000000"/>
                          </a:solidFill>
                          <a:effectLst/>
                          <a:latin typeface="Aptos Narrow" panose="020B0004020202020204" pitchFamily="34" charset="0"/>
                        </a:rPr>
                        <a:t>1ΠΚΑ1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i="0" u="none" strike="noStrike" dirty="0">
                          <a:solidFill>
                            <a:srgbClr val="000000"/>
                          </a:solidFill>
                          <a:effectLst/>
                          <a:latin typeface="Aptos Narrow" panose="020B0004020202020204" pitchFamily="34" charset="0"/>
                        </a:rPr>
                        <a:t>Κριτήρια</a:t>
                      </a:r>
                      <a:endParaRPr lang="el-GR" sz="1000" b="0" i="0" u="none" strike="noStrike" dirty="0">
                        <a:solidFill>
                          <a:srgbClr val="000000"/>
                        </a:solidFill>
                        <a:effectLst/>
                        <a:latin typeface="Aptos Narrow"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Narrow" panose="020B0004020202020204" pitchFamily="34" charset="0"/>
                        </a:rPr>
                        <a:t>Περιγραφή κριτηρίου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Narrow" panose="020B0004020202020204" pitchFamily="34" charset="0"/>
                        </a:rPr>
                        <a:t>Βαθμολόγηση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Narrow" panose="020B0004020202020204" pitchFamily="34" charset="0"/>
                        </a:rPr>
                        <a:t>Συντελεστής στάθμισης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Narrow" panose="020B0004020202020204" pitchFamily="34" charset="0"/>
                        </a:rPr>
                        <a:t>Σταθμισμένη βαθμολογία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1" i="0" u="none" strike="noStrike" dirty="0">
                          <a:solidFill>
                            <a:srgbClr val="000000"/>
                          </a:solidFill>
                          <a:effectLst/>
                          <a:latin typeface="Aptos Narrow" panose="020B0004020202020204" pitchFamily="34" charset="0"/>
                        </a:rPr>
                        <a:t>Συνολική βαθμολογία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3543818234"/>
                  </a:ext>
                </a:extLst>
              </a:tr>
              <a:tr h="304533">
                <a:tc rowSpan="4">
                  <a:txBody>
                    <a:bodyPr/>
                    <a:lstStyle/>
                    <a:p>
                      <a:pPr algn="ctr" fontAlgn="ctr">
                        <a:buNone/>
                      </a:pPr>
                      <a:r>
                        <a:rPr lang="en-US" sz="1000" b="1" i="0" u="none" strike="noStrike" dirty="0">
                          <a:solidFill>
                            <a:srgbClr val="000000"/>
                          </a:solidFill>
                          <a:effectLst/>
                          <a:latin typeface="Aptos Narrow" panose="020B0004020202020204" pitchFamily="34" charset="0"/>
                        </a:rPr>
                        <a:t>1</a:t>
                      </a:r>
                      <a:endParaRPr lang="el-GR" sz="1000" b="1" i="0" u="none" strike="noStrike" dirty="0">
                        <a:solidFill>
                          <a:srgbClr val="000000"/>
                        </a:solidFill>
                        <a:effectLst/>
                        <a:latin typeface="Aptos Narrow"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0" i="0" u="none" strike="noStrike" dirty="0">
                          <a:solidFill>
                            <a:srgbClr val="000000"/>
                          </a:solidFill>
                          <a:effectLst/>
                          <a:latin typeface="Aptos Narrow" panose="020B0004020202020204" pitchFamily="34" charset="0"/>
                        </a:rPr>
                        <a:t>Οικονομικό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buNone/>
                      </a:pPr>
                      <a:r>
                        <a:rPr lang="el-GR" sz="1000" b="0" i="0" u="none" strike="noStrike" dirty="0">
                          <a:solidFill>
                            <a:srgbClr val="000000"/>
                          </a:solidFill>
                          <a:effectLst/>
                          <a:latin typeface="Aptos Narrow" panose="020B0004020202020204" pitchFamily="34" charset="0"/>
                        </a:rPr>
                        <a:t>Μείωση κόστους ενέργειας στον καταναλωτή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n-US" sz="1000" b="0" i="0" u="none" strike="noStrike">
                          <a:solidFill>
                            <a:srgbClr val="000000"/>
                          </a:solidFill>
                          <a:effectLst/>
                          <a:latin typeface="Aptos Narrow" panose="020B00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fontAlgn="ctr">
                        <a:buNone/>
                      </a:pPr>
                      <a:r>
                        <a:rPr lang="en-US" sz="1000" b="1" i="0" u="none" strike="noStrike" dirty="0">
                          <a:solidFill>
                            <a:srgbClr val="000000"/>
                          </a:solidFill>
                          <a:effectLst/>
                          <a:latin typeface="Aptos Narrow" panose="020B0004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1346317328"/>
                  </a:ext>
                </a:extLst>
              </a:tr>
              <a:tr h="347272">
                <a:tc vMerge="1">
                  <a:txBody>
                    <a:bodyPr/>
                    <a:lstStyle/>
                    <a:p>
                      <a:endParaRPr lang="en-US"/>
                    </a:p>
                  </a:txBody>
                  <a:tcPr/>
                </a:tc>
                <a:tc>
                  <a:txBody>
                    <a:bodyPr/>
                    <a:lstStyle/>
                    <a:p>
                      <a:pPr algn="ctr" fontAlgn="ctr">
                        <a:buNone/>
                      </a:pPr>
                      <a:r>
                        <a:rPr lang="el-GR" sz="1000" b="0" i="0" u="none" strike="noStrike" dirty="0">
                          <a:solidFill>
                            <a:srgbClr val="000000"/>
                          </a:solidFill>
                          <a:effectLst/>
                          <a:latin typeface="Aptos Narrow" panose="020B0004020202020204" pitchFamily="34" charset="0"/>
                        </a:rPr>
                        <a:t>Θεσμικό / ρυθμιστικό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dirty="0">
                          <a:solidFill>
                            <a:srgbClr val="000000"/>
                          </a:solidFill>
                          <a:effectLst/>
                          <a:latin typeface="Aptos Narrow" panose="020B0004020202020204" pitchFamily="34" charset="0"/>
                        </a:rPr>
                        <a:t>Ύπαρξη ευνοϊκού θεσμικού/ρυθμιστικού πλαισίου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73256553"/>
                  </a:ext>
                </a:extLst>
              </a:tr>
              <a:tr h="251138">
                <a:tc vMerge="1">
                  <a:txBody>
                    <a:bodyPr/>
                    <a:lstStyle/>
                    <a:p>
                      <a:endParaRPr lang="en-US"/>
                    </a:p>
                  </a:txBody>
                  <a:tcPr/>
                </a:tc>
                <a:tc>
                  <a:txBody>
                    <a:bodyPr/>
                    <a:lstStyle/>
                    <a:p>
                      <a:pPr algn="ctr" fontAlgn="ctr">
                        <a:buNone/>
                      </a:pPr>
                      <a:r>
                        <a:rPr lang="el-GR" sz="1000" b="0" i="0" u="none" strike="noStrike" dirty="0">
                          <a:solidFill>
                            <a:srgbClr val="000000"/>
                          </a:solidFill>
                          <a:effectLst/>
                          <a:latin typeface="Aptos Narrow" panose="020B0004020202020204" pitchFamily="34" charset="0"/>
                        </a:rPr>
                        <a:t>Περιβαλλοντικό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dirty="0">
                          <a:solidFill>
                            <a:srgbClr val="000000"/>
                          </a:solidFill>
                          <a:effectLst/>
                          <a:latin typeface="Aptos Narrow" panose="020B0004020202020204" pitchFamily="34" charset="0"/>
                        </a:rPr>
                        <a:t>Μείωση </a:t>
                      </a:r>
                      <a:r>
                        <a:rPr lang="en-US" sz="1000" b="0" i="0" u="none" strike="noStrike" dirty="0">
                          <a:solidFill>
                            <a:srgbClr val="000000"/>
                          </a:solidFill>
                          <a:effectLst/>
                          <a:latin typeface="Aptos Narrow" panose="020B0004020202020204" pitchFamily="34" charset="0"/>
                        </a:rPr>
                        <a:t>CO2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79987333"/>
                  </a:ext>
                </a:extLst>
              </a:tr>
              <a:tr h="225112">
                <a:tc vMerge="1">
                  <a:txBody>
                    <a:bodyPr/>
                    <a:lstStyle/>
                    <a:p>
                      <a:endParaRPr lang="en-US"/>
                    </a:p>
                  </a:txBody>
                  <a:tcPr/>
                </a:tc>
                <a:tc>
                  <a:txBody>
                    <a:bodyPr/>
                    <a:lstStyle/>
                    <a:p>
                      <a:pPr algn="ctr" fontAlgn="ctr">
                        <a:buNone/>
                      </a:pPr>
                      <a:r>
                        <a:rPr lang="el-GR" sz="1000" b="0" i="0" u="none" strike="noStrike" dirty="0">
                          <a:solidFill>
                            <a:srgbClr val="000000"/>
                          </a:solidFill>
                          <a:effectLst/>
                          <a:latin typeface="Aptos Narrow" panose="020B0004020202020204" pitchFamily="34" charset="0"/>
                        </a:rPr>
                        <a:t>Κοινωνικό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l" fontAlgn="ctr">
                        <a:buNone/>
                      </a:pPr>
                      <a:r>
                        <a:rPr lang="el-GR" sz="1000" b="0" i="0" u="none" strike="noStrike" dirty="0">
                          <a:solidFill>
                            <a:srgbClr val="000000"/>
                          </a:solidFill>
                          <a:effectLst/>
                          <a:latin typeface="Aptos Narrow" panose="020B0004020202020204" pitchFamily="34" charset="0"/>
                        </a:rPr>
                        <a:t>Κοινωνική αποδοχή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05434612"/>
                  </a:ext>
                </a:extLst>
              </a:tr>
              <a:tr h="304533">
                <a:tc rowSpan="4">
                  <a:txBody>
                    <a:bodyPr/>
                    <a:lstStyle/>
                    <a:p>
                      <a:pPr algn="ctr" fontAlgn="ctr">
                        <a:buNone/>
                      </a:pPr>
                      <a:r>
                        <a:rPr lang="en-US" sz="1000" b="1" i="0" u="none" strike="noStrike" dirty="0">
                          <a:solidFill>
                            <a:srgbClr val="000000"/>
                          </a:solidFill>
                          <a:effectLst/>
                          <a:latin typeface="Aptos Narrow" panose="020B0004020202020204" pitchFamily="34" charset="0"/>
                        </a:rPr>
                        <a:t>2</a:t>
                      </a:r>
                      <a:endParaRPr lang="el-GR" sz="1000" b="1" i="0" u="none" strike="noStrike" dirty="0">
                        <a:solidFill>
                          <a:srgbClr val="000000"/>
                        </a:solidFill>
                        <a:effectLst/>
                        <a:latin typeface="Aptos Narrow"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0" i="0" u="none" strike="noStrike">
                          <a:solidFill>
                            <a:srgbClr val="000000"/>
                          </a:solidFill>
                          <a:effectLst/>
                          <a:latin typeface="Aptos Narrow" panose="020B0004020202020204" pitchFamily="34" charset="0"/>
                        </a:rPr>
                        <a:t>Οικονομικό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algn="l" fontAlgn="ctr">
                        <a:buNone/>
                      </a:pPr>
                      <a:r>
                        <a:rPr lang="el-GR" sz="1000" b="0" i="0" u="none" strike="noStrike">
                          <a:solidFill>
                            <a:srgbClr val="000000"/>
                          </a:solidFill>
                          <a:effectLst/>
                          <a:latin typeface="Aptos Narrow" panose="020B0004020202020204" pitchFamily="34" charset="0"/>
                        </a:rPr>
                        <a:t>Κόστος υλοποίησης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algn="ctr" fontAlgn="ctr">
                        <a:buNone/>
                      </a:pPr>
                      <a:r>
                        <a:rPr lang="en-US" sz="1000" b="0" i="0" u="none" strike="noStrike">
                          <a:solidFill>
                            <a:srgbClr val="000000"/>
                          </a:solidFill>
                          <a:effectLst/>
                          <a:latin typeface="Aptos Narrow"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fontAlgn="ctr">
                        <a:buNone/>
                      </a:pPr>
                      <a:r>
                        <a:rPr lang="en-US" sz="1000" b="1" i="0" u="none" strike="noStrike">
                          <a:solidFill>
                            <a:srgbClr val="000000"/>
                          </a:solidFill>
                          <a:effectLst/>
                          <a:latin typeface="Aptos Narrow" panose="020B0004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905849005"/>
                  </a:ext>
                </a:extLst>
              </a:tr>
              <a:tr h="304533">
                <a:tc vMerge="1">
                  <a:txBody>
                    <a:bodyPr/>
                    <a:lstStyle/>
                    <a:p>
                      <a:endParaRPr lang="en-US"/>
                    </a:p>
                  </a:txBody>
                  <a:tcPr/>
                </a:tc>
                <a:tc>
                  <a:txBody>
                    <a:bodyPr/>
                    <a:lstStyle/>
                    <a:p>
                      <a:pPr algn="ctr" fontAlgn="ctr">
                        <a:buNone/>
                      </a:pPr>
                      <a:r>
                        <a:rPr lang="el-GR" sz="1000" b="0" i="0" u="none" strike="noStrike">
                          <a:solidFill>
                            <a:srgbClr val="000000"/>
                          </a:solidFill>
                          <a:effectLst/>
                          <a:latin typeface="Aptos Narrow" panose="020B0004020202020204" pitchFamily="34" charset="0"/>
                        </a:rPr>
                        <a:t>Θεσμικό / ρυθμιστικό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dirty="0">
                          <a:solidFill>
                            <a:srgbClr val="000000"/>
                          </a:solidFill>
                          <a:effectLst/>
                          <a:latin typeface="Aptos Narrow" panose="020B0004020202020204" pitchFamily="34" charset="0"/>
                        </a:rPr>
                        <a:t>Ύπαρξη ευνοϊκού θεσμικού/ρυθμιστικού πλαισίου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718079905"/>
                  </a:ext>
                </a:extLst>
              </a:tr>
              <a:tr h="251138">
                <a:tc vMerge="1">
                  <a:txBody>
                    <a:bodyPr/>
                    <a:lstStyle/>
                    <a:p>
                      <a:endParaRPr lang="en-US"/>
                    </a:p>
                  </a:txBody>
                  <a:tcPr/>
                </a:tc>
                <a:tc>
                  <a:txBody>
                    <a:bodyPr/>
                    <a:lstStyle/>
                    <a:p>
                      <a:pPr algn="ctr" fontAlgn="ctr">
                        <a:buNone/>
                      </a:pPr>
                      <a:r>
                        <a:rPr lang="el-GR" sz="1000" b="0" i="0" u="none" strike="noStrike" dirty="0">
                          <a:solidFill>
                            <a:srgbClr val="000000"/>
                          </a:solidFill>
                          <a:effectLst/>
                          <a:latin typeface="Aptos Narrow" panose="020B0004020202020204" pitchFamily="34" charset="0"/>
                        </a:rPr>
                        <a:t>Περιβαλλοντικό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a:solidFill>
                            <a:srgbClr val="000000"/>
                          </a:solidFill>
                          <a:effectLst/>
                          <a:latin typeface="Aptos Narrow" panose="020B0004020202020204" pitchFamily="34" charset="0"/>
                        </a:rPr>
                        <a:t>Οπτική όχληση (περιορισμός)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970503604"/>
                  </a:ext>
                </a:extLst>
              </a:tr>
              <a:tr h="286550">
                <a:tc vMerge="1">
                  <a:txBody>
                    <a:bodyPr/>
                    <a:lstStyle/>
                    <a:p>
                      <a:endParaRPr lang="en-US"/>
                    </a:p>
                  </a:txBody>
                  <a:tcPr/>
                </a:tc>
                <a:tc>
                  <a:txBody>
                    <a:bodyPr/>
                    <a:lstStyle/>
                    <a:p>
                      <a:pPr algn="ctr" fontAlgn="ctr">
                        <a:buNone/>
                      </a:pPr>
                      <a:r>
                        <a:rPr lang="el-GR" sz="1000" b="0" i="0" u="none" strike="noStrike">
                          <a:solidFill>
                            <a:srgbClr val="000000"/>
                          </a:solidFill>
                          <a:effectLst/>
                          <a:latin typeface="Aptos Narrow" panose="020B0004020202020204" pitchFamily="34" charset="0"/>
                        </a:rPr>
                        <a:t>Κοινωνικό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a:solidFill>
                            <a:srgbClr val="000000"/>
                          </a:solidFill>
                          <a:effectLst/>
                          <a:latin typeface="Aptos Narrow" panose="020B0004020202020204" pitchFamily="34" charset="0"/>
                        </a:rPr>
                        <a:t>Κοινωνική αποδοχή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56466193"/>
                  </a:ext>
                </a:extLst>
              </a:tr>
              <a:tr h="251138">
                <a:tc rowSpan="4">
                  <a:txBody>
                    <a:bodyPr/>
                    <a:lstStyle/>
                    <a:p>
                      <a:pPr algn="ctr" fontAlgn="ctr">
                        <a:buNone/>
                      </a:pPr>
                      <a:r>
                        <a:rPr lang="en-US" sz="1000" b="1" i="0" u="none" strike="noStrike" dirty="0">
                          <a:solidFill>
                            <a:srgbClr val="000000"/>
                          </a:solidFill>
                          <a:effectLst/>
                          <a:latin typeface="Aptos Narrow" panose="020B0004020202020204" pitchFamily="34" charset="0"/>
                        </a:rPr>
                        <a:t>3</a:t>
                      </a:r>
                      <a:endParaRPr lang="el-GR" sz="1000" b="1" i="0" u="none" strike="noStrike" dirty="0">
                        <a:solidFill>
                          <a:srgbClr val="000000"/>
                        </a:solidFill>
                        <a:effectLst/>
                        <a:latin typeface="Aptos Narrow"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000" b="0" i="0" u="none" strike="noStrike" dirty="0">
                          <a:solidFill>
                            <a:srgbClr val="000000"/>
                          </a:solidFill>
                          <a:effectLst/>
                          <a:latin typeface="Aptos Narrow" panose="020B0004020202020204" pitchFamily="34" charset="0"/>
                        </a:rPr>
                        <a:t>Οικονομικό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buNone/>
                      </a:pPr>
                      <a:r>
                        <a:rPr lang="el-GR" sz="1000" b="0" i="0" u="none" strike="noStrike" dirty="0">
                          <a:solidFill>
                            <a:srgbClr val="000000"/>
                          </a:solidFill>
                          <a:effectLst/>
                          <a:latin typeface="Aptos Narrow" panose="020B0004020202020204" pitchFamily="34" charset="0"/>
                        </a:rPr>
                        <a:t>Μείωση κόστους ενέργειας στον καταναλωτή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n-US" sz="1000" b="0" i="0" u="none" strike="noStrike">
                          <a:solidFill>
                            <a:srgbClr val="000000"/>
                          </a:solidFill>
                          <a:effectLst/>
                          <a:latin typeface="Aptos Narrow" panose="020B00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fontAlgn="ctr">
                        <a:buNone/>
                      </a:pPr>
                      <a:r>
                        <a:rPr lang="en-US" sz="1000" b="1" i="0" u="none" strike="noStrike">
                          <a:solidFill>
                            <a:srgbClr val="000000"/>
                          </a:solidFill>
                          <a:effectLst/>
                          <a:latin typeface="Aptos Narrow" panose="020B0004020202020204" pitchFamily="34" charset="0"/>
                        </a:rPr>
                        <a:t>4,05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158200088"/>
                  </a:ext>
                </a:extLst>
              </a:tr>
              <a:tr h="456800">
                <a:tc vMerge="1">
                  <a:txBody>
                    <a:bodyPr/>
                    <a:lstStyle/>
                    <a:p>
                      <a:endParaRPr lang="en-US"/>
                    </a:p>
                  </a:txBody>
                  <a:tcPr/>
                </a:tc>
                <a:tc>
                  <a:txBody>
                    <a:bodyPr/>
                    <a:lstStyle/>
                    <a:p>
                      <a:pPr algn="ctr" fontAlgn="ctr">
                        <a:buNone/>
                      </a:pPr>
                      <a:r>
                        <a:rPr lang="el-GR" sz="1000" b="0" i="0" u="none" strike="noStrike">
                          <a:solidFill>
                            <a:srgbClr val="000000"/>
                          </a:solidFill>
                          <a:effectLst/>
                          <a:latin typeface="Aptos Narrow" panose="020B0004020202020204" pitchFamily="34" charset="0"/>
                        </a:rPr>
                        <a:t>Θεσμικό / ρυθμιστικό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a:solidFill>
                            <a:srgbClr val="000000"/>
                          </a:solidFill>
                          <a:effectLst/>
                          <a:latin typeface="Aptos Narrow" panose="020B0004020202020204" pitchFamily="34" charset="0"/>
                        </a:rPr>
                        <a:t>Ύπαρξη ευνοϊκού θεσμικού/ρυθμιστικού πλαισίου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07846043"/>
                  </a:ext>
                </a:extLst>
              </a:tr>
              <a:tr h="290201">
                <a:tc vMerge="1">
                  <a:txBody>
                    <a:bodyPr/>
                    <a:lstStyle/>
                    <a:p>
                      <a:endParaRPr lang="en-US"/>
                    </a:p>
                  </a:txBody>
                  <a:tcPr/>
                </a:tc>
                <a:tc>
                  <a:txBody>
                    <a:bodyPr/>
                    <a:lstStyle/>
                    <a:p>
                      <a:pPr algn="ctr" fontAlgn="ctr">
                        <a:buNone/>
                      </a:pPr>
                      <a:r>
                        <a:rPr lang="el-GR" sz="1000" b="0" i="0" u="none" strike="noStrike" dirty="0">
                          <a:solidFill>
                            <a:srgbClr val="000000"/>
                          </a:solidFill>
                          <a:effectLst/>
                          <a:latin typeface="Aptos Narrow" panose="020B0004020202020204" pitchFamily="34" charset="0"/>
                        </a:rPr>
                        <a:t>Περιβαλλοντικό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000" b="0" i="0" u="none" strike="noStrike" dirty="0">
                          <a:solidFill>
                            <a:srgbClr val="000000"/>
                          </a:solidFill>
                          <a:effectLst/>
                          <a:latin typeface="Aptos Narrow" panose="020B0004020202020204" pitchFamily="34" charset="0"/>
                        </a:rPr>
                        <a:t>Μείωση </a:t>
                      </a:r>
                      <a:r>
                        <a:rPr lang="en-US" sz="1000" b="0" i="0" u="none" strike="noStrike" dirty="0">
                          <a:solidFill>
                            <a:srgbClr val="000000"/>
                          </a:solidFill>
                          <a:effectLst/>
                          <a:latin typeface="Aptos Narrow" panose="020B0004020202020204" pitchFamily="34" charset="0"/>
                        </a:rPr>
                        <a:t>CO2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Aptos Narrow" panose="020B00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56078905"/>
                  </a:ext>
                </a:extLst>
              </a:tr>
              <a:tr h="252919">
                <a:tc vMerge="1">
                  <a:txBody>
                    <a:bodyPr/>
                    <a:lstStyle/>
                    <a:p>
                      <a:endParaRPr lang="en-US"/>
                    </a:p>
                  </a:txBody>
                  <a:tcPr/>
                </a:tc>
                <a:tc>
                  <a:txBody>
                    <a:bodyPr/>
                    <a:lstStyle/>
                    <a:p>
                      <a:pPr algn="ctr" fontAlgn="ctr">
                        <a:buNone/>
                      </a:pPr>
                      <a:r>
                        <a:rPr lang="el-GR" sz="1000" b="0" i="0" u="none" strike="noStrike" dirty="0">
                          <a:solidFill>
                            <a:srgbClr val="000000"/>
                          </a:solidFill>
                          <a:effectLst/>
                          <a:latin typeface="Aptos Narrow" panose="020B0004020202020204" pitchFamily="34" charset="0"/>
                        </a:rPr>
                        <a:t>Κοινωνικό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l" fontAlgn="ctr">
                        <a:buNone/>
                      </a:pPr>
                      <a:r>
                        <a:rPr lang="el-GR" sz="1000" b="0" i="0" u="none" strike="noStrike" dirty="0">
                          <a:solidFill>
                            <a:srgbClr val="000000"/>
                          </a:solidFill>
                          <a:effectLst/>
                          <a:latin typeface="Aptos Narrow" panose="020B0004020202020204" pitchFamily="34" charset="0"/>
                        </a:rPr>
                        <a:t>Κοινωνική αποδοχή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EEF"/>
                    </a:solidFill>
                  </a:tcPr>
                </a:tc>
                <a:tc>
                  <a:txBody>
                    <a:bodyPr/>
                    <a:lstStyle/>
                    <a:p>
                      <a:pPr algn="ctr" fontAlgn="ctr">
                        <a:buNone/>
                      </a:pPr>
                      <a:r>
                        <a:rPr lang="en-US" sz="1000" b="0" i="0" u="none" strike="noStrike">
                          <a:solidFill>
                            <a:srgbClr val="000000"/>
                          </a:solidFill>
                          <a:effectLst/>
                          <a:latin typeface="Aptos Narrow" panose="020B00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Aptos Narrow" panose="020B00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63032085"/>
                  </a:ext>
                </a:extLst>
              </a:tr>
            </a:tbl>
          </a:graphicData>
        </a:graphic>
      </p:graphicFrame>
      <p:sp>
        <p:nvSpPr>
          <p:cNvPr id="7" name="Callout: Line 6">
            <a:extLst>
              <a:ext uri="{FF2B5EF4-FFF2-40B4-BE49-F238E27FC236}">
                <a16:creationId xmlns:a16="http://schemas.microsoft.com/office/drawing/2014/main" id="{82D4DB19-FE81-6DC7-2EA9-112D60FEA2AC}"/>
              </a:ext>
            </a:extLst>
          </p:cNvPr>
          <p:cNvSpPr/>
          <p:nvPr/>
        </p:nvSpPr>
        <p:spPr>
          <a:xfrm>
            <a:off x="10626090" y="1783959"/>
            <a:ext cx="1371600" cy="2962695"/>
          </a:xfrm>
          <a:prstGeom prst="borderCallout1">
            <a:avLst>
              <a:gd name="adj1" fmla="val 45435"/>
              <a:gd name="adj2" fmla="val -237468"/>
              <a:gd name="adj3" fmla="val 49171"/>
              <a:gd name="adj4" fmla="val 1075"/>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latin typeface="Aptos" panose="020B0004020202020204" pitchFamily="34" charset="0"/>
              </a:rPr>
              <a:t>Το 55% των συμμετεχόντων θεωρεί λίγο έως καθόλου ρεαλιστική την εγκατάσταση φωτοβολταϊκών σε στέγες και δώματα. Το 45% των συμμετεχόντων θεωρεί αρκετά έως πάρα πολύ ρεαλιστική την εγκατάσταση φωτοβολταϊκών σε στέγες και δώματα</a:t>
            </a:r>
            <a:endParaRPr lang="en-US" sz="1100" dirty="0">
              <a:solidFill>
                <a:schemeClr val="tx1"/>
              </a:solidFill>
              <a:latin typeface="Aptos" panose="020B0004020202020204" pitchFamily="34" charset="0"/>
            </a:endParaRPr>
          </a:p>
        </p:txBody>
      </p:sp>
      <p:sp>
        <p:nvSpPr>
          <p:cNvPr id="11" name="Callout: Line 10">
            <a:extLst>
              <a:ext uri="{FF2B5EF4-FFF2-40B4-BE49-F238E27FC236}">
                <a16:creationId xmlns:a16="http://schemas.microsoft.com/office/drawing/2014/main" id="{9B602842-2F1C-47CD-FCE1-9A01A7F4986C}"/>
              </a:ext>
            </a:extLst>
          </p:cNvPr>
          <p:cNvSpPr/>
          <p:nvPr/>
        </p:nvSpPr>
        <p:spPr>
          <a:xfrm>
            <a:off x="6571614" y="5834423"/>
            <a:ext cx="2854327" cy="667790"/>
          </a:xfrm>
          <a:prstGeom prst="borderCallout1">
            <a:avLst>
              <a:gd name="adj1" fmla="val -37984"/>
              <a:gd name="adj2" fmla="val 22608"/>
              <a:gd name="adj3" fmla="val -1988"/>
              <a:gd name="adj4" fmla="val 41615"/>
            </a:avLst>
          </a:prstGeom>
          <a:solidFill>
            <a:srgbClr val="FFCCFF">
              <a:alpha val="33000"/>
            </a:srgbClr>
          </a:solidFill>
          <a:ln>
            <a:solidFill>
              <a:srgbClr val="015E72"/>
            </a:solidFill>
            <a:head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latin typeface="Aptos" panose="020B0004020202020204" pitchFamily="34" charset="0"/>
              </a:rPr>
              <a:t>Το 77,2% των συμμετεχόντων δήλωσε αρκετά έως πάρα πολύ πρόθυμο να συμμετάσχει σε ενεργειακές κοινότητες</a:t>
            </a:r>
            <a:endParaRPr lang="en-US" sz="1100" dirty="0">
              <a:solidFill>
                <a:schemeClr val="tx1"/>
              </a:solidFill>
              <a:latin typeface="Aptos" panose="020B0004020202020204" pitchFamily="34" charset="0"/>
            </a:endParaRPr>
          </a:p>
        </p:txBody>
      </p:sp>
      <p:sp>
        <p:nvSpPr>
          <p:cNvPr id="12" name="Arrow: Striped Right 11">
            <a:extLst>
              <a:ext uri="{FF2B5EF4-FFF2-40B4-BE49-F238E27FC236}">
                <a16:creationId xmlns:a16="http://schemas.microsoft.com/office/drawing/2014/main" id="{9607D074-1550-D3B6-9114-C71266B23B13}"/>
              </a:ext>
            </a:extLst>
          </p:cNvPr>
          <p:cNvSpPr/>
          <p:nvPr/>
        </p:nvSpPr>
        <p:spPr>
          <a:xfrm rot="1011905">
            <a:off x="2927388" y="1173992"/>
            <a:ext cx="1031008" cy="790575"/>
          </a:xfrm>
          <a:prstGeom prst="stripedRightArrow">
            <a:avLst/>
          </a:prstGeom>
          <a:solidFill>
            <a:schemeClr val="accent5">
              <a:lumMod val="60000"/>
              <a:lumOff val="40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l-GR" sz="900" b="1" dirty="0">
                <a:solidFill>
                  <a:schemeClr val="tx1"/>
                </a:solidFill>
                <a:latin typeface="Aptos" panose="020B0004020202020204" pitchFamily="34" charset="0"/>
              </a:rPr>
              <a:t>1ΠΚΑ1</a:t>
            </a:r>
            <a:endParaRPr lang="en-US" sz="9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329581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14F3-DCBC-C05D-BC34-BA3B63285C94}"/>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98B33DB-72B9-F66F-9918-26FB41BE58FC}"/>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32</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0D1E245D-DAD2-D63E-4839-FECE2DFE4BA2}"/>
              </a:ext>
            </a:extLst>
          </p:cNvPr>
          <p:cNvSpPr txBox="1"/>
          <p:nvPr/>
        </p:nvSpPr>
        <p:spPr>
          <a:xfrm>
            <a:off x="-880603" y="-283234"/>
            <a:ext cx="12452843"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1: Ενεργειακή Μετάβαση - Αποτελέσματα αξιολόγησης εναλλακτικών επιλογών για την επίτευξη των ειδικών στρατηγικών στόχων (όπου εφαρμόστηκε ΠΚΑ)</a:t>
            </a:r>
            <a:endParaRPr lang="en-US" sz="2000" b="1" dirty="0">
              <a:solidFill>
                <a:srgbClr val="015E72"/>
              </a:solidFill>
              <a:latin typeface="Aptos" panose="020B0004020202020204" pitchFamily="34" charset="0"/>
              <a:cs typeface="Poppins"/>
            </a:endParaRPr>
          </a:p>
        </p:txBody>
      </p:sp>
      <p:graphicFrame>
        <p:nvGraphicFramePr>
          <p:cNvPr id="16" name="Πίνακας 15">
            <a:extLst>
              <a:ext uri="{FF2B5EF4-FFF2-40B4-BE49-F238E27FC236}">
                <a16:creationId xmlns:a16="http://schemas.microsoft.com/office/drawing/2014/main" id="{71A68905-107C-F1F0-8703-A4F7B29FC9B7}"/>
              </a:ext>
            </a:extLst>
          </p:cNvPr>
          <p:cNvGraphicFramePr>
            <a:graphicFrameLocks noGrp="1"/>
          </p:cNvGraphicFramePr>
          <p:nvPr>
            <p:extLst>
              <p:ext uri="{D42A27DB-BD31-4B8C-83A1-F6EECF244321}">
                <p14:modId xmlns:p14="http://schemas.microsoft.com/office/powerpoint/2010/main" val="441485904"/>
              </p:ext>
            </p:extLst>
          </p:nvPr>
        </p:nvGraphicFramePr>
        <p:xfrm>
          <a:off x="457037" y="1649965"/>
          <a:ext cx="3490043" cy="3263325"/>
        </p:xfrm>
        <a:graphic>
          <a:graphicData uri="http://schemas.openxmlformats.org/drawingml/2006/table">
            <a:tbl>
              <a:tblPr/>
              <a:tblGrid>
                <a:gridCol w="474058">
                  <a:extLst>
                    <a:ext uri="{9D8B030D-6E8A-4147-A177-3AD203B41FA5}">
                      <a16:colId xmlns:a16="http://schemas.microsoft.com/office/drawing/2014/main" val="2868934622"/>
                    </a:ext>
                  </a:extLst>
                </a:gridCol>
                <a:gridCol w="2272206">
                  <a:extLst>
                    <a:ext uri="{9D8B030D-6E8A-4147-A177-3AD203B41FA5}">
                      <a16:colId xmlns:a16="http://schemas.microsoft.com/office/drawing/2014/main" val="670882558"/>
                    </a:ext>
                  </a:extLst>
                </a:gridCol>
                <a:gridCol w="743779">
                  <a:extLst>
                    <a:ext uri="{9D8B030D-6E8A-4147-A177-3AD203B41FA5}">
                      <a16:colId xmlns:a16="http://schemas.microsoft.com/office/drawing/2014/main" val="2446686668"/>
                    </a:ext>
                  </a:extLst>
                </a:gridCol>
              </a:tblGrid>
              <a:tr h="503991">
                <a:tc gridSpan="3">
                  <a:txBody>
                    <a:bodyPr/>
                    <a:lstStyle/>
                    <a:p>
                      <a:pPr algn="l" fontAlgn="ctr">
                        <a:buNone/>
                      </a:pPr>
                      <a:r>
                        <a:rPr lang="el-GR" sz="1100" b="1" i="0" u="none" strike="noStrike" dirty="0">
                          <a:solidFill>
                            <a:srgbClr val="000000"/>
                          </a:solidFill>
                          <a:effectLst/>
                          <a:latin typeface="Aptos Narrow" panose="020B0004020202020204" pitchFamily="34" charset="0"/>
                        </a:rPr>
                        <a:t>1 α) i) 45%/75% μερίδιο συμμετοχής ΑΠΕ στην ακαθάριστη κατανάλωση ηλεκτρικής ενέργειας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159603776"/>
                  </a:ext>
                </a:extLst>
              </a:tr>
              <a:tr h="930534">
                <a:tc>
                  <a:txBody>
                    <a:bodyPr/>
                    <a:lstStyle/>
                    <a:p>
                      <a:pPr algn="ctr" fontAlgn="ctr">
                        <a:buNone/>
                      </a:pPr>
                      <a:r>
                        <a:rPr lang="el-GR" sz="1100" b="0" i="0" u="none" strike="noStrike">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Φωτοβολταϊκά σε κτίρια με αποθήκευση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290192237"/>
                  </a:ext>
                </a:extLst>
              </a:tr>
              <a:tr h="843566">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err="1">
                          <a:solidFill>
                            <a:srgbClr val="000000"/>
                          </a:solidFill>
                          <a:effectLst/>
                          <a:latin typeface="Aptos Narrow" panose="020B0004020202020204" pitchFamily="34" charset="0"/>
                        </a:rPr>
                        <a:t>Υπογειοποίηση</a:t>
                      </a:r>
                      <a:r>
                        <a:rPr lang="el-GR" sz="1100" b="1" i="0" u="none" strike="noStrike" dirty="0">
                          <a:solidFill>
                            <a:srgbClr val="000000"/>
                          </a:solidFill>
                          <a:effectLst/>
                          <a:latin typeface="Aptos Narrow" panose="020B0004020202020204" pitchFamily="34" charset="0"/>
                        </a:rPr>
                        <a:t> δικτύων ΜΤ/ΧΤ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938342949"/>
                  </a:ext>
                </a:extLst>
              </a:tr>
              <a:tr h="985234">
                <a:tc>
                  <a:txBody>
                    <a:bodyPr/>
                    <a:lstStyle/>
                    <a:p>
                      <a:pPr algn="ctr" fontAlgn="ctr">
                        <a:buNone/>
                      </a:pPr>
                      <a:r>
                        <a:rPr lang="el-GR"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Ενεργειακές κοινότητες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4,05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2626308653"/>
                  </a:ext>
                </a:extLst>
              </a:tr>
            </a:tbl>
          </a:graphicData>
        </a:graphic>
      </p:graphicFrame>
      <p:graphicFrame>
        <p:nvGraphicFramePr>
          <p:cNvPr id="17" name="Πίνακας 16">
            <a:extLst>
              <a:ext uri="{FF2B5EF4-FFF2-40B4-BE49-F238E27FC236}">
                <a16:creationId xmlns:a16="http://schemas.microsoft.com/office/drawing/2014/main" id="{2DF1EECD-83C4-752A-6587-A54348D3E42A}"/>
              </a:ext>
            </a:extLst>
          </p:cNvPr>
          <p:cNvGraphicFramePr>
            <a:graphicFrameLocks noGrp="1"/>
          </p:cNvGraphicFramePr>
          <p:nvPr>
            <p:extLst>
              <p:ext uri="{D42A27DB-BD31-4B8C-83A1-F6EECF244321}">
                <p14:modId xmlns:p14="http://schemas.microsoft.com/office/powerpoint/2010/main" val="3284772887"/>
              </p:ext>
            </p:extLst>
          </p:nvPr>
        </p:nvGraphicFramePr>
        <p:xfrm>
          <a:off x="4373798" y="1089734"/>
          <a:ext cx="3490042" cy="3988014"/>
        </p:xfrm>
        <a:graphic>
          <a:graphicData uri="http://schemas.openxmlformats.org/drawingml/2006/table">
            <a:tbl>
              <a:tblPr/>
              <a:tblGrid>
                <a:gridCol w="474058">
                  <a:extLst>
                    <a:ext uri="{9D8B030D-6E8A-4147-A177-3AD203B41FA5}">
                      <a16:colId xmlns:a16="http://schemas.microsoft.com/office/drawing/2014/main" val="1639383681"/>
                    </a:ext>
                  </a:extLst>
                </a:gridCol>
                <a:gridCol w="2272205">
                  <a:extLst>
                    <a:ext uri="{9D8B030D-6E8A-4147-A177-3AD203B41FA5}">
                      <a16:colId xmlns:a16="http://schemas.microsoft.com/office/drawing/2014/main" val="887769703"/>
                    </a:ext>
                  </a:extLst>
                </a:gridCol>
                <a:gridCol w="743779">
                  <a:extLst>
                    <a:ext uri="{9D8B030D-6E8A-4147-A177-3AD203B41FA5}">
                      <a16:colId xmlns:a16="http://schemas.microsoft.com/office/drawing/2014/main" val="376247990"/>
                    </a:ext>
                  </a:extLst>
                </a:gridCol>
              </a:tblGrid>
              <a:tr h="593151">
                <a:tc gridSpan="3">
                  <a:txBody>
                    <a:bodyPr/>
                    <a:lstStyle/>
                    <a:p>
                      <a:pPr algn="l" fontAlgn="b">
                        <a:buNone/>
                      </a:pPr>
                      <a:r>
                        <a:rPr lang="el-GR" sz="1100" b="1" i="0" u="none" strike="noStrike" dirty="0">
                          <a:solidFill>
                            <a:srgbClr val="000000"/>
                          </a:solidFill>
                          <a:effectLst/>
                          <a:latin typeface="Aptos Narrow" panose="020B0004020202020204" pitchFamily="34" charset="0"/>
                        </a:rPr>
                        <a:t>1 β) </a:t>
                      </a:r>
                      <a:r>
                        <a:rPr lang="el-GR" sz="1100" b="1" i="0" u="none" strike="noStrike" dirty="0" err="1">
                          <a:solidFill>
                            <a:srgbClr val="000000"/>
                          </a:solidFill>
                          <a:effectLst/>
                          <a:latin typeface="Aptos Narrow" panose="020B0004020202020204" pitchFamily="34" charset="0"/>
                        </a:rPr>
                        <a:t>iii</a:t>
                      </a:r>
                      <a:r>
                        <a:rPr lang="el-GR" sz="1100" b="1" i="0" u="none" strike="noStrike" dirty="0">
                          <a:solidFill>
                            <a:srgbClr val="000000"/>
                          </a:solidFill>
                          <a:effectLst/>
                          <a:latin typeface="Aptos Narrow" panose="020B0004020202020204" pitchFamily="34" charset="0"/>
                        </a:rPr>
                        <a:t>) 30%/60% ΑΠΕ στη συνολική κατανάλωση ηλεκτρικής ενέργειας των υποδομών που εξυπηρετούν υπηρεσίες κοινής ωφέλειας (π.χ. αφαλατώσεις, αντλιοστάσια)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305806113"/>
                  </a:ext>
                </a:extLst>
              </a:tr>
              <a:tr h="860692">
                <a:tc>
                  <a:txBody>
                    <a:bodyPr/>
                    <a:lstStyle/>
                    <a:p>
                      <a:pPr algn="ctr" fontAlgn="ctr">
                        <a:buNone/>
                      </a:pPr>
                      <a:r>
                        <a:rPr lang="el-GR" sz="1100" b="0" i="0" u="none" strike="noStrike">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Ενεργειακός </a:t>
                      </a:r>
                      <a:r>
                        <a:rPr lang="el-GR" sz="1100" b="1" i="0" u="none" strike="noStrike" dirty="0" err="1">
                          <a:solidFill>
                            <a:srgbClr val="000000"/>
                          </a:solidFill>
                          <a:effectLst/>
                          <a:latin typeface="Aptos Narrow" panose="020B0004020202020204" pitchFamily="34" charset="0"/>
                        </a:rPr>
                        <a:t>οδοφωτισμός</a:t>
                      </a:r>
                      <a:r>
                        <a:rPr lang="el-GR" sz="1100" b="1" i="0" u="none" strike="noStrike" dirty="0">
                          <a:solidFill>
                            <a:srgbClr val="000000"/>
                          </a:solidFill>
                          <a:effectLst/>
                          <a:latin typeface="Aptos Narrow" panose="020B0004020202020204" pitchFamily="34" charset="0"/>
                        </a:rPr>
                        <a:t> (αντικατάσταση παλαιών με σύγχρονη ενεργειακά αποδοτική τεχνολογία)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4,25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933779125"/>
                  </a:ext>
                </a:extLst>
              </a:tr>
              <a:tr h="869324">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Έξυπνοι μετρητές σε αντλιοστάσια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FC1"/>
                    </a:solidFill>
                  </a:tcPr>
                </a:tc>
                <a:extLst>
                  <a:ext uri="{0D108BD9-81ED-4DB2-BD59-A6C34878D82A}">
                    <a16:rowId xmlns:a16="http://schemas.microsoft.com/office/drawing/2014/main" val="3056146633"/>
                  </a:ext>
                </a:extLst>
              </a:tr>
              <a:tr h="830688">
                <a:tc>
                  <a:txBody>
                    <a:bodyPr/>
                    <a:lstStyle/>
                    <a:p>
                      <a:pPr algn="ctr" fontAlgn="ctr">
                        <a:buNone/>
                      </a:pPr>
                      <a:r>
                        <a:rPr lang="el-GR"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Αποδοτικές αντλίες/κυκλοφορητές (αντικατάσταση υφιστάμενων με νέα ενεργειακά αποδοτικότερα)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3,55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022252473"/>
                  </a:ext>
                </a:extLst>
              </a:tr>
              <a:tr h="834159">
                <a:tc>
                  <a:txBody>
                    <a:bodyPr/>
                    <a:lstStyle/>
                    <a:p>
                      <a:pPr algn="ctr" fontAlgn="ctr">
                        <a:buNone/>
                      </a:pPr>
                      <a:r>
                        <a:rPr lang="el-GR" sz="1100" b="0" i="0" u="none" strike="noStrike">
                          <a:solidFill>
                            <a:srgbClr val="000000"/>
                          </a:solidFill>
                          <a:effectLst/>
                          <a:latin typeface="Aptos Narrow" panose="020B00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Φ/Β σε μονάδα αφαλάτωσης  (84kWp + μπαταρίες 84kW για κάλυψη ~60% της μονάδας 200 m3/ημέρα)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3,55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2835515265"/>
                  </a:ext>
                </a:extLst>
              </a:tr>
            </a:tbl>
          </a:graphicData>
        </a:graphic>
      </p:graphicFrame>
      <p:graphicFrame>
        <p:nvGraphicFramePr>
          <p:cNvPr id="18" name="Πίνακας 17">
            <a:extLst>
              <a:ext uri="{FF2B5EF4-FFF2-40B4-BE49-F238E27FC236}">
                <a16:creationId xmlns:a16="http://schemas.microsoft.com/office/drawing/2014/main" id="{AE08D974-4B90-DEAE-5463-49D1415C5718}"/>
              </a:ext>
            </a:extLst>
          </p:cNvPr>
          <p:cNvGraphicFramePr>
            <a:graphicFrameLocks noGrp="1"/>
          </p:cNvGraphicFramePr>
          <p:nvPr>
            <p:extLst>
              <p:ext uri="{D42A27DB-BD31-4B8C-83A1-F6EECF244321}">
                <p14:modId xmlns:p14="http://schemas.microsoft.com/office/powerpoint/2010/main" val="3061753297"/>
              </p:ext>
            </p:extLst>
          </p:nvPr>
        </p:nvGraphicFramePr>
        <p:xfrm>
          <a:off x="8290558" y="1347148"/>
          <a:ext cx="3490042" cy="3473186"/>
        </p:xfrm>
        <a:graphic>
          <a:graphicData uri="http://schemas.openxmlformats.org/drawingml/2006/table">
            <a:tbl>
              <a:tblPr/>
              <a:tblGrid>
                <a:gridCol w="474058">
                  <a:extLst>
                    <a:ext uri="{9D8B030D-6E8A-4147-A177-3AD203B41FA5}">
                      <a16:colId xmlns:a16="http://schemas.microsoft.com/office/drawing/2014/main" val="1530111957"/>
                    </a:ext>
                  </a:extLst>
                </a:gridCol>
                <a:gridCol w="2272205">
                  <a:extLst>
                    <a:ext uri="{9D8B030D-6E8A-4147-A177-3AD203B41FA5}">
                      <a16:colId xmlns:a16="http://schemas.microsoft.com/office/drawing/2014/main" val="3438286835"/>
                    </a:ext>
                  </a:extLst>
                </a:gridCol>
                <a:gridCol w="743779">
                  <a:extLst>
                    <a:ext uri="{9D8B030D-6E8A-4147-A177-3AD203B41FA5}">
                      <a16:colId xmlns:a16="http://schemas.microsoft.com/office/drawing/2014/main" val="3714457107"/>
                    </a:ext>
                  </a:extLst>
                </a:gridCol>
              </a:tblGrid>
              <a:tr h="207907">
                <a:tc gridSpan="3">
                  <a:txBody>
                    <a:bodyPr/>
                    <a:lstStyle/>
                    <a:p>
                      <a:pPr algn="l" fontAlgn="b">
                        <a:buNone/>
                      </a:pPr>
                      <a:r>
                        <a:rPr lang="el-GR" sz="1100" b="1" i="0" u="none" strike="noStrike" dirty="0">
                          <a:solidFill>
                            <a:srgbClr val="000000"/>
                          </a:solidFill>
                          <a:effectLst/>
                          <a:latin typeface="Aptos Narrow" panose="020B0004020202020204" pitchFamily="34" charset="0"/>
                        </a:rPr>
                        <a:t>1 γ) </a:t>
                      </a:r>
                      <a:r>
                        <a:rPr lang="el-GR" sz="1100" b="1" i="0" u="none" strike="noStrike" dirty="0" err="1">
                          <a:solidFill>
                            <a:srgbClr val="000000"/>
                          </a:solidFill>
                          <a:effectLst/>
                          <a:latin typeface="Aptos Narrow" panose="020B0004020202020204" pitchFamily="34" charset="0"/>
                        </a:rPr>
                        <a:t>vi</a:t>
                      </a:r>
                      <a:r>
                        <a:rPr lang="el-GR" sz="1100" b="1" i="0" u="none" strike="noStrike" dirty="0">
                          <a:solidFill>
                            <a:srgbClr val="000000"/>
                          </a:solidFill>
                          <a:effectLst/>
                          <a:latin typeface="Aptos Narrow" panose="020B0004020202020204" pitchFamily="34" charset="0"/>
                        </a:rPr>
                        <a:t>) Θέσπιση ζωνών χαμηλών εκπομπών</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390092916"/>
                  </a:ext>
                </a:extLst>
              </a:tr>
              <a:tr h="769418">
                <a:tc>
                  <a:txBody>
                    <a:bodyPr/>
                    <a:lstStyle/>
                    <a:p>
                      <a:pPr algn="ctr" fontAlgn="ctr">
                        <a:buNone/>
                      </a:pPr>
                      <a:r>
                        <a:rPr lang="el-GR" sz="1100" b="0" i="0" u="none" strike="noStrike" dirty="0">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Περιορισμός ΙΧ σε ζώνες (με απόφαση ΔΣ Δήμου)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CBF"/>
                    </a:solidFill>
                  </a:tcPr>
                </a:tc>
                <a:extLst>
                  <a:ext uri="{0D108BD9-81ED-4DB2-BD59-A6C34878D82A}">
                    <a16:rowId xmlns:a16="http://schemas.microsoft.com/office/drawing/2014/main" val="2153736885"/>
                  </a:ext>
                </a:extLst>
              </a:tr>
              <a:tr h="779172">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Ηλεκτρική δημοτική συγκοινωνία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761310939"/>
                  </a:ext>
                </a:extLst>
              </a:tr>
              <a:tr h="882203">
                <a:tc>
                  <a:txBody>
                    <a:bodyPr/>
                    <a:lstStyle/>
                    <a:p>
                      <a:pPr algn="ctr" fontAlgn="ctr">
                        <a:buNone/>
                      </a:pPr>
                      <a:r>
                        <a:rPr lang="el-GR"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Υποδομές σήμανσης &amp; ασφάλειας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7B0"/>
                    </a:solidFill>
                  </a:tcPr>
                </a:tc>
                <a:extLst>
                  <a:ext uri="{0D108BD9-81ED-4DB2-BD59-A6C34878D82A}">
                    <a16:rowId xmlns:a16="http://schemas.microsoft.com/office/drawing/2014/main" val="2805256218"/>
                  </a:ext>
                </a:extLst>
              </a:tr>
              <a:tr h="834486">
                <a:tc>
                  <a:txBody>
                    <a:bodyPr/>
                    <a:lstStyle/>
                    <a:p>
                      <a:pPr algn="ctr" fontAlgn="ctr">
                        <a:buNone/>
                      </a:pPr>
                      <a:r>
                        <a:rPr lang="el-GR" sz="1100" b="0" i="0" u="none" strike="noStrike">
                          <a:solidFill>
                            <a:srgbClr val="000000"/>
                          </a:solidFill>
                          <a:effectLst/>
                          <a:latin typeface="Aptos Narrow" panose="020B00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Αστικές αναπλάσεις (διαγραμμίσεις, τοποθέτηση εμποδίων-π.χ. μπάρες, αλλαγή οδοστρώματος, </a:t>
                      </a:r>
                      <a:r>
                        <a:rPr lang="el-GR" sz="1100" b="1" i="0" u="none" strike="noStrike" dirty="0" err="1">
                          <a:solidFill>
                            <a:srgbClr val="000000"/>
                          </a:solidFill>
                          <a:effectLst/>
                          <a:latin typeface="Aptos Narrow" panose="020B0004020202020204" pitchFamily="34" charset="0"/>
                        </a:rPr>
                        <a:t>φυτοτεχνικές</a:t>
                      </a:r>
                      <a:r>
                        <a:rPr lang="el-GR" sz="1100" b="1" i="0" u="none" strike="noStrike" dirty="0">
                          <a:solidFill>
                            <a:srgbClr val="000000"/>
                          </a:solidFill>
                          <a:effectLst/>
                          <a:latin typeface="Aptos Narrow" panose="020B0004020202020204" pitchFamily="34" charset="0"/>
                        </a:rPr>
                        <a:t> εργασίες)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954095557"/>
                  </a:ext>
                </a:extLst>
              </a:tr>
            </a:tbl>
          </a:graphicData>
        </a:graphic>
      </p:graphicFrame>
    </p:spTree>
    <p:extLst>
      <p:ext uri="{BB962C8B-B14F-4D97-AF65-F5344CB8AC3E}">
        <p14:creationId xmlns:p14="http://schemas.microsoft.com/office/powerpoint/2010/main" val="2929226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D7CA5-B004-D7F9-1B19-2725748E500D}"/>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6C2EDDC-A534-4802-2934-5179D668B884}"/>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33</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741AED32-8018-046D-CC4E-B61B8539E206}"/>
              </a:ext>
            </a:extLst>
          </p:cNvPr>
          <p:cNvSpPr txBox="1"/>
          <p:nvPr/>
        </p:nvSpPr>
        <p:spPr>
          <a:xfrm>
            <a:off x="-880602" y="-283234"/>
            <a:ext cx="12415378"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2: Βιώσιμη Διαχείριση Πόρων - Αποτελέσματα αξιολόγησης εναλλακτικών επιλογών για την επίτευξη των ειδικών στρατηγικών στόχων (όπου εφαρμόστηκε ΠΚΑ)</a:t>
            </a:r>
            <a:endParaRPr lang="en-US" sz="2000" b="1" dirty="0">
              <a:solidFill>
                <a:srgbClr val="015E72"/>
              </a:solidFill>
              <a:latin typeface="Aptos" panose="020B0004020202020204" pitchFamily="34" charset="0"/>
              <a:cs typeface="Poppins"/>
            </a:endParaRPr>
          </a:p>
        </p:txBody>
      </p:sp>
      <p:graphicFrame>
        <p:nvGraphicFramePr>
          <p:cNvPr id="10" name="Table 9">
            <a:extLst>
              <a:ext uri="{FF2B5EF4-FFF2-40B4-BE49-F238E27FC236}">
                <a16:creationId xmlns:a16="http://schemas.microsoft.com/office/drawing/2014/main" id="{AC46D4F7-1DC9-413C-5EF4-6713B106D461}"/>
              </a:ext>
            </a:extLst>
          </p:cNvPr>
          <p:cNvGraphicFramePr>
            <a:graphicFrameLocks noGrp="1"/>
          </p:cNvGraphicFramePr>
          <p:nvPr>
            <p:extLst>
              <p:ext uri="{D42A27DB-BD31-4B8C-83A1-F6EECF244321}">
                <p14:modId xmlns:p14="http://schemas.microsoft.com/office/powerpoint/2010/main" val="2861761752"/>
              </p:ext>
            </p:extLst>
          </p:nvPr>
        </p:nvGraphicFramePr>
        <p:xfrm>
          <a:off x="4556677" y="973664"/>
          <a:ext cx="3078645" cy="5014606"/>
        </p:xfrm>
        <a:graphic>
          <a:graphicData uri="http://schemas.openxmlformats.org/drawingml/2006/table">
            <a:tbl>
              <a:tblPr/>
              <a:tblGrid>
                <a:gridCol w="362972">
                  <a:extLst>
                    <a:ext uri="{9D8B030D-6E8A-4147-A177-3AD203B41FA5}">
                      <a16:colId xmlns:a16="http://schemas.microsoft.com/office/drawing/2014/main" val="497535976"/>
                    </a:ext>
                  </a:extLst>
                </a:gridCol>
                <a:gridCol w="1979219">
                  <a:extLst>
                    <a:ext uri="{9D8B030D-6E8A-4147-A177-3AD203B41FA5}">
                      <a16:colId xmlns:a16="http://schemas.microsoft.com/office/drawing/2014/main" val="2933933501"/>
                    </a:ext>
                  </a:extLst>
                </a:gridCol>
                <a:gridCol w="736454">
                  <a:extLst>
                    <a:ext uri="{9D8B030D-6E8A-4147-A177-3AD203B41FA5}">
                      <a16:colId xmlns:a16="http://schemas.microsoft.com/office/drawing/2014/main" val="4172565380"/>
                    </a:ext>
                  </a:extLst>
                </a:gridCol>
              </a:tblGrid>
              <a:tr h="436059">
                <a:tc gridSpan="3">
                  <a:txBody>
                    <a:bodyPr/>
                    <a:lstStyle/>
                    <a:p>
                      <a:pPr algn="l" fontAlgn="b">
                        <a:buNone/>
                      </a:pPr>
                      <a:r>
                        <a:rPr lang="el-GR" sz="1100" b="1" i="0" u="none" strike="noStrike" dirty="0">
                          <a:solidFill>
                            <a:srgbClr val="000000"/>
                          </a:solidFill>
                          <a:effectLst/>
                          <a:latin typeface="Aptos Narrow" panose="020B0004020202020204" pitchFamily="34" charset="0"/>
                        </a:rPr>
                        <a:t>2 α) </a:t>
                      </a:r>
                      <a:r>
                        <a:rPr lang="el-GR" sz="1100" b="1" i="0" u="none" strike="noStrike" dirty="0" err="1">
                          <a:solidFill>
                            <a:srgbClr val="000000"/>
                          </a:solidFill>
                          <a:effectLst/>
                          <a:latin typeface="Aptos Narrow" panose="020B0004020202020204" pitchFamily="34" charset="0"/>
                        </a:rPr>
                        <a:t>iii</a:t>
                      </a:r>
                      <a:r>
                        <a:rPr lang="el-GR" sz="1100" b="1" i="0" u="none" strike="noStrike" dirty="0">
                          <a:solidFill>
                            <a:srgbClr val="000000"/>
                          </a:solidFill>
                          <a:effectLst/>
                          <a:latin typeface="Aptos Narrow" panose="020B0004020202020204" pitchFamily="34" charset="0"/>
                        </a:rPr>
                        <a:t>) Προετοιμασία για επαναχρησιμοποίηση και ανακύκλωση ≥60% των παραγόμενων αστικών αποβλήτων (τεκμηρίωση στο ΤοΣΔΑ της συμβολής του νησιού σε βάθος χρόνου για την επίτευξη του στόχου) </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pPr algn="ctr" fontAlgn="ctr">
                        <a:buNone/>
                      </a:pPr>
                      <a:endParaRPr lang="el-GR" sz="1000" b="1" i="0" u="none" strike="noStrike">
                        <a:solidFill>
                          <a:srgbClr val="000000"/>
                        </a:solidFill>
                        <a:effectLst/>
                        <a:latin typeface="Aptos Narrow" panose="020B0004020202020204" pitchFamily="34" charset="0"/>
                      </a:endParaRPr>
                    </a:p>
                  </a:txBody>
                  <a:tcPr marL="6651" marR="6651" marT="6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n-US"/>
                    </a:p>
                  </a:txBody>
                  <a:tcPr/>
                </a:tc>
                <a:extLst>
                  <a:ext uri="{0D108BD9-81ED-4DB2-BD59-A6C34878D82A}">
                    <a16:rowId xmlns:a16="http://schemas.microsoft.com/office/drawing/2014/main" val="1952861685"/>
                  </a:ext>
                </a:extLst>
              </a:tr>
              <a:tr h="701220">
                <a:tc>
                  <a:txBody>
                    <a:bodyPr/>
                    <a:lstStyle/>
                    <a:p>
                      <a:pPr algn="ctr" fontAlgn="ctr">
                        <a:buNone/>
                      </a:pPr>
                      <a:r>
                        <a:rPr lang="en-US" sz="1100" b="0" i="0" u="none" strike="noStrike" dirty="0">
                          <a:solidFill>
                            <a:srgbClr val="000000"/>
                          </a:solidFill>
                          <a:effectLst/>
                          <a:latin typeface="Aptos Narrow" panose="020B0004020202020204" pitchFamily="34" charset="0"/>
                        </a:rPr>
                        <a:t>1</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Προμήθεια κάδων για την ανάπτυξη και ενίσχυση του </a:t>
                      </a:r>
                      <a:r>
                        <a:rPr lang="el-GR" sz="1100" b="1" i="0" u="none" strike="noStrike" dirty="0" err="1">
                          <a:solidFill>
                            <a:srgbClr val="000000"/>
                          </a:solidFill>
                          <a:effectLst/>
                          <a:latin typeface="Aptos Narrow" panose="020B0004020202020204" pitchFamily="34" charset="0"/>
                        </a:rPr>
                        <a:t>ΔσΠ</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3,75</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3171238352"/>
                  </a:ext>
                </a:extLst>
              </a:tr>
              <a:tr h="1073639">
                <a:tc>
                  <a:txBody>
                    <a:bodyPr/>
                    <a:lstStyle/>
                    <a:p>
                      <a:pPr algn="ctr" fontAlgn="ctr">
                        <a:buNone/>
                      </a:pPr>
                      <a:r>
                        <a:rPr lang="en-US" sz="1100" b="0" i="0" u="none" strike="noStrike" dirty="0">
                          <a:solidFill>
                            <a:srgbClr val="000000"/>
                          </a:solidFill>
                          <a:effectLst/>
                          <a:latin typeface="Aptos Narrow" panose="020B0004020202020204" pitchFamily="34" charset="0"/>
                        </a:rPr>
                        <a:t>2</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Ανάπτυξη χωριστής συλλογής </a:t>
                      </a:r>
                      <a:r>
                        <a:rPr lang="el-GR" sz="1100" b="1" i="0" u="none" strike="noStrike" dirty="0" err="1">
                          <a:solidFill>
                            <a:srgbClr val="000000"/>
                          </a:solidFill>
                          <a:effectLst/>
                          <a:latin typeface="Aptos Narrow" panose="020B0004020202020204" pitchFamily="34" charset="0"/>
                        </a:rPr>
                        <a:t>βιοαποβλήτων</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Narrow" panose="020B0004020202020204" pitchFamily="34" charset="0"/>
                        </a:rPr>
                        <a:t>3,5</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3C6"/>
                    </a:solidFill>
                  </a:tcPr>
                </a:tc>
                <a:extLst>
                  <a:ext uri="{0D108BD9-81ED-4DB2-BD59-A6C34878D82A}">
                    <a16:rowId xmlns:a16="http://schemas.microsoft.com/office/drawing/2014/main" val="3938066243"/>
                  </a:ext>
                </a:extLst>
              </a:tr>
              <a:tr h="844198">
                <a:tc>
                  <a:txBody>
                    <a:bodyPr/>
                    <a:lstStyle/>
                    <a:p>
                      <a:pPr algn="ctr" fontAlgn="ctr">
                        <a:buNone/>
                      </a:pPr>
                      <a:r>
                        <a:rPr lang="en-US" sz="1100" b="0" i="0" u="none" strike="noStrike" dirty="0">
                          <a:solidFill>
                            <a:srgbClr val="000000"/>
                          </a:solidFill>
                          <a:effectLst/>
                          <a:latin typeface="Aptos Narrow" panose="020B0004020202020204" pitchFamily="34" charset="0"/>
                        </a:rPr>
                        <a:t>3</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Λειτουργία Πράσινου Σημείου </a:t>
                      </a:r>
                      <a:endParaRPr lang="en-US"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Narrow" panose="020B0004020202020204" pitchFamily="34" charset="0"/>
                        </a:rPr>
                        <a:t>3,75</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2883133314"/>
                  </a:ext>
                </a:extLst>
              </a:tr>
              <a:tr h="701220">
                <a:tc>
                  <a:txBody>
                    <a:bodyPr/>
                    <a:lstStyle/>
                    <a:p>
                      <a:pPr algn="ctr" fontAlgn="ctr">
                        <a:buNone/>
                      </a:pPr>
                      <a:r>
                        <a:rPr lang="en-US" sz="1100" b="0" i="0" u="none" strike="noStrike" dirty="0">
                          <a:solidFill>
                            <a:srgbClr val="000000"/>
                          </a:solidFill>
                          <a:effectLst/>
                          <a:latin typeface="Aptos Narrow" panose="020B0004020202020204" pitchFamily="34" charset="0"/>
                        </a:rPr>
                        <a:t>4</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Συστηματική παρακολούθηση ποσοτήτων ανά ρεύμα και ετήσια τεκμηρίωση εκτροπής από ταφή</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Narrow" panose="020B0004020202020204" pitchFamily="34" charset="0"/>
                        </a:rPr>
                        <a:t>3,1</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4196911157"/>
                  </a:ext>
                </a:extLst>
              </a:tr>
              <a:tr h="1017118">
                <a:tc>
                  <a:txBody>
                    <a:bodyPr/>
                    <a:lstStyle/>
                    <a:p>
                      <a:pPr algn="ctr" fontAlgn="ctr">
                        <a:buNone/>
                      </a:pPr>
                      <a:r>
                        <a:rPr lang="en-US" sz="1100" b="0" i="0" u="none" strike="noStrike" dirty="0">
                          <a:solidFill>
                            <a:srgbClr val="000000"/>
                          </a:solidFill>
                          <a:effectLst/>
                          <a:latin typeface="Aptos Narrow" panose="020B0004020202020204" pitchFamily="34" charset="0"/>
                        </a:rPr>
                        <a:t>5</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Δράσεις Ενημέρωσης, Ευαισθητοποίησης και Περιβαλλοντικής Εκπαίδευσης </a:t>
                      </a:r>
                      <a:endParaRPr lang="el-GR" sz="1100" b="0" i="0" u="none" strike="noStrike" dirty="0">
                        <a:solidFill>
                          <a:srgbClr val="000000"/>
                        </a:solidFill>
                        <a:effectLst/>
                        <a:latin typeface="Aptos Narrow" panose="020B0004020202020204" pitchFamily="34" charset="0"/>
                      </a:endParaRP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3,8</a:t>
                      </a:r>
                    </a:p>
                  </a:txBody>
                  <a:tcPr marL="6651" marR="6651" marT="6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3242617400"/>
                  </a:ext>
                </a:extLst>
              </a:tr>
            </a:tbl>
          </a:graphicData>
        </a:graphic>
      </p:graphicFrame>
      <p:graphicFrame>
        <p:nvGraphicFramePr>
          <p:cNvPr id="12" name="Table 11">
            <a:extLst>
              <a:ext uri="{FF2B5EF4-FFF2-40B4-BE49-F238E27FC236}">
                <a16:creationId xmlns:a16="http://schemas.microsoft.com/office/drawing/2014/main" id="{D9B0663A-D4E2-BE43-5047-AD0F7CB9D252}"/>
              </a:ext>
            </a:extLst>
          </p:cNvPr>
          <p:cNvGraphicFramePr>
            <a:graphicFrameLocks noGrp="1"/>
          </p:cNvGraphicFramePr>
          <p:nvPr>
            <p:extLst>
              <p:ext uri="{D42A27DB-BD31-4B8C-83A1-F6EECF244321}">
                <p14:modId xmlns:p14="http://schemas.microsoft.com/office/powerpoint/2010/main" val="3067746284"/>
              </p:ext>
            </p:extLst>
          </p:nvPr>
        </p:nvGraphicFramePr>
        <p:xfrm>
          <a:off x="723264" y="973664"/>
          <a:ext cx="3078644" cy="4139781"/>
        </p:xfrm>
        <a:graphic>
          <a:graphicData uri="http://schemas.openxmlformats.org/drawingml/2006/table">
            <a:tbl>
              <a:tblPr/>
              <a:tblGrid>
                <a:gridCol w="416800">
                  <a:extLst>
                    <a:ext uri="{9D8B030D-6E8A-4147-A177-3AD203B41FA5}">
                      <a16:colId xmlns:a16="http://schemas.microsoft.com/office/drawing/2014/main" val="1430258826"/>
                    </a:ext>
                  </a:extLst>
                </a:gridCol>
                <a:gridCol w="1899280">
                  <a:extLst>
                    <a:ext uri="{9D8B030D-6E8A-4147-A177-3AD203B41FA5}">
                      <a16:colId xmlns:a16="http://schemas.microsoft.com/office/drawing/2014/main" val="3613941835"/>
                    </a:ext>
                  </a:extLst>
                </a:gridCol>
                <a:gridCol w="762564">
                  <a:extLst>
                    <a:ext uri="{9D8B030D-6E8A-4147-A177-3AD203B41FA5}">
                      <a16:colId xmlns:a16="http://schemas.microsoft.com/office/drawing/2014/main" val="2996485842"/>
                    </a:ext>
                  </a:extLst>
                </a:gridCol>
              </a:tblGrid>
              <a:tr h="257552">
                <a:tc gridSpan="3">
                  <a:txBody>
                    <a:bodyPr/>
                    <a:lstStyle/>
                    <a:p>
                      <a:pPr algn="l" fontAlgn="ctr">
                        <a:buNone/>
                      </a:pPr>
                      <a:r>
                        <a:rPr lang="el-GR" sz="1100" b="1" i="0" u="none" strike="noStrike" dirty="0">
                          <a:solidFill>
                            <a:srgbClr val="000000"/>
                          </a:solidFill>
                          <a:effectLst/>
                          <a:latin typeface="Aptos Narrow" panose="020B0004020202020204" pitchFamily="34" charset="0"/>
                        </a:rPr>
                        <a:t>2 α) </a:t>
                      </a:r>
                      <a:r>
                        <a:rPr lang="el-GR" sz="1100" b="1" i="0" u="none" strike="noStrike" dirty="0" err="1">
                          <a:solidFill>
                            <a:srgbClr val="000000"/>
                          </a:solidFill>
                          <a:effectLst/>
                          <a:latin typeface="Aptos Narrow" panose="020B0004020202020204" pitchFamily="34" charset="0"/>
                        </a:rPr>
                        <a:t>ii</a:t>
                      </a:r>
                      <a:r>
                        <a:rPr lang="el-GR" sz="1100" b="1" i="0" u="none" strike="noStrike" dirty="0">
                          <a:solidFill>
                            <a:srgbClr val="000000"/>
                          </a:solidFill>
                          <a:effectLst/>
                          <a:latin typeface="Aptos Narrow" panose="020B0004020202020204" pitchFamily="34" charset="0"/>
                        </a:rPr>
                        <a:t>) Περιορισμός πλαστικών μιας χρήσης.</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pPr algn="ctr" fontAlgn="ctr">
                        <a:buNone/>
                      </a:pPr>
                      <a:endParaRPr lang="el-GR" sz="900" b="1" i="0" u="none" strike="noStrike" dirty="0">
                        <a:solidFill>
                          <a:srgbClr val="000000"/>
                        </a:solidFill>
                        <a:effectLst/>
                        <a:latin typeface="Aptos Narrow" panose="020B0004020202020204" pitchFamily="34" charset="0"/>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n-US"/>
                    </a:p>
                  </a:txBody>
                  <a:tcPr/>
                </a:tc>
                <a:extLst>
                  <a:ext uri="{0D108BD9-81ED-4DB2-BD59-A6C34878D82A}">
                    <a16:rowId xmlns:a16="http://schemas.microsoft.com/office/drawing/2014/main" val="4289937619"/>
                  </a:ext>
                </a:extLst>
              </a:tr>
              <a:tr h="637440">
                <a:tc>
                  <a:txBody>
                    <a:bodyPr/>
                    <a:lstStyle/>
                    <a:p>
                      <a:pPr algn="ctr" fontAlgn="ctr">
                        <a:buNone/>
                      </a:pPr>
                      <a:r>
                        <a:rPr lang="en-US" sz="1100" b="0" i="0" u="none" strike="noStrike" dirty="0">
                          <a:solidFill>
                            <a:srgbClr val="000000"/>
                          </a:solidFill>
                          <a:effectLst/>
                          <a:latin typeface="Aptos Narrow" panose="020B0004020202020204" pitchFamily="34" charset="0"/>
                        </a:rPr>
                        <a:t>1</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Απαγόρευση πλαστικών σε εκδηλώσεις </a:t>
                      </a:r>
                      <a:endParaRPr lang="en-US" sz="1100" b="0" i="0" u="none" strike="noStrike" dirty="0">
                        <a:solidFill>
                          <a:srgbClr val="000000"/>
                        </a:solidFill>
                        <a:effectLst/>
                        <a:latin typeface="Aptos Narrow" panose="020B0004020202020204" pitchFamily="34" charset="0"/>
                      </a:endParaRP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3,45</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737979716"/>
                  </a:ext>
                </a:extLst>
              </a:tr>
              <a:tr h="618124">
                <a:tc>
                  <a:txBody>
                    <a:bodyPr/>
                    <a:lstStyle/>
                    <a:p>
                      <a:pPr algn="ctr" fontAlgn="ctr">
                        <a:buNone/>
                      </a:pPr>
                      <a:r>
                        <a:rPr lang="en-US" sz="1100" b="0" i="0" u="none" strike="noStrike">
                          <a:solidFill>
                            <a:srgbClr val="000000"/>
                          </a:solidFill>
                          <a:effectLst/>
                          <a:latin typeface="Aptos Narrow" panose="020B0004020202020204" pitchFamily="34" charset="0"/>
                        </a:rPr>
                        <a:t>2</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Προώθηση χρήσης επαναχρησιμοποιούμενων προϊόντων</a:t>
                      </a:r>
                      <a:endParaRPr lang="en-US" sz="1100" b="0" i="0" u="none" strike="noStrike" dirty="0">
                        <a:solidFill>
                          <a:srgbClr val="000000"/>
                        </a:solidFill>
                        <a:effectLst/>
                        <a:latin typeface="Aptos Narrow" panose="020B0004020202020204" pitchFamily="34" charset="0"/>
                      </a:endParaRP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Narrow" panose="020B0004020202020204" pitchFamily="34" charset="0"/>
                        </a:rPr>
                        <a:t>3,7</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BF7C"/>
                    </a:solidFill>
                  </a:tcPr>
                </a:tc>
                <a:extLst>
                  <a:ext uri="{0D108BD9-81ED-4DB2-BD59-A6C34878D82A}">
                    <a16:rowId xmlns:a16="http://schemas.microsoft.com/office/drawing/2014/main" val="3810812127"/>
                  </a:ext>
                </a:extLst>
              </a:tr>
              <a:tr h="656757">
                <a:tc>
                  <a:txBody>
                    <a:bodyPr/>
                    <a:lstStyle/>
                    <a:p>
                      <a:pPr algn="ctr" fontAlgn="ctr">
                        <a:buNone/>
                      </a:pPr>
                      <a:r>
                        <a:rPr lang="en-US" sz="1100" b="0" i="0" u="none" strike="noStrike">
                          <a:solidFill>
                            <a:srgbClr val="000000"/>
                          </a:solidFill>
                          <a:effectLst/>
                          <a:latin typeface="Aptos Narrow" panose="020B0004020202020204" pitchFamily="34" charset="0"/>
                        </a:rPr>
                        <a:t>3</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Συνεργασία με επιχειρήσεις εστίασης και τουρισμού για μείωση αποβλήτων (πλαστικών και σπατάλης τροφίμων)</a:t>
                      </a:r>
                      <a:endParaRPr lang="en-US" sz="1100" b="0" i="0" u="none" strike="noStrike" dirty="0">
                        <a:solidFill>
                          <a:srgbClr val="000000"/>
                        </a:solidFill>
                        <a:effectLst/>
                        <a:latin typeface="Aptos Narrow" panose="020B0004020202020204" pitchFamily="34" charset="0"/>
                      </a:endParaRP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3,45</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1936602158"/>
                  </a:ext>
                </a:extLst>
              </a:tr>
              <a:tr h="618124">
                <a:tc>
                  <a:txBody>
                    <a:bodyPr/>
                    <a:lstStyle/>
                    <a:p>
                      <a:pPr algn="ctr" fontAlgn="ctr">
                        <a:buNone/>
                      </a:pPr>
                      <a:r>
                        <a:rPr lang="en-US" sz="1100" b="0" i="0" u="none" strike="noStrike">
                          <a:solidFill>
                            <a:srgbClr val="000000"/>
                          </a:solidFill>
                          <a:effectLst/>
                          <a:latin typeface="Aptos Narrow" panose="020B0004020202020204" pitchFamily="34" charset="0"/>
                        </a:rPr>
                        <a:t>4</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Δημόσιες βρύσες για μείωση πλαστικών φιαλών</a:t>
                      </a:r>
                      <a:endParaRPr lang="en-US" sz="1100" b="0" i="0" u="none" strike="noStrike" dirty="0">
                        <a:solidFill>
                          <a:srgbClr val="000000"/>
                        </a:solidFill>
                        <a:effectLst/>
                        <a:latin typeface="Aptos Narrow" panose="020B0004020202020204" pitchFamily="34" charset="0"/>
                      </a:endParaRP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3,3</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7D9"/>
                    </a:solidFill>
                  </a:tcPr>
                </a:tc>
                <a:extLst>
                  <a:ext uri="{0D108BD9-81ED-4DB2-BD59-A6C34878D82A}">
                    <a16:rowId xmlns:a16="http://schemas.microsoft.com/office/drawing/2014/main" val="1116114418"/>
                  </a:ext>
                </a:extLst>
              </a:tr>
              <a:tr h="713418">
                <a:tc>
                  <a:txBody>
                    <a:bodyPr/>
                    <a:lstStyle/>
                    <a:p>
                      <a:pPr algn="ctr" fontAlgn="ctr">
                        <a:buNone/>
                      </a:pPr>
                      <a:r>
                        <a:rPr lang="en-US" sz="1100" b="0" i="0" u="none" strike="noStrike">
                          <a:solidFill>
                            <a:srgbClr val="000000"/>
                          </a:solidFill>
                          <a:effectLst/>
                          <a:latin typeface="Aptos Narrow" panose="020B0004020202020204" pitchFamily="34" charset="0"/>
                        </a:rPr>
                        <a:t>5</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Δράσεις ενημέρωσης και εκπαίδευσης πολιτών και επαγγελματιών</a:t>
                      </a:r>
                      <a:endParaRPr lang="en-US" sz="1100" b="0" i="0" u="none" strike="noStrike" dirty="0">
                        <a:solidFill>
                          <a:srgbClr val="000000"/>
                        </a:solidFill>
                        <a:effectLst/>
                        <a:latin typeface="Aptos Narrow" panose="020B0004020202020204" pitchFamily="34" charset="0"/>
                      </a:endParaRP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3,7</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3641573299"/>
                  </a:ext>
                </a:extLst>
              </a:tr>
              <a:tr h="618124">
                <a:tc>
                  <a:txBody>
                    <a:bodyPr/>
                    <a:lstStyle/>
                    <a:p>
                      <a:pPr algn="ctr" fontAlgn="ctr">
                        <a:buNone/>
                      </a:pPr>
                      <a:r>
                        <a:rPr lang="en-US" sz="1100" b="0" i="0" u="none" strike="noStrike">
                          <a:solidFill>
                            <a:srgbClr val="000000"/>
                          </a:solidFill>
                          <a:effectLst/>
                          <a:latin typeface="Aptos Narrow" panose="020B0004020202020204" pitchFamily="34" charset="0"/>
                        </a:rPr>
                        <a:t>6</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Εισαγωγή συστήματος "Πληρώνω όσο Πετάω" (</a:t>
                      </a:r>
                      <a:r>
                        <a:rPr lang="el-GR" sz="1100" b="1" i="0" u="none" strike="noStrike" dirty="0" err="1">
                          <a:solidFill>
                            <a:srgbClr val="000000"/>
                          </a:solidFill>
                          <a:effectLst/>
                          <a:latin typeface="Aptos Narrow" panose="020B0004020202020204" pitchFamily="34" charset="0"/>
                        </a:rPr>
                        <a:t>ΠοΠ</a:t>
                      </a:r>
                      <a:r>
                        <a:rPr lang="el-GR" sz="1100" b="1" i="0" u="none" strike="noStrike" dirty="0">
                          <a:solidFill>
                            <a:srgbClr val="000000"/>
                          </a:solidFill>
                          <a:effectLst/>
                          <a:latin typeface="Aptos Narrow" panose="020B0004020202020204" pitchFamily="34" charset="0"/>
                        </a:rPr>
                        <a:t>)</a:t>
                      </a:r>
                      <a:endParaRPr lang="en-US" sz="1100" b="0" i="0" u="none" strike="noStrike" dirty="0">
                        <a:solidFill>
                          <a:srgbClr val="000000"/>
                        </a:solidFill>
                        <a:effectLst/>
                        <a:latin typeface="Aptos Narrow" panose="020B0004020202020204" pitchFamily="34" charset="0"/>
                      </a:endParaRP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2,85</a:t>
                      </a:r>
                    </a:p>
                  </a:txBody>
                  <a:tcPr marL="6439" marR="6439" marT="64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36213075"/>
                  </a:ext>
                </a:extLst>
              </a:tr>
            </a:tbl>
          </a:graphicData>
        </a:graphic>
      </p:graphicFrame>
      <p:graphicFrame>
        <p:nvGraphicFramePr>
          <p:cNvPr id="15" name="Table 14">
            <a:extLst>
              <a:ext uri="{FF2B5EF4-FFF2-40B4-BE49-F238E27FC236}">
                <a16:creationId xmlns:a16="http://schemas.microsoft.com/office/drawing/2014/main" id="{614134AC-B97F-6B5E-1646-F9E769341E11}"/>
              </a:ext>
            </a:extLst>
          </p:cNvPr>
          <p:cNvGraphicFramePr>
            <a:graphicFrameLocks noGrp="1"/>
          </p:cNvGraphicFramePr>
          <p:nvPr>
            <p:extLst>
              <p:ext uri="{D42A27DB-BD31-4B8C-83A1-F6EECF244321}">
                <p14:modId xmlns:p14="http://schemas.microsoft.com/office/powerpoint/2010/main" val="3249001186"/>
              </p:ext>
            </p:extLst>
          </p:nvPr>
        </p:nvGraphicFramePr>
        <p:xfrm>
          <a:off x="8390091" y="973664"/>
          <a:ext cx="3078644" cy="4194098"/>
        </p:xfrm>
        <a:graphic>
          <a:graphicData uri="http://schemas.openxmlformats.org/drawingml/2006/table">
            <a:tbl>
              <a:tblPr/>
              <a:tblGrid>
                <a:gridCol w="394599">
                  <a:extLst>
                    <a:ext uri="{9D8B030D-6E8A-4147-A177-3AD203B41FA5}">
                      <a16:colId xmlns:a16="http://schemas.microsoft.com/office/drawing/2014/main" val="2418231759"/>
                    </a:ext>
                  </a:extLst>
                </a:gridCol>
                <a:gridCol w="1957283">
                  <a:extLst>
                    <a:ext uri="{9D8B030D-6E8A-4147-A177-3AD203B41FA5}">
                      <a16:colId xmlns:a16="http://schemas.microsoft.com/office/drawing/2014/main" val="544671453"/>
                    </a:ext>
                  </a:extLst>
                </a:gridCol>
                <a:gridCol w="726762">
                  <a:extLst>
                    <a:ext uri="{9D8B030D-6E8A-4147-A177-3AD203B41FA5}">
                      <a16:colId xmlns:a16="http://schemas.microsoft.com/office/drawing/2014/main" val="2060587447"/>
                    </a:ext>
                  </a:extLst>
                </a:gridCol>
              </a:tblGrid>
              <a:tr h="363277">
                <a:tc gridSpan="3">
                  <a:txBody>
                    <a:bodyPr/>
                    <a:lstStyle/>
                    <a:p>
                      <a:pPr algn="l" fontAlgn="b">
                        <a:buNone/>
                      </a:pPr>
                      <a:r>
                        <a:rPr lang="el-GR" sz="1100" b="1" i="0" u="none" strike="noStrike" dirty="0">
                          <a:solidFill>
                            <a:srgbClr val="000000"/>
                          </a:solidFill>
                          <a:effectLst/>
                          <a:latin typeface="Aptos Narrow" panose="020B0004020202020204" pitchFamily="34" charset="0"/>
                        </a:rPr>
                        <a:t>2 α) </a:t>
                      </a:r>
                      <a:r>
                        <a:rPr lang="el-GR" sz="1100" b="1" i="0" u="none" strike="noStrike" dirty="0" err="1">
                          <a:solidFill>
                            <a:srgbClr val="000000"/>
                          </a:solidFill>
                          <a:effectLst/>
                          <a:latin typeface="Aptos Narrow" panose="020B0004020202020204" pitchFamily="34" charset="0"/>
                        </a:rPr>
                        <a:t>vi</a:t>
                      </a:r>
                      <a:r>
                        <a:rPr lang="el-GR" sz="1100" b="1" i="0" u="none" strike="noStrike" dirty="0">
                          <a:solidFill>
                            <a:srgbClr val="000000"/>
                          </a:solidFill>
                          <a:effectLst/>
                          <a:latin typeface="Aptos Narrow" panose="020B0004020202020204" pitchFamily="34" charset="0"/>
                        </a:rPr>
                        <a:t>) Αξιοποίηση &gt;25% της παραγόμενης ιλύος από την επεξεργασία λυμάτων (κομποστοποίηση, εδαφοβελτιωτικό, παραγωγή βιοαερίου, κ.α.)</a:t>
                      </a:r>
                      <a:endParaRPr lang="en-US" sz="1100" b="0" i="0" u="none" strike="noStrike" dirty="0">
                        <a:solidFill>
                          <a:srgbClr val="000000"/>
                        </a:solidFill>
                        <a:effectLst/>
                        <a:latin typeface="Aptos Narrow" panose="020B0004020202020204" pitchFamily="34" charset="0"/>
                      </a:endParaRPr>
                    </a:p>
                    <a:p>
                      <a:pPr algn="l" fontAlgn="b">
                        <a:buNone/>
                      </a:pPr>
                      <a:r>
                        <a:rPr lang="en-US" sz="1100" b="0" i="0" u="none" strike="noStrike" dirty="0">
                          <a:solidFill>
                            <a:srgbClr val="000000"/>
                          </a:solidFill>
                          <a:effectLst/>
                          <a:latin typeface="Aptos Narrow" panose="020B0004020202020204" pitchFamily="34" charset="0"/>
                        </a:rPr>
                        <a:t> </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dirty="0"/>
                    </a:p>
                  </a:txBody>
                  <a:tcPr marL="8738" marR="8738" marT="87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dirty="0"/>
                    </a:p>
                  </a:txBody>
                  <a:tcPr marL="8738" marR="8738" marT="87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788139470"/>
                  </a:ext>
                </a:extLst>
              </a:tr>
              <a:tr h="878700">
                <a:tc>
                  <a:txBody>
                    <a:bodyPr/>
                    <a:lstStyle/>
                    <a:p>
                      <a:pPr algn="ctr" fontAlgn="ctr">
                        <a:buNone/>
                      </a:pPr>
                      <a:r>
                        <a:rPr lang="en-US" sz="1100" b="0" i="0" u="none" strike="noStrike" dirty="0">
                          <a:solidFill>
                            <a:srgbClr val="000000"/>
                          </a:solidFill>
                          <a:effectLst/>
                          <a:latin typeface="Aptos Narrow" panose="020B0004020202020204" pitchFamily="34" charset="0"/>
                        </a:rPr>
                        <a:t>1</a:t>
                      </a:r>
                      <a:endParaRPr lang="el-GR" sz="1100" b="0" i="0" u="none" strike="noStrike" dirty="0">
                        <a:solidFill>
                          <a:srgbClr val="000000"/>
                        </a:solidFill>
                        <a:effectLst/>
                        <a:latin typeface="Aptos Narrow" panose="020B0004020202020204" pitchFamily="34" charset="0"/>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Σχεδιασμός αξιοποίησης ιλύος </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2,6</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6F1"/>
                    </a:solidFill>
                  </a:tcPr>
                </a:tc>
                <a:extLst>
                  <a:ext uri="{0D108BD9-81ED-4DB2-BD59-A6C34878D82A}">
                    <a16:rowId xmlns:a16="http://schemas.microsoft.com/office/drawing/2014/main" val="3064603946"/>
                  </a:ext>
                </a:extLst>
              </a:tr>
              <a:tr h="878700">
                <a:tc>
                  <a:txBody>
                    <a:bodyPr/>
                    <a:lstStyle/>
                    <a:p>
                      <a:pPr algn="ctr" fontAlgn="ctr">
                        <a:buNone/>
                      </a:pPr>
                      <a:r>
                        <a:rPr lang="en-US" sz="1100" b="0" i="0" u="none" strike="noStrike" dirty="0">
                          <a:solidFill>
                            <a:srgbClr val="000000"/>
                          </a:solidFill>
                          <a:effectLst/>
                          <a:latin typeface="Aptos Narrow" panose="020B0004020202020204" pitchFamily="34" charset="0"/>
                        </a:rPr>
                        <a:t>2</a:t>
                      </a:r>
                      <a:endParaRPr lang="el-GR" sz="1100" b="0" i="0" u="none" strike="noStrike" dirty="0">
                        <a:solidFill>
                          <a:srgbClr val="000000"/>
                        </a:solidFill>
                        <a:effectLst/>
                        <a:latin typeface="Aptos Narrow" panose="020B0004020202020204" pitchFamily="34" charset="0"/>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Αξιοποίηση ιλύος ως </a:t>
                      </a:r>
                      <a:r>
                        <a:rPr lang="el-GR" sz="1100" b="1" i="0" u="none" strike="noStrike" dirty="0" err="1">
                          <a:solidFill>
                            <a:srgbClr val="000000"/>
                          </a:solidFill>
                          <a:effectLst/>
                          <a:latin typeface="Aptos Narrow" panose="020B0004020202020204" pitchFamily="34" charset="0"/>
                        </a:rPr>
                        <a:t>εδαφοβελτιωτικό</a:t>
                      </a:r>
                      <a:r>
                        <a:rPr lang="el-GR" sz="1100" b="1" i="0" u="none" strike="noStrike" dirty="0">
                          <a:solidFill>
                            <a:srgbClr val="000000"/>
                          </a:solidFill>
                          <a:effectLst/>
                          <a:latin typeface="Aptos Narrow" panose="020B0004020202020204" pitchFamily="34" charset="0"/>
                        </a:rPr>
                        <a:t> (</a:t>
                      </a:r>
                      <a:r>
                        <a:rPr lang="el-GR" sz="1100" b="1" i="0" u="none" strike="noStrike" dirty="0" err="1">
                          <a:solidFill>
                            <a:srgbClr val="000000"/>
                          </a:solidFill>
                          <a:effectLst/>
                          <a:latin typeface="Aptos Narrow" panose="020B0004020202020204" pitchFamily="34" charset="0"/>
                        </a:rPr>
                        <a:t>κομποστοποίηση</a:t>
                      </a:r>
                      <a:r>
                        <a:rPr lang="el-GR" sz="1100" b="1" i="0" u="none" strike="noStrike" dirty="0">
                          <a:solidFill>
                            <a:srgbClr val="000000"/>
                          </a:solidFill>
                          <a:effectLst/>
                          <a:latin typeface="Aptos Narrow" panose="020B0004020202020204" pitchFamily="34" charset="0"/>
                        </a:rPr>
                        <a:t>) </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Narrow" panose="020B0004020202020204" pitchFamily="34" charset="0"/>
                        </a:rPr>
                        <a:t>2,8</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801769294"/>
                  </a:ext>
                </a:extLst>
              </a:tr>
              <a:tr h="878700">
                <a:tc>
                  <a:txBody>
                    <a:bodyPr/>
                    <a:lstStyle/>
                    <a:p>
                      <a:pPr algn="ctr" fontAlgn="ctr">
                        <a:buNone/>
                      </a:pPr>
                      <a:r>
                        <a:rPr lang="en-US" sz="1100" b="0" i="0" u="none" strike="noStrike" dirty="0">
                          <a:solidFill>
                            <a:srgbClr val="000000"/>
                          </a:solidFill>
                          <a:effectLst/>
                          <a:latin typeface="Aptos Narrow" panose="020B0004020202020204" pitchFamily="34" charset="0"/>
                        </a:rPr>
                        <a:t>3</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Πρόβλεψη υποδομών ξήρανσης/σταθεροποίησης ιλύος στο πλαίσιο της ΕΕΛ</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Narrow" panose="020B0004020202020204" pitchFamily="34" charset="0"/>
                        </a:rPr>
                        <a:t>2,55</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EF1"/>
                    </a:solidFill>
                  </a:tcPr>
                </a:tc>
                <a:extLst>
                  <a:ext uri="{0D108BD9-81ED-4DB2-BD59-A6C34878D82A}">
                    <a16:rowId xmlns:a16="http://schemas.microsoft.com/office/drawing/2014/main" val="4075337420"/>
                  </a:ext>
                </a:extLst>
              </a:tr>
              <a:tr h="878700">
                <a:tc>
                  <a:txBody>
                    <a:bodyPr/>
                    <a:lstStyle/>
                    <a:p>
                      <a:pPr algn="ctr" fontAlgn="ctr">
                        <a:buNone/>
                      </a:pPr>
                      <a:r>
                        <a:rPr lang="en-US" sz="1100" b="0" i="0" u="none" strike="noStrike" dirty="0">
                          <a:solidFill>
                            <a:srgbClr val="000000"/>
                          </a:solidFill>
                          <a:effectLst/>
                          <a:latin typeface="Aptos Narrow" panose="020B0004020202020204" pitchFamily="34" charset="0"/>
                        </a:rPr>
                        <a:t>4</a:t>
                      </a:r>
                      <a:endParaRPr lang="el-GR" sz="1100" b="0" i="0" u="none" strike="noStrike" dirty="0">
                        <a:solidFill>
                          <a:srgbClr val="000000"/>
                        </a:solidFill>
                        <a:effectLst/>
                        <a:latin typeface="Aptos Narrow" panose="020B0004020202020204" pitchFamily="34" charset="0"/>
                      </a:endParaRP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Σύνδεση ιλύος με κυκλική οικονομία </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2,3</a:t>
                      </a:r>
                    </a:p>
                  </a:txBody>
                  <a:tcPr marL="8738" marR="8738" marT="8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949618177"/>
                  </a:ext>
                </a:extLst>
              </a:tr>
            </a:tbl>
          </a:graphicData>
        </a:graphic>
      </p:graphicFrame>
    </p:spTree>
    <p:extLst>
      <p:ext uri="{BB962C8B-B14F-4D97-AF65-F5344CB8AC3E}">
        <p14:creationId xmlns:p14="http://schemas.microsoft.com/office/powerpoint/2010/main" val="3709238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0A82-8853-4442-3E0A-FC97F73BECE1}"/>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F1ECFED-E4F0-8455-B413-27CEE85E9741}"/>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34</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6B976FBD-ACC2-58D6-EC0F-B1E3C1ECA938}"/>
              </a:ext>
            </a:extLst>
          </p:cNvPr>
          <p:cNvSpPr txBox="1"/>
          <p:nvPr/>
        </p:nvSpPr>
        <p:spPr>
          <a:xfrm>
            <a:off x="-880602" y="-283234"/>
            <a:ext cx="12415378"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3: Προστασία Περιβάλλοντος - Αποτελέσματα αξιολόγησης εναλλακτικών επιλογών για την επίτευξη των ειδικών στρατηγικών στόχων (όπου εφαρμόστηκε ΠΚΑ)</a:t>
            </a:r>
            <a:endParaRPr lang="en-US" sz="2000" b="1" dirty="0">
              <a:solidFill>
                <a:srgbClr val="015E72"/>
              </a:solidFill>
              <a:latin typeface="Aptos" panose="020B0004020202020204" pitchFamily="34" charset="0"/>
              <a:cs typeface="Poppins"/>
            </a:endParaRPr>
          </a:p>
        </p:txBody>
      </p:sp>
      <p:graphicFrame>
        <p:nvGraphicFramePr>
          <p:cNvPr id="2" name="Πίνακας 1">
            <a:extLst>
              <a:ext uri="{FF2B5EF4-FFF2-40B4-BE49-F238E27FC236}">
                <a16:creationId xmlns:a16="http://schemas.microsoft.com/office/drawing/2014/main" id="{C6182A82-01C7-C2E1-D1AD-2981A8AEFB06}"/>
              </a:ext>
            </a:extLst>
          </p:cNvPr>
          <p:cNvGraphicFramePr>
            <a:graphicFrameLocks noGrp="1"/>
          </p:cNvGraphicFramePr>
          <p:nvPr>
            <p:extLst>
              <p:ext uri="{D42A27DB-BD31-4B8C-83A1-F6EECF244321}">
                <p14:modId xmlns:p14="http://schemas.microsoft.com/office/powerpoint/2010/main" val="986047789"/>
              </p:ext>
            </p:extLst>
          </p:nvPr>
        </p:nvGraphicFramePr>
        <p:xfrm>
          <a:off x="1836420" y="1574556"/>
          <a:ext cx="4097020" cy="3551166"/>
        </p:xfrm>
        <a:graphic>
          <a:graphicData uri="http://schemas.openxmlformats.org/drawingml/2006/table">
            <a:tbl>
              <a:tblPr/>
              <a:tblGrid>
                <a:gridCol w="523342">
                  <a:extLst>
                    <a:ext uri="{9D8B030D-6E8A-4147-A177-3AD203B41FA5}">
                      <a16:colId xmlns:a16="http://schemas.microsoft.com/office/drawing/2014/main" val="2722095802"/>
                    </a:ext>
                  </a:extLst>
                </a:gridCol>
                <a:gridCol w="2437279">
                  <a:extLst>
                    <a:ext uri="{9D8B030D-6E8A-4147-A177-3AD203B41FA5}">
                      <a16:colId xmlns:a16="http://schemas.microsoft.com/office/drawing/2014/main" val="2581380286"/>
                    </a:ext>
                  </a:extLst>
                </a:gridCol>
                <a:gridCol w="1136399">
                  <a:extLst>
                    <a:ext uri="{9D8B030D-6E8A-4147-A177-3AD203B41FA5}">
                      <a16:colId xmlns:a16="http://schemas.microsoft.com/office/drawing/2014/main" val="244931909"/>
                    </a:ext>
                  </a:extLst>
                </a:gridCol>
              </a:tblGrid>
              <a:tr h="785768">
                <a:tc gridSpan="3">
                  <a:txBody>
                    <a:bodyPr/>
                    <a:lstStyle/>
                    <a:p>
                      <a:pPr algn="l" fontAlgn="ctr">
                        <a:buNone/>
                      </a:pPr>
                      <a:r>
                        <a:rPr lang="el-GR" sz="1100" b="1" i="0" u="none" strike="noStrike" dirty="0">
                          <a:solidFill>
                            <a:srgbClr val="000000"/>
                          </a:solidFill>
                          <a:effectLst/>
                          <a:latin typeface="Aptos Narrow" panose="020B0004020202020204" pitchFamily="34" charset="0"/>
                        </a:rPr>
                        <a:t>3 α) </a:t>
                      </a:r>
                      <a:r>
                        <a:rPr lang="el-GR" sz="1100" b="1" i="0" u="none" strike="noStrike" dirty="0" err="1">
                          <a:solidFill>
                            <a:srgbClr val="000000"/>
                          </a:solidFill>
                          <a:effectLst/>
                          <a:latin typeface="Aptos Narrow" panose="020B0004020202020204" pitchFamily="34" charset="0"/>
                        </a:rPr>
                        <a:t>vi</a:t>
                      </a:r>
                      <a:r>
                        <a:rPr lang="el-GR" sz="1100" b="1" i="0" u="none" strike="noStrike" dirty="0">
                          <a:solidFill>
                            <a:srgbClr val="000000"/>
                          </a:solidFill>
                          <a:effectLst/>
                          <a:latin typeface="Aptos Narrow" panose="020B0004020202020204" pitchFamily="34" charset="0"/>
                        </a:rPr>
                        <a:t>) Κατάρτιση και υλοποίηση ολοκληρωμένων σχεδίων για την ενεργή και παθητική πυροπροστασία των δασικών και λοιπών φυσικών εκτάσεων, και προμήθεια εξοπλισμού</a:t>
                      </a:r>
                      <a:r>
                        <a:rPr lang="el-GR" sz="1100" b="0" i="0" u="none" strike="noStrike" dirty="0">
                          <a:solidFill>
                            <a:srgbClr val="000000"/>
                          </a:solidFill>
                          <a:effectLst/>
                          <a:latin typeface="Aptos Narrow" panose="020B0004020202020204" pitchFamily="34"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dirty="0"/>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040135891"/>
                  </a:ext>
                </a:extLst>
              </a:tr>
              <a:tr h="785768">
                <a:tc>
                  <a:txBody>
                    <a:bodyPr/>
                    <a:lstStyle/>
                    <a:p>
                      <a:pPr algn="ctr" fontAlgn="ctr">
                        <a:buNone/>
                      </a:pPr>
                      <a:r>
                        <a:rPr lang="el-GR" sz="1100" b="0" i="0" u="none" strike="noStrike">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Σχέδιο πυροπροστασίας δασικών πυρκαγιών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2001582232"/>
                  </a:ext>
                </a:extLst>
              </a:tr>
              <a:tr h="596931">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Μέτρα ενεργητικής και παθητικής πυροπροστασίας (σε περιοχές προτεραιότητας)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2211555017"/>
                  </a:ext>
                </a:extLst>
              </a:tr>
              <a:tr h="596931">
                <a:tc>
                  <a:txBody>
                    <a:bodyPr/>
                    <a:lstStyle/>
                    <a:p>
                      <a:pPr algn="ctr" fontAlgn="ctr">
                        <a:buNone/>
                      </a:pPr>
                      <a:r>
                        <a:rPr lang="el-GR"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Ενίσχυση εξοπλισμού και των σχετικών υποδομών πυροπροστασίας.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3471270370"/>
                  </a:ext>
                </a:extLst>
              </a:tr>
              <a:tr h="785768">
                <a:tc>
                  <a:txBody>
                    <a:bodyPr/>
                    <a:lstStyle/>
                    <a:p>
                      <a:pPr algn="ctr" fontAlgn="ctr">
                        <a:buNone/>
                      </a:pPr>
                      <a:r>
                        <a:rPr lang="el-GR" sz="1100" b="0" i="0" u="none" strike="noStrike">
                          <a:solidFill>
                            <a:srgbClr val="000000"/>
                          </a:solidFill>
                          <a:effectLst/>
                          <a:latin typeface="Aptos Narrow" panose="020B00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Καθιέρωση μηχανισμού συντονισμού των εμπλεκόμενων φορέων και παρακολούθησης εφαρμογής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2530650016"/>
                  </a:ext>
                </a:extLst>
              </a:tr>
            </a:tbl>
          </a:graphicData>
        </a:graphic>
      </p:graphicFrame>
      <p:graphicFrame>
        <p:nvGraphicFramePr>
          <p:cNvPr id="3" name="Πίνακας 2">
            <a:extLst>
              <a:ext uri="{FF2B5EF4-FFF2-40B4-BE49-F238E27FC236}">
                <a16:creationId xmlns:a16="http://schemas.microsoft.com/office/drawing/2014/main" id="{AECE9B1A-DA41-3939-90F9-AF43E1D6C8D2}"/>
              </a:ext>
            </a:extLst>
          </p:cNvPr>
          <p:cNvGraphicFramePr>
            <a:graphicFrameLocks noGrp="1"/>
          </p:cNvGraphicFramePr>
          <p:nvPr>
            <p:extLst>
              <p:ext uri="{D42A27DB-BD31-4B8C-83A1-F6EECF244321}">
                <p14:modId xmlns:p14="http://schemas.microsoft.com/office/powerpoint/2010/main" val="3617820773"/>
              </p:ext>
            </p:extLst>
          </p:nvPr>
        </p:nvGraphicFramePr>
        <p:xfrm>
          <a:off x="6400621" y="2432113"/>
          <a:ext cx="4097020" cy="2218079"/>
        </p:xfrm>
        <a:graphic>
          <a:graphicData uri="http://schemas.openxmlformats.org/drawingml/2006/table">
            <a:tbl>
              <a:tblPr/>
              <a:tblGrid>
                <a:gridCol w="577045">
                  <a:extLst>
                    <a:ext uri="{9D8B030D-6E8A-4147-A177-3AD203B41FA5}">
                      <a16:colId xmlns:a16="http://schemas.microsoft.com/office/drawing/2014/main" val="2516222886"/>
                    </a:ext>
                  </a:extLst>
                </a:gridCol>
                <a:gridCol w="2394151">
                  <a:extLst>
                    <a:ext uri="{9D8B030D-6E8A-4147-A177-3AD203B41FA5}">
                      <a16:colId xmlns:a16="http://schemas.microsoft.com/office/drawing/2014/main" val="2301871234"/>
                    </a:ext>
                  </a:extLst>
                </a:gridCol>
                <a:gridCol w="1125824">
                  <a:extLst>
                    <a:ext uri="{9D8B030D-6E8A-4147-A177-3AD203B41FA5}">
                      <a16:colId xmlns:a16="http://schemas.microsoft.com/office/drawing/2014/main" val="2736212495"/>
                    </a:ext>
                  </a:extLst>
                </a:gridCol>
              </a:tblGrid>
              <a:tr h="856234">
                <a:tc gridSpan="3">
                  <a:txBody>
                    <a:bodyPr/>
                    <a:lstStyle/>
                    <a:p>
                      <a:pPr algn="l" fontAlgn="b">
                        <a:buNone/>
                      </a:pPr>
                      <a:r>
                        <a:rPr lang="el-GR" sz="1100" b="1" i="0" u="none" strike="noStrike" dirty="0">
                          <a:solidFill>
                            <a:srgbClr val="000000"/>
                          </a:solidFill>
                          <a:effectLst/>
                          <a:latin typeface="Aptos Narrow" panose="020B0004020202020204" pitchFamily="34" charset="0"/>
                        </a:rPr>
                        <a:t>3 α) </a:t>
                      </a:r>
                      <a:r>
                        <a:rPr lang="el-GR" sz="1100" b="1" i="0" u="none" strike="noStrike" dirty="0" err="1">
                          <a:solidFill>
                            <a:srgbClr val="000000"/>
                          </a:solidFill>
                          <a:effectLst/>
                          <a:latin typeface="Aptos Narrow" panose="020B0004020202020204" pitchFamily="34" charset="0"/>
                        </a:rPr>
                        <a:t>ix</a:t>
                      </a:r>
                      <a:r>
                        <a:rPr lang="el-GR" sz="1100" b="1" i="0" u="none" strike="noStrike" dirty="0">
                          <a:solidFill>
                            <a:srgbClr val="000000"/>
                          </a:solidFill>
                          <a:effectLst/>
                          <a:latin typeface="Aptos Narrow" panose="020B0004020202020204" pitchFamily="34" charset="0"/>
                        </a:rPr>
                        <a:t>) Αποκατάσταση κατεστραμμένων και εγκαταλειμμένων μονοπατιών ή Πιστοποίηση μονοπατιών με βάση τα εθνικά (Άρθρο 12 ΥΑ 169774/2784), ευρωπαϊκά (</a:t>
                      </a:r>
                      <a:r>
                        <a:rPr lang="el-GR" sz="1100" b="1" i="0" u="none" strike="noStrike" dirty="0" err="1">
                          <a:solidFill>
                            <a:srgbClr val="000000"/>
                          </a:solidFill>
                          <a:effectLst/>
                          <a:latin typeface="Aptos Narrow" panose="020B0004020202020204" pitchFamily="34" charset="0"/>
                        </a:rPr>
                        <a:t>Leading</a:t>
                      </a:r>
                      <a:r>
                        <a:rPr lang="el-GR" sz="1100" b="1" i="0" u="none" strike="noStrike" dirty="0">
                          <a:solidFill>
                            <a:srgbClr val="000000"/>
                          </a:solidFill>
                          <a:effectLst/>
                          <a:latin typeface="Aptos Narrow" panose="020B0004020202020204" pitchFamily="34" charset="0"/>
                        </a:rPr>
                        <a:t> Quality </a:t>
                      </a:r>
                      <a:r>
                        <a:rPr lang="el-GR" sz="1100" b="1" i="0" u="none" strike="noStrike" dirty="0" err="1">
                          <a:solidFill>
                            <a:srgbClr val="000000"/>
                          </a:solidFill>
                          <a:effectLst/>
                          <a:latin typeface="Aptos Narrow" panose="020B0004020202020204" pitchFamily="34" charset="0"/>
                        </a:rPr>
                        <a:t>Trails</a:t>
                      </a:r>
                      <a:r>
                        <a:rPr lang="el-GR" sz="1100" b="1" i="0" u="none" strike="noStrike" dirty="0">
                          <a:solidFill>
                            <a:srgbClr val="000000"/>
                          </a:solidFill>
                          <a:effectLst/>
                          <a:latin typeface="Aptos Narrow" panose="020B0004020202020204" pitchFamily="34" charset="0"/>
                        </a:rPr>
                        <a:t>) ή διεθνή (</a:t>
                      </a:r>
                      <a:r>
                        <a:rPr lang="el-GR" sz="1100" b="1" i="0" u="none" strike="noStrike" dirty="0" err="1">
                          <a:solidFill>
                            <a:srgbClr val="000000"/>
                          </a:solidFill>
                          <a:effectLst/>
                          <a:latin typeface="Aptos Narrow" panose="020B0004020202020204" pitchFamily="34" charset="0"/>
                        </a:rPr>
                        <a:t>Green</a:t>
                      </a:r>
                      <a:r>
                        <a:rPr lang="el-GR" sz="1100" b="1" i="0" u="none" strike="noStrike" dirty="0">
                          <a:solidFill>
                            <a:srgbClr val="000000"/>
                          </a:solidFill>
                          <a:effectLst/>
                          <a:latin typeface="Aptos Narrow" panose="020B0004020202020204" pitchFamily="34" charset="0"/>
                        </a:rPr>
                        <a:t> </a:t>
                      </a:r>
                      <a:r>
                        <a:rPr lang="el-GR" sz="1100" b="1" i="0" u="none" strike="noStrike" dirty="0" err="1">
                          <a:solidFill>
                            <a:srgbClr val="000000"/>
                          </a:solidFill>
                          <a:effectLst/>
                          <a:latin typeface="Aptos Narrow" panose="020B0004020202020204" pitchFamily="34" charset="0"/>
                        </a:rPr>
                        <a:t>Flag</a:t>
                      </a:r>
                      <a:r>
                        <a:rPr lang="el-GR" sz="1100" b="1" i="0" u="none" strike="noStrike" dirty="0">
                          <a:solidFill>
                            <a:srgbClr val="000000"/>
                          </a:solidFill>
                          <a:effectLst/>
                          <a:latin typeface="Aptos Narrow" panose="020B0004020202020204" pitchFamily="34" charset="0"/>
                        </a:rPr>
                        <a:t> </a:t>
                      </a:r>
                      <a:r>
                        <a:rPr lang="el-GR" sz="1100" b="1" i="0" u="none" strike="noStrike" dirty="0" err="1">
                          <a:solidFill>
                            <a:srgbClr val="000000"/>
                          </a:solidFill>
                          <a:effectLst/>
                          <a:latin typeface="Aptos Narrow" panose="020B0004020202020204" pitchFamily="34" charset="0"/>
                        </a:rPr>
                        <a:t>Trails</a:t>
                      </a:r>
                      <a:r>
                        <a:rPr lang="el-GR" sz="1100" b="1" i="0" u="none" strike="noStrike" dirty="0">
                          <a:solidFill>
                            <a:srgbClr val="000000"/>
                          </a:solidFill>
                          <a:effectLst/>
                          <a:latin typeface="Aptos Narrow" panose="020B0004020202020204" pitchFamily="34" charset="0"/>
                        </a:rPr>
                        <a:t>) πρότυπα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dirty="0"/>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l-GR"/>
                    </a:p>
                  </a:txBody>
                  <a:tcPr/>
                </a:tc>
                <a:extLst>
                  <a:ext uri="{0D108BD9-81ED-4DB2-BD59-A6C34878D82A}">
                    <a16:rowId xmlns:a16="http://schemas.microsoft.com/office/drawing/2014/main" val="2344727680"/>
                  </a:ext>
                </a:extLst>
              </a:tr>
              <a:tr h="776080">
                <a:tc>
                  <a:txBody>
                    <a:bodyPr/>
                    <a:lstStyle/>
                    <a:p>
                      <a:pPr algn="ctr" fontAlgn="ctr">
                        <a:buNone/>
                      </a:pPr>
                      <a:r>
                        <a:rPr lang="el-GR" sz="1100" b="0" i="0" u="none" strike="noStrike">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Συντήρηση και αναβάθμιση μονοπατιών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3281169231"/>
                  </a:ext>
                </a:extLst>
              </a:tr>
              <a:tr h="585765">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Πιστοποίηση του δικτύου μονοπατιών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594731641"/>
                  </a:ext>
                </a:extLst>
              </a:tr>
            </a:tbl>
          </a:graphicData>
        </a:graphic>
      </p:graphicFrame>
    </p:spTree>
    <p:extLst>
      <p:ext uri="{BB962C8B-B14F-4D97-AF65-F5344CB8AC3E}">
        <p14:creationId xmlns:p14="http://schemas.microsoft.com/office/powerpoint/2010/main" val="717009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5738-B6E0-44FA-793C-7BFA46CE1C83}"/>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C03B716-CA7B-9419-C3AD-747B8A7C046E}"/>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35</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76C3FF11-B57B-34FF-A376-D120E2F55A0E}"/>
              </a:ext>
            </a:extLst>
          </p:cNvPr>
          <p:cNvSpPr txBox="1"/>
          <p:nvPr/>
        </p:nvSpPr>
        <p:spPr>
          <a:xfrm>
            <a:off x="-885062" y="-216327"/>
            <a:ext cx="12415378"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4: Επιχειρηματικότητα και Καινοτομία - Αποτελέσματα αξιολόγησης εναλλακτικών επιλογών για την επίτευξη των ειδικών στρατηγικών στόχων (όπου εφαρμόστηκε ΠΚΑ)</a:t>
            </a:r>
            <a:endParaRPr lang="en-US" sz="2000" b="1" dirty="0">
              <a:solidFill>
                <a:srgbClr val="015E72"/>
              </a:solidFill>
              <a:latin typeface="Aptos" panose="020B0004020202020204" pitchFamily="34" charset="0"/>
              <a:cs typeface="Poppins"/>
            </a:endParaRPr>
          </a:p>
        </p:txBody>
      </p:sp>
      <p:graphicFrame>
        <p:nvGraphicFramePr>
          <p:cNvPr id="3" name="Table 2">
            <a:extLst>
              <a:ext uri="{FF2B5EF4-FFF2-40B4-BE49-F238E27FC236}">
                <a16:creationId xmlns:a16="http://schemas.microsoft.com/office/drawing/2014/main" id="{4C342BFA-A922-67FA-4BC1-EC0E87E28A10}"/>
              </a:ext>
            </a:extLst>
          </p:cNvPr>
          <p:cNvGraphicFramePr>
            <a:graphicFrameLocks noGrp="1"/>
          </p:cNvGraphicFramePr>
          <p:nvPr>
            <p:extLst>
              <p:ext uri="{D42A27DB-BD31-4B8C-83A1-F6EECF244321}">
                <p14:modId xmlns:p14="http://schemas.microsoft.com/office/powerpoint/2010/main" val="2586313925"/>
              </p:ext>
            </p:extLst>
          </p:nvPr>
        </p:nvGraphicFramePr>
        <p:xfrm>
          <a:off x="6245780" y="2334311"/>
          <a:ext cx="4723318" cy="1974788"/>
        </p:xfrm>
        <a:graphic>
          <a:graphicData uri="http://schemas.openxmlformats.org/drawingml/2006/table">
            <a:tbl>
              <a:tblPr/>
              <a:tblGrid>
                <a:gridCol w="579337">
                  <a:extLst>
                    <a:ext uri="{9D8B030D-6E8A-4147-A177-3AD203B41FA5}">
                      <a16:colId xmlns:a16="http://schemas.microsoft.com/office/drawing/2014/main" val="3394955726"/>
                    </a:ext>
                  </a:extLst>
                </a:gridCol>
                <a:gridCol w="2996036">
                  <a:extLst>
                    <a:ext uri="{9D8B030D-6E8A-4147-A177-3AD203B41FA5}">
                      <a16:colId xmlns:a16="http://schemas.microsoft.com/office/drawing/2014/main" val="2201105739"/>
                    </a:ext>
                  </a:extLst>
                </a:gridCol>
                <a:gridCol w="1147945">
                  <a:extLst>
                    <a:ext uri="{9D8B030D-6E8A-4147-A177-3AD203B41FA5}">
                      <a16:colId xmlns:a16="http://schemas.microsoft.com/office/drawing/2014/main" val="377777332"/>
                    </a:ext>
                  </a:extLst>
                </a:gridCol>
              </a:tblGrid>
              <a:tr h="577867">
                <a:tc gridSpan="3">
                  <a:txBody>
                    <a:bodyPr/>
                    <a:lstStyle/>
                    <a:p>
                      <a:pPr algn="l" fontAlgn="ctr">
                        <a:buNone/>
                      </a:pPr>
                      <a:r>
                        <a:rPr lang="el-GR" sz="1100" b="1" i="0" u="none" strike="noStrike" dirty="0">
                          <a:solidFill>
                            <a:srgbClr val="000000"/>
                          </a:solidFill>
                          <a:effectLst/>
                          <a:latin typeface="Aptos" panose="020B0004020202020204" pitchFamily="34" charset="0"/>
                        </a:rPr>
                        <a:t>4 α) </a:t>
                      </a:r>
                      <a:r>
                        <a:rPr lang="el-GR" sz="1100" b="1" i="0" u="none" strike="noStrike" dirty="0" err="1">
                          <a:solidFill>
                            <a:srgbClr val="000000"/>
                          </a:solidFill>
                          <a:effectLst/>
                          <a:latin typeface="Aptos" panose="020B0004020202020204" pitchFamily="34" charset="0"/>
                        </a:rPr>
                        <a:t>iv</a:t>
                      </a:r>
                      <a:r>
                        <a:rPr lang="el-GR" sz="1100" b="1" i="0" u="none" strike="noStrike" dirty="0">
                          <a:solidFill>
                            <a:srgbClr val="000000"/>
                          </a:solidFill>
                          <a:effectLst/>
                          <a:latin typeface="Aptos" panose="020B0004020202020204" pitchFamily="34" charset="0"/>
                        </a:rPr>
                        <a:t>) Υλοποίηση προγράμματος προώθησης τοπικών προϊόντων (π.χ. μέλι, λάδι, κρασί, τυροκομικά) και σύνδεσης του πρωτογενούς και του δευτερογενούς τομέα με τον τουρισμό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8131033"/>
                  </a:ext>
                </a:extLst>
              </a:tr>
              <a:tr h="926529">
                <a:tc>
                  <a:txBody>
                    <a:bodyPr/>
                    <a:lstStyle/>
                    <a:p>
                      <a:pPr algn="ctr" fontAlgn="ctr">
                        <a:buNone/>
                      </a:pPr>
                      <a:r>
                        <a:rPr lang="en-US" sz="1100" b="0" i="0" u="none" strike="noStrike">
                          <a:solidFill>
                            <a:srgbClr val="000000"/>
                          </a:solidFill>
                          <a:effectLst/>
                          <a:latin typeface="Aptos"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panose="020B0004020202020204" pitchFamily="34" charset="0"/>
                        </a:rPr>
                        <a:t>Σύνδεση τοπικών προϊόντων με τουρισμό μέσω εκπόνησης μελέτης φέρουσας ικανότητας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a:solidFill>
                            <a:srgbClr val="000000"/>
                          </a:solidFill>
                          <a:effectLst/>
                          <a:latin typeface="Aptos" panose="020B00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714770228"/>
                  </a:ext>
                </a:extLst>
              </a:tr>
              <a:tr h="470392">
                <a:tc>
                  <a:txBody>
                    <a:bodyPr/>
                    <a:lstStyle/>
                    <a:p>
                      <a:pPr algn="ctr" fontAlgn="ctr">
                        <a:buNone/>
                      </a:pPr>
                      <a:r>
                        <a:rPr lang="en-US" sz="1100" b="0" i="0" u="none" strike="noStrike">
                          <a:solidFill>
                            <a:srgbClr val="000000"/>
                          </a:solidFill>
                          <a:effectLst/>
                          <a:latin typeface="Aptos"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panose="020B0004020202020204" pitchFamily="34" charset="0"/>
                        </a:rPr>
                        <a:t>Διοργάνωση και αναβάθμιση Φεστιβάλ Αγροτικών Προϊόντων Κέας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panose="020B0004020202020204" pitchFamily="34" charset="0"/>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969616939"/>
                  </a:ext>
                </a:extLst>
              </a:tr>
            </a:tbl>
          </a:graphicData>
        </a:graphic>
      </p:graphicFrame>
      <p:graphicFrame>
        <p:nvGraphicFramePr>
          <p:cNvPr id="6" name="Table 5">
            <a:extLst>
              <a:ext uri="{FF2B5EF4-FFF2-40B4-BE49-F238E27FC236}">
                <a16:creationId xmlns:a16="http://schemas.microsoft.com/office/drawing/2014/main" id="{45D71499-9EDD-1CF7-A59C-9A9C07110EB8}"/>
              </a:ext>
            </a:extLst>
          </p:cNvPr>
          <p:cNvGraphicFramePr>
            <a:graphicFrameLocks noGrp="1"/>
          </p:cNvGraphicFramePr>
          <p:nvPr>
            <p:extLst>
              <p:ext uri="{D42A27DB-BD31-4B8C-83A1-F6EECF244321}">
                <p14:modId xmlns:p14="http://schemas.microsoft.com/office/powerpoint/2010/main" val="3676982783"/>
              </p:ext>
            </p:extLst>
          </p:nvPr>
        </p:nvGraphicFramePr>
        <p:xfrm>
          <a:off x="983390" y="2084290"/>
          <a:ext cx="4723319" cy="2474831"/>
        </p:xfrm>
        <a:graphic>
          <a:graphicData uri="http://schemas.openxmlformats.org/drawingml/2006/table">
            <a:tbl>
              <a:tblPr/>
              <a:tblGrid>
                <a:gridCol w="705509">
                  <a:extLst>
                    <a:ext uri="{9D8B030D-6E8A-4147-A177-3AD203B41FA5}">
                      <a16:colId xmlns:a16="http://schemas.microsoft.com/office/drawing/2014/main" val="1558638119"/>
                    </a:ext>
                  </a:extLst>
                </a:gridCol>
                <a:gridCol w="3045045">
                  <a:extLst>
                    <a:ext uri="{9D8B030D-6E8A-4147-A177-3AD203B41FA5}">
                      <a16:colId xmlns:a16="http://schemas.microsoft.com/office/drawing/2014/main" val="168825977"/>
                    </a:ext>
                  </a:extLst>
                </a:gridCol>
                <a:gridCol w="972765">
                  <a:extLst>
                    <a:ext uri="{9D8B030D-6E8A-4147-A177-3AD203B41FA5}">
                      <a16:colId xmlns:a16="http://schemas.microsoft.com/office/drawing/2014/main" val="2074932545"/>
                    </a:ext>
                  </a:extLst>
                </a:gridCol>
              </a:tblGrid>
              <a:tr h="559056">
                <a:tc gridSpan="3">
                  <a:txBody>
                    <a:bodyPr/>
                    <a:lstStyle/>
                    <a:p>
                      <a:pPr algn="l" fontAlgn="ctr">
                        <a:buNone/>
                      </a:pPr>
                      <a:r>
                        <a:rPr lang="el-GR" sz="1100" b="1" i="0" u="none" strike="noStrike">
                          <a:solidFill>
                            <a:srgbClr val="000000"/>
                          </a:solidFill>
                          <a:effectLst/>
                          <a:latin typeface="Aptos" panose="020B0004020202020204" pitchFamily="34" charset="0"/>
                        </a:rPr>
                        <a:t>4 α) ii) Δημιουργία «Κόμβου» ή σημείου επαφής για την προώθηση της πράσινης και της γαλάζιας επιχειρηματικότητας σε νησιά άνω των 1.000 μόνιμων κατοίκων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704168"/>
                  </a:ext>
                </a:extLst>
              </a:tr>
              <a:tr h="956299">
                <a:tc>
                  <a:txBody>
                    <a:bodyPr/>
                    <a:lstStyle/>
                    <a:p>
                      <a:pPr algn="ctr" fontAlgn="ctr">
                        <a:buNone/>
                      </a:pPr>
                      <a:r>
                        <a:rPr lang="en-US" sz="1100" b="0" i="0" u="none" strike="noStrike">
                          <a:solidFill>
                            <a:srgbClr val="000000"/>
                          </a:solidFill>
                          <a:effectLst/>
                          <a:latin typeface="Aptos"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panose="020B0004020202020204" pitchFamily="34" charset="0"/>
                        </a:rPr>
                        <a:t>Ανάπτυξη κόμβου επιχειρηματικότητας (φυσική δομή)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panose="020B00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812742844"/>
                  </a:ext>
                </a:extLst>
              </a:tr>
              <a:tr h="959476">
                <a:tc>
                  <a:txBody>
                    <a:bodyPr/>
                    <a:lstStyle/>
                    <a:p>
                      <a:pPr algn="ctr" fontAlgn="ctr">
                        <a:buNone/>
                      </a:pPr>
                      <a:r>
                        <a:rPr lang="en-US" sz="1100" b="0" i="0" u="none" strike="noStrike">
                          <a:solidFill>
                            <a:srgbClr val="000000"/>
                          </a:solidFill>
                          <a:effectLst/>
                          <a:latin typeface="Aptos"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panose="020B0004020202020204" pitchFamily="34" charset="0"/>
                        </a:rPr>
                        <a:t>Ανάπτυξη καταδυτικού πάρκου και καταδυτικού τουρισμού (ως ενισχυτική δράση)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ptos" panose="020B00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864510658"/>
                  </a:ext>
                </a:extLst>
              </a:tr>
            </a:tbl>
          </a:graphicData>
        </a:graphic>
      </p:graphicFrame>
    </p:spTree>
    <p:extLst>
      <p:ext uri="{BB962C8B-B14F-4D97-AF65-F5344CB8AC3E}">
        <p14:creationId xmlns:p14="http://schemas.microsoft.com/office/powerpoint/2010/main" val="655156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25B8-EB96-4E28-32D7-D0C34B139F8F}"/>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6E14789-5D15-517C-525D-9EDCCFD4B367}"/>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36</a:t>
            </a:fld>
            <a:endParaRPr lang="el-GR">
              <a:latin typeface="Aptos" panose="020B0004020202020204" pitchFamily="34" charset="0"/>
            </a:endParaRPr>
          </a:p>
        </p:txBody>
      </p:sp>
      <p:sp>
        <p:nvSpPr>
          <p:cNvPr id="7" name="Google Shape;214;p8">
            <a:extLst>
              <a:ext uri="{FF2B5EF4-FFF2-40B4-BE49-F238E27FC236}">
                <a16:creationId xmlns:a16="http://schemas.microsoft.com/office/drawing/2014/main" id="{D5EA4B5E-F7F7-E344-110F-1AC7FAF7543F}"/>
              </a:ext>
            </a:extLst>
          </p:cNvPr>
          <p:cNvSpPr txBox="1"/>
          <p:nvPr/>
        </p:nvSpPr>
        <p:spPr>
          <a:xfrm>
            <a:off x="-908453" y="-315703"/>
            <a:ext cx="12415378"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5: Ψηφιακός Μετασχηματισμός - Αποτελέσματα αξιολόγησης εναλλακτικών επιλογών για την επίτευξη των ειδικών στρατηγικών στόχων (όπου εφαρμόστηκε ΠΚΑ)</a:t>
            </a:r>
            <a:endParaRPr lang="en-US" sz="2000" b="1" dirty="0">
              <a:solidFill>
                <a:srgbClr val="015E72"/>
              </a:solidFill>
              <a:latin typeface="Aptos" panose="020B0004020202020204" pitchFamily="34" charset="0"/>
              <a:cs typeface="Poppins"/>
            </a:endParaRPr>
          </a:p>
        </p:txBody>
      </p:sp>
      <p:graphicFrame>
        <p:nvGraphicFramePr>
          <p:cNvPr id="2" name="Πίνακας 1">
            <a:extLst>
              <a:ext uri="{FF2B5EF4-FFF2-40B4-BE49-F238E27FC236}">
                <a16:creationId xmlns:a16="http://schemas.microsoft.com/office/drawing/2014/main" id="{6215275A-996A-3334-E2A0-CDC9CBBFB774}"/>
              </a:ext>
            </a:extLst>
          </p:cNvPr>
          <p:cNvGraphicFramePr>
            <a:graphicFrameLocks noGrp="1"/>
          </p:cNvGraphicFramePr>
          <p:nvPr>
            <p:extLst>
              <p:ext uri="{D42A27DB-BD31-4B8C-83A1-F6EECF244321}">
                <p14:modId xmlns:p14="http://schemas.microsoft.com/office/powerpoint/2010/main" val="1792322921"/>
              </p:ext>
            </p:extLst>
          </p:nvPr>
        </p:nvGraphicFramePr>
        <p:xfrm>
          <a:off x="1407160" y="1939447"/>
          <a:ext cx="3810000" cy="2454751"/>
        </p:xfrm>
        <a:graphic>
          <a:graphicData uri="http://schemas.openxmlformats.org/drawingml/2006/table">
            <a:tbl>
              <a:tblPr/>
              <a:tblGrid>
                <a:gridCol w="426720">
                  <a:extLst>
                    <a:ext uri="{9D8B030D-6E8A-4147-A177-3AD203B41FA5}">
                      <a16:colId xmlns:a16="http://schemas.microsoft.com/office/drawing/2014/main" val="1148936235"/>
                    </a:ext>
                  </a:extLst>
                </a:gridCol>
                <a:gridCol w="2682351">
                  <a:extLst>
                    <a:ext uri="{9D8B030D-6E8A-4147-A177-3AD203B41FA5}">
                      <a16:colId xmlns:a16="http://schemas.microsoft.com/office/drawing/2014/main" val="2762165776"/>
                    </a:ext>
                  </a:extLst>
                </a:gridCol>
                <a:gridCol w="700929">
                  <a:extLst>
                    <a:ext uri="{9D8B030D-6E8A-4147-A177-3AD203B41FA5}">
                      <a16:colId xmlns:a16="http://schemas.microsoft.com/office/drawing/2014/main" val="4253844550"/>
                    </a:ext>
                  </a:extLst>
                </a:gridCol>
              </a:tblGrid>
              <a:tr h="494991">
                <a:tc gridSpan="3">
                  <a:txBody>
                    <a:bodyPr/>
                    <a:lstStyle/>
                    <a:p>
                      <a:pPr algn="l" fontAlgn="ctr">
                        <a:buNone/>
                      </a:pPr>
                      <a:r>
                        <a:rPr lang="el-GR" sz="1100" b="1" i="0" u="none" strike="noStrike" dirty="0">
                          <a:solidFill>
                            <a:srgbClr val="000000"/>
                          </a:solidFill>
                          <a:effectLst/>
                          <a:latin typeface="Aptos Narrow" panose="020B0004020202020204" pitchFamily="34" charset="0"/>
                        </a:rPr>
                        <a:t>5 α) i) Κάλυψη ασύρματου δικτύου στο 90% της επιφάνειας του νησιού με ισχύ σήματος RSSI &gt; -75 </a:t>
                      </a:r>
                      <a:r>
                        <a:rPr lang="el-GR" sz="1100" b="1" i="0" u="none" strike="noStrike" dirty="0" err="1">
                          <a:solidFill>
                            <a:srgbClr val="000000"/>
                          </a:solidFill>
                          <a:effectLst/>
                          <a:latin typeface="Aptos Narrow" panose="020B0004020202020204" pitchFamily="34" charset="0"/>
                        </a:rPr>
                        <a:t>dBm</a:t>
                      </a:r>
                      <a:endParaRPr lang="el-G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dirty="0"/>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l-GR"/>
                    </a:p>
                  </a:txBody>
                  <a:tcPr/>
                </a:tc>
                <a:extLst>
                  <a:ext uri="{0D108BD9-81ED-4DB2-BD59-A6C34878D82A}">
                    <a16:rowId xmlns:a16="http://schemas.microsoft.com/office/drawing/2014/main" val="3018644577"/>
                  </a:ext>
                </a:extLst>
              </a:tr>
              <a:tr h="979880">
                <a:tc>
                  <a:txBody>
                    <a:bodyPr/>
                    <a:lstStyle/>
                    <a:p>
                      <a:pPr algn="ctr" fontAlgn="ctr">
                        <a:buNone/>
                      </a:pPr>
                      <a:r>
                        <a:rPr lang="el-GR" sz="1100" b="0" i="0" u="none" strike="noStrike" dirty="0">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Χαρτογράφηση προβλημάτων σήματος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4,35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3764938580"/>
                  </a:ext>
                </a:extLst>
              </a:tr>
              <a:tr h="979880">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Υποστήριξη παρεμβάσεων ενίσχυσης κάλυψης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D5AB"/>
                    </a:solidFill>
                  </a:tcPr>
                </a:tc>
                <a:extLst>
                  <a:ext uri="{0D108BD9-81ED-4DB2-BD59-A6C34878D82A}">
                    <a16:rowId xmlns:a16="http://schemas.microsoft.com/office/drawing/2014/main" val="3961893328"/>
                  </a:ext>
                </a:extLst>
              </a:tr>
            </a:tbl>
          </a:graphicData>
        </a:graphic>
      </p:graphicFrame>
      <p:graphicFrame>
        <p:nvGraphicFramePr>
          <p:cNvPr id="5" name="Πίνακας 4">
            <a:extLst>
              <a:ext uri="{FF2B5EF4-FFF2-40B4-BE49-F238E27FC236}">
                <a16:creationId xmlns:a16="http://schemas.microsoft.com/office/drawing/2014/main" id="{CB42F0E4-EEBC-966A-4825-E4E7E8E7B681}"/>
              </a:ext>
            </a:extLst>
          </p:cNvPr>
          <p:cNvGraphicFramePr>
            <a:graphicFrameLocks noGrp="1"/>
          </p:cNvGraphicFramePr>
          <p:nvPr>
            <p:extLst>
              <p:ext uri="{D42A27DB-BD31-4B8C-83A1-F6EECF244321}">
                <p14:modId xmlns:p14="http://schemas.microsoft.com/office/powerpoint/2010/main" val="4154747494"/>
              </p:ext>
            </p:extLst>
          </p:nvPr>
        </p:nvGraphicFramePr>
        <p:xfrm>
          <a:off x="6197600" y="1502568"/>
          <a:ext cx="3810000" cy="3453330"/>
        </p:xfrm>
        <a:graphic>
          <a:graphicData uri="http://schemas.openxmlformats.org/drawingml/2006/table">
            <a:tbl>
              <a:tblPr/>
              <a:tblGrid>
                <a:gridCol w="441960">
                  <a:extLst>
                    <a:ext uri="{9D8B030D-6E8A-4147-A177-3AD203B41FA5}">
                      <a16:colId xmlns:a16="http://schemas.microsoft.com/office/drawing/2014/main" val="873577438"/>
                    </a:ext>
                  </a:extLst>
                </a:gridCol>
                <a:gridCol w="2667111">
                  <a:extLst>
                    <a:ext uri="{9D8B030D-6E8A-4147-A177-3AD203B41FA5}">
                      <a16:colId xmlns:a16="http://schemas.microsoft.com/office/drawing/2014/main" val="4242137886"/>
                    </a:ext>
                  </a:extLst>
                </a:gridCol>
                <a:gridCol w="700929">
                  <a:extLst>
                    <a:ext uri="{9D8B030D-6E8A-4147-A177-3AD203B41FA5}">
                      <a16:colId xmlns:a16="http://schemas.microsoft.com/office/drawing/2014/main" val="349945777"/>
                    </a:ext>
                  </a:extLst>
                </a:gridCol>
              </a:tblGrid>
              <a:tr h="1247071">
                <a:tc gridSpan="3">
                  <a:txBody>
                    <a:bodyPr/>
                    <a:lstStyle/>
                    <a:p>
                      <a:pPr algn="l" fontAlgn="b">
                        <a:buNone/>
                      </a:pPr>
                      <a:r>
                        <a:rPr lang="el-GR" sz="1100" b="1" i="0" u="none" strike="noStrike" dirty="0">
                          <a:solidFill>
                            <a:srgbClr val="000000"/>
                          </a:solidFill>
                          <a:effectLst/>
                          <a:latin typeface="Aptos Narrow" panose="020B0004020202020204" pitchFamily="34" charset="0"/>
                        </a:rPr>
                        <a:t>5 α) </a:t>
                      </a:r>
                      <a:r>
                        <a:rPr lang="el-GR" sz="1100" b="1" i="0" u="none" strike="noStrike" dirty="0" err="1">
                          <a:solidFill>
                            <a:srgbClr val="000000"/>
                          </a:solidFill>
                          <a:effectLst/>
                          <a:latin typeface="Aptos Narrow" panose="020B0004020202020204" pitchFamily="34" charset="0"/>
                        </a:rPr>
                        <a:t>viii</a:t>
                      </a:r>
                      <a:r>
                        <a:rPr lang="el-GR" sz="1100" b="1" i="0" u="none" strike="noStrike" dirty="0">
                          <a:solidFill>
                            <a:srgbClr val="000000"/>
                          </a:solidFill>
                          <a:effectLst/>
                          <a:latin typeface="Aptos Narrow" panose="020B0004020202020204" pitchFamily="34" charset="0"/>
                        </a:rPr>
                        <a:t>) Εφαρμογή προηγμένων συστημάτων για την παρακολούθηση και διαχείριση των υποδομών και των δημόσιων υπηρεσιών (π.χ. συστήματα τηλεμετρίας και τηλεματικής στο δίκτυο ύδρευσης ή στις εγκαταστάσεις αφαλάτωσης, σύστημα ενημέρωσης για τη ποιότητα του πόσιμου νερού και των νερών κολύμβησης, σύστημα ευέλικτων μεταφορών)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dirty="0"/>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l-GR"/>
                    </a:p>
                  </a:txBody>
                  <a:tcPr/>
                </a:tc>
                <a:extLst>
                  <a:ext uri="{0D108BD9-81ED-4DB2-BD59-A6C34878D82A}">
                    <a16:rowId xmlns:a16="http://schemas.microsoft.com/office/drawing/2014/main" val="4155540432"/>
                  </a:ext>
                </a:extLst>
              </a:tr>
              <a:tr h="1120462">
                <a:tc>
                  <a:txBody>
                    <a:bodyPr/>
                    <a:lstStyle/>
                    <a:p>
                      <a:pPr algn="ctr" fontAlgn="ctr">
                        <a:buNone/>
                      </a:pPr>
                      <a:r>
                        <a:rPr lang="el-GR" sz="1100" b="0" i="0" u="none" strike="noStrike" dirty="0">
                          <a:solidFill>
                            <a:srgbClr val="000000"/>
                          </a:solidFill>
                          <a:effectLst/>
                          <a:latin typeface="Aptos Narrow"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Επέκταση και βελτίωση της τηλεμετρίας/ τηλεχειρισμού στο δίκτυο ύδρευσης και υπόλοιπες υποδομές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a:solidFill>
                            <a:srgbClr val="000000"/>
                          </a:solidFill>
                          <a:effectLst/>
                          <a:latin typeface="Aptos Narrow" panose="020B00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2040710566"/>
                  </a:ext>
                </a:extLst>
              </a:tr>
              <a:tr h="1085797">
                <a:tc>
                  <a:txBody>
                    <a:bodyPr/>
                    <a:lstStyle/>
                    <a:p>
                      <a:pPr algn="ctr" fontAlgn="ctr">
                        <a:buNone/>
                      </a:pPr>
                      <a:r>
                        <a:rPr lang="el-GR" sz="1100" b="0" i="0" u="none" strike="noStrike">
                          <a:solidFill>
                            <a:srgbClr val="000000"/>
                          </a:solidFill>
                          <a:effectLst/>
                          <a:latin typeface="Aptos Narrow"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Narrow" panose="020B0004020202020204" pitchFamily="34" charset="0"/>
                        </a:rPr>
                        <a:t>Ανάπτυξη ψηφιακής ενημέρωσης για την κατάσταση βασικών υποδομών ή/και άλλα κρίσιμα δημοτικά δεδομένα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1" i="0" u="none" strike="noStrike" dirty="0">
                          <a:solidFill>
                            <a:srgbClr val="000000"/>
                          </a:solidFill>
                          <a:effectLst/>
                          <a:latin typeface="Aptos Narrow" panose="020B0004020202020204" pitchFamily="34" charset="0"/>
                        </a:rPr>
                        <a:t>3,85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2102625793"/>
                  </a:ext>
                </a:extLst>
              </a:tr>
            </a:tbl>
          </a:graphicData>
        </a:graphic>
      </p:graphicFrame>
    </p:spTree>
    <p:extLst>
      <p:ext uri="{BB962C8B-B14F-4D97-AF65-F5344CB8AC3E}">
        <p14:creationId xmlns:p14="http://schemas.microsoft.com/office/powerpoint/2010/main" val="2500961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07D8-316F-1B43-43B2-48DB19B0E75B}"/>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D316A7A-0963-3567-CB5D-320BAE409ED6}"/>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37</a:t>
            </a:fld>
            <a:endParaRPr lang="el-GR">
              <a:latin typeface="Aptos" panose="020B0004020202020204" pitchFamily="34" charset="0"/>
            </a:endParaRPr>
          </a:p>
        </p:txBody>
      </p:sp>
      <p:sp>
        <p:nvSpPr>
          <p:cNvPr id="2" name="Google Shape;214;p8">
            <a:extLst>
              <a:ext uri="{FF2B5EF4-FFF2-40B4-BE49-F238E27FC236}">
                <a16:creationId xmlns:a16="http://schemas.microsoft.com/office/drawing/2014/main" id="{2159270E-42C2-E1FF-722B-BB0B0BFCD06E}"/>
              </a:ext>
            </a:extLst>
          </p:cNvPr>
          <p:cNvSpPr txBox="1"/>
          <p:nvPr/>
        </p:nvSpPr>
        <p:spPr>
          <a:xfrm>
            <a:off x="-908453" y="-315703"/>
            <a:ext cx="12415378"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6: Ενδυνάμωση Ανθρώπινου Δυναμικού - Αποτελέσματα αξιολόγησης εναλλακτικών επιλογών για την επίτευξη των ειδικών στρατηγικών στόχων (όπου εφαρμόστηκε ΠΚΑ)</a:t>
            </a:r>
            <a:endParaRPr lang="en-US" sz="2000" b="1" dirty="0">
              <a:solidFill>
                <a:srgbClr val="015E72"/>
              </a:solidFill>
              <a:latin typeface="Aptos" panose="020B0004020202020204" pitchFamily="34" charset="0"/>
              <a:cs typeface="Poppins"/>
            </a:endParaRPr>
          </a:p>
        </p:txBody>
      </p:sp>
      <p:graphicFrame>
        <p:nvGraphicFramePr>
          <p:cNvPr id="3" name="Πίνακας 2">
            <a:extLst>
              <a:ext uri="{FF2B5EF4-FFF2-40B4-BE49-F238E27FC236}">
                <a16:creationId xmlns:a16="http://schemas.microsoft.com/office/drawing/2014/main" id="{CE2BA556-E2E8-BB92-FC87-35F62E95204D}"/>
              </a:ext>
            </a:extLst>
          </p:cNvPr>
          <p:cNvGraphicFramePr>
            <a:graphicFrameLocks noGrp="1"/>
          </p:cNvGraphicFramePr>
          <p:nvPr>
            <p:extLst>
              <p:ext uri="{D42A27DB-BD31-4B8C-83A1-F6EECF244321}">
                <p14:modId xmlns:p14="http://schemas.microsoft.com/office/powerpoint/2010/main" val="3197828542"/>
              </p:ext>
            </p:extLst>
          </p:nvPr>
        </p:nvGraphicFramePr>
        <p:xfrm>
          <a:off x="306070" y="963567"/>
          <a:ext cx="5953916" cy="4930866"/>
        </p:xfrm>
        <a:graphic>
          <a:graphicData uri="http://schemas.openxmlformats.org/drawingml/2006/table">
            <a:tbl>
              <a:tblPr/>
              <a:tblGrid>
                <a:gridCol w="582572">
                  <a:extLst>
                    <a:ext uri="{9D8B030D-6E8A-4147-A177-3AD203B41FA5}">
                      <a16:colId xmlns:a16="http://schemas.microsoft.com/office/drawing/2014/main" val="2757132077"/>
                    </a:ext>
                  </a:extLst>
                </a:gridCol>
                <a:gridCol w="4436125">
                  <a:extLst>
                    <a:ext uri="{9D8B030D-6E8A-4147-A177-3AD203B41FA5}">
                      <a16:colId xmlns:a16="http://schemas.microsoft.com/office/drawing/2014/main" val="592308913"/>
                    </a:ext>
                  </a:extLst>
                </a:gridCol>
                <a:gridCol w="935219">
                  <a:extLst>
                    <a:ext uri="{9D8B030D-6E8A-4147-A177-3AD203B41FA5}">
                      <a16:colId xmlns:a16="http://schemas.microsoft.com/office/drawing/2014/main" val="2652780971"/>
                    </a:ext>
                  </a:extLst>
                </a:gridCol>
              </a:tblGrid>
              <a:tr h="286685">
                <a:tc gridSpan="3">
                  <a:txBody>
                    <a:bodyPr/>
                    <a:lstStyle/>
                    <a:p>
                      <a:pPr algn="l" fontAlgn="ctr">
                        <a:buNone/>
                      </a:pPr>
                      <a:r>
                        <a:rPr lang="el-GR" sz="1100" b="1" i="0" u="none" strike="noStrike" dirty="0">
                          <a:solidFill>
                            <a:srgbClr val="000000"/>
                          </a:solidFill>
                          <a:effectLst/>
                          <a:latin typeface="Aptos Display" panose="020B0004020202020204" pitchFamily="34" charset="0"/>
                        </a:rPr>
                        <a:t>6 α) </a:t>
                      </a:r>
                      <a:r>
                        <a:rPr lang="el-GR" sz="1100" b="1" i="0" u="none" strike="noStrike" dirty="0" err="1">
                          <a:solidFill>
                            <a:srgbClr val="000000"/>
                          </a:solidFill>
                          <a:effectLst/>
                          <a:latin typeface="Aptos Display" panose="020B0004020202020204" pitchFamily="34" charset="0"/>
                        </a:rPr>
                        <a:t>ii</a:t>
                      </a:r>
                      <a:r>
                        <a:rPr lang="el-GR" sz="1100" b="1" i="0" u="none" strike="noStrike" dirty="0">
                          <a:solidFill>
                            <a:srgbClr val="000000"/>
                          </a:solidFill>
                          <a:effectLst/>
                          <a:latin typeface="Aptos Display" panose="020B0004020202020204" pitchFamily="34" charset="0"/>
                        </a:rPr>
                        <a:t>) Επαγγελματική εκπαίδευση, κατάρτιση και επανειδίκευση στην πράσινη μετάβαση</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dirty="0"/>
                    </a:p>
                  </a:txBody>
                  <a:tcPr marL="5300" marR="5300"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l-GR"/>
                    </a:p>
                  </a:txBody>
                  <a:tcPr/>
                </a:tc>
                <a:extLst>
                  <a:ext uri="{0D108BD9-81ED-4DB2-BD59-A6C34878D82A}">
                    <a16:rowId xmlns:a16="http://schemas.microsoft.com/office/drawing/2014/main" val="2930989948"/>
                  </a:ext>
                </a:extLst>
              </a:tr>
              <a:tr h="988772">
                <a:tc>
                  <a:txBody>
                    <a:bodyPr/>
                    <a:lstStyle/>
                    <a:p>
                      <a:pPr algn="ctr" fontAlgn="ctr">
                        <a:buNone/>
                      </a:pPr>
                      <a:r>
                        <a:rPr lang="el-GR" sz="1100" b="0" i="0" u="none" strike="noStrike">
                          <a:solidFill>
                            <a:srgbClr val="000000"/>
                          </a:solidFill>
                          <a:effectLst/>
                          <a:latin typeface="Aptos Display" panose="020B0004020202020204" pitchFamily="34" charset="0"/>
                        </a:rPr>
                        <a:t>1</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Προγράμματα επαγγελματικής κατάρτισης σε θέματα πράσινης μετάβασης και βιώσιμης επιχειρηματικότητας</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a:solidFill>
                            <a:srgbClr val="000000"/>
                          </a:solidFill>
                          <a:effectLst/>
                          <a:latin typeface="Aptos Display" panose="020B0004020202020204" pitchFamily="34" charset="0"/>
                        </a:rPr>
                        <a:t>4,3</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2793520043"/>
                  </a:ext>
                </a:extLst>
              </a:tr>
              <a:tr h="1410023">
                <a:tc>
                  <a:txBody>
                    <a:bodyPr/>
                    <a:lstStyle/>
                    <a:p>
                      <a:pPr algn="ctr" fontAlgn="ctr">
                        <a:buNone/>
                      </a:pPr>
                      <a:r>
                        <a:rPr lang="el-GR" sz="1100" b="0" i="0" u="none" strike="noStrike">
                          <a:solidFill>
                            <a:srgbClr val="000000"/>
                          </a:solidFill>
                          <a:effectLst/>
                          <a:latin typeface="Aptos Display" panose="020B0004020202020204" pitchFamily="34" charset="0"/>
                        </a:rPr>
                        <a:t>2</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Προγράμματα επιμόρφωσης στελεχών τοπικών επιχειρήσεων</a:t>
                      </a:r>
                      <a:r>
                        <a:rPr lang="en-US" sz="1100" b="1" i="0" u="none" strike="noStrike" dirty="0">
                          <a:solidFill>
                            <a:srgbClr val="000000"/>
                          </a:solidFill>
                          <a:effectLst/>
                          <a:latin typeface="Aptos Display" panose="020B0004020202020204" pitchFamily="34" charset="0"/>
                        </a:rPr>
                        <a:t> :</a:t>
                      </a:r>
                      <a:br>
                        <a:rPr lang="el-GR" sz="1100" b="1" i="0" u="none" strike="noStrike" dirty="0">
                          <a:solidFill>
                            <a:srgbClr val="000000"/>
                          </a:solidFill>
                          <a:effectLst/>
                          <a:latin typeface="Aptos Display" panose="020B0004020202020204" pitchFamily="34" charset="0"/>
                        </a:rPr>
                      </a:br>
                      <a:r>
                        <a:rPr lang="el-GR" sz="1100" b="1" i="0" u="none" strike="noStrike" dirty="0">
                          <a:solidFill>
                            <a:srgbClr val="000000"/>
                          </a:solidFill>
                          <a:effectLst/>
                          <a:latin typeface="Aptos Display" panose="020B0004020202020204" pitchFamily="34" charset="0"/>
                        </a:rPr>
                        <a:t>i) Βασικές αρχές του ψηφιακού μάρκετινγκ και  ηλεκτρονικού εμπορίου                                         </a:t>
                      </a:r>
                      <a:br>
                        <a:rPr lang="el-GR" sz="1100" b="1" i="0" u="none" strike="noStrike" dirty="0">
                          <a:solidFill>
                            <a:srgbClr val="000000"/>
                          </a:solidFill>
                          <a:effectLst/>
                          <a:latin typeface="Aptos Display" panose="020B0004020202020204" pitchFamily="34" charset="0"/>
                        </a:rPr>
                      </a:br>
                      <a:r>
                        <a:rPr lang="el-GR" sz="1100" b="1" i="0" u="none" strike="noStrike" dirty="0" err="1">
                          <a:solidFill>
                            <a:srgbClr val="000000"/>
                          </a:solidFill>
                          <a:effectLst/>
                          <a:latin typeface="Aptos Display" panose="020B0004020202020204" pitchFamily="34" charset="0"/>
                        </a:rPr>
                        <a:t>ii</a:t>
                      </a:r>
                      <a:r>
                        <a:rPr lang="el-GR" sz="1100" b="1" i="0" u="none" strike="noStrike" dirty="0">
                          <a:solidFill>
                            <a:srgbClr val="000000"/>
                          </a:solidFill>
                          <a:effectLst/>
                          <a:latin typeface="Aptos Display" panose="020B0004020202020204" pitchFamily="34" charset="0"/>
                        </a:rPr>
                        <a:t>) Βασικές λειτουργίες της τεχνητής νοημοσύνης για επιχειρήσεις                                 </a:t>
                      </a:r>
                      <a:br>
                        <a:rPr lang="el-GR" sz="1100" b="1" i="0" u="none" strike="noStrike" dirty="0">
                          <a:solidFill>
                            <a:srgbClr val="000000"/>
                          </a:solidFill>
                          <a:effectLst/>
                          <a:latin typeface="Aptos Display" panose="020B0004020202020204" pitchFamily="34" charset="0"/>
                        </a:rPr>
                      </a:br>
                      <a:r>
                        <a:rPr lang="el-GR" sz="1100" b="1" i="0" u="none" strike="noStrike" dirty="0" err="1">
                          <a:solidFill>
                            <a:srgbClr val="000000"/>
                          </a:solidFill>
                          <a:effectLst/>
                          <a:latin typeface="Aptos Display" panose="020B0004020202020204" pitchFamily="34" charset="0"/>
                        </a:rPr>
                        <a:t>iii</a:t>
                      </a:r>
                      <a:r>
                        <a:rPr lang="el-GR" sz="1100" b="1" i="0" u="none" strike="noStrike" dirty="0">
                          <a:solidFill>
                            <a:srgbClr val="000000"/>
                          </a:solidFill>
                          <a:effectLst/>
                          <a:latin typeface="Aptos Display" panose="020B0004020202020204" pitchFamily="34" charset="0"/>
                        </a:rPr>
                        <a:t>) Επιχειρηματικά μοντέλα κυκλικής και βιώσιμης οικονομίας                                              </a:t>
                      </a:r>
                      <a:br>
                        <a:rPr lang="el-GR" sz="1100" b="1" i="0" u="none" strike="noStrike" dirty="0">
                          <a:solidFill>
                            <a:srgbClr val="000000"/>
                          </a:solidFill>
                          <a:effectLst/>
                          <a:latin typeface="Aptos Display" panose="020B0004020202020204" pitchFamily="34" charset="0"/>
                        </a:rPr>
                      </a:br>
                      <a:r>
                        <a:rPr lang="el-GR" sz="1100" b="1" i="0" u="none" strike="noStrike" dirty="0" err="1">
                          <a:solidFill>
                            <a:srgbClr val="000000"/>
                          </a:solidFill>
                          <a:effectLst/>
                          <a:latin typeface="Aptos Display" panose="020B0004020202020204" pitchFamily="34" charset="0"/>
                        </a:rPr>
                        <a:t>iv</a:t>
                      </a:r>
                      <a:r>
                        <a:rPr lang="el-GR" sz="1100" b="1" i="0" u="none" strike="noStrike" dirty="0">
                          <a:solidFill>
                            <a:srgbClr val="000000"/>
                          </a:solidFill>
                          <a:effectLst/>
                          <a:latin typeface="Aptos Display" panose="020B0004020202020204" pitchFamily="34" charset="0"/>
                        </a:rPr>
                        <a:t>) Βιώσιμη διατροφή και υγιεινή μαγειρική για επαγγελματίες </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dirty="0">
                          <a:solidFill>
                            <a:srgbClr val="000000"/>
                          </a:solidFill>
                          <a:effectLst/>
                          <a:latin typeface="Aptos Display" panose="020B0004020202020204" pitchFamily="34" charset="0"/>
                        </a:rPr>
                        <a:t>4,1</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800564"/>
                  </a:ext>
                </a:extLst>
              </a:tr>
              <a:tr h="1116197">
                <a:tc>
                  <a:txBody>
                    <a:bodyPr/>
                    <a:lstStyle/>
                    <a:p>
                      <a:pPr algn="ctr" fontAlgn="ctr">
                        <a:buNone/>
                      </a:pPr>
                      <a:r>
                        <a:rPr lang="el-GR" sz="1100" b="0" i="0" u="none" strike="noStrike">
                          <a:solidFill>
                            <a:srgbClr val="000000"/>
                          </a:solidFill>
                          <a:effectLst/>
                          <a:latin typeface="Aptos Display" panose="020B0004020202020204" pitchFamily="34" charset="0"/>
                        </a:rPr>
                        <a:t>3</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Προγράμματα εκπαίδευση ενηλίκων :                        </a:t>
                      </a:r>
                      <a:br>
                        <a:rPr lang="el-GR" sz="1100" b="1" i="0" u="none" strike="noStrike" dirty="0">
                          <a:solidFill>
                            <a:srgbClr val="000000"/>
                          </a:solidFill>
                          <a:effectLst/>
                          <a:latin typeface="Aptos Display" panose="020B0004020202020204" pitchFamily="34" charset="0"/>
                        </a:rPr>
                      </a:br>
                      <a:r>
                        <a:rPr lang="el-GR" sz="1100" b="1" i="0" u="none" strike="noStrike" dirty="0">
                          <a:solidFill>
                            <a:srgbClr val="000000"/>
                          </a:solidFill>
                          <a:effectLst/>
                          <a:latin typeface="Aptos Display" panose="020B0004020202020204" pitchFamily="34" charset="0"/>
                        </a:rPr>
                        <a:t>i) Βιώσιμες πρακτικές υδατοκαλλιέργειας                 </a:t>
                      </a:r>
                      <a:br>
                        <a:rPr lang="el-GR" sz="1100" b="1" i="0" u="none" strike="noStrike" dirty="0">
                          <a:solidFill>
                            <a:srgbClr val="000000"/>
                          </a:solidFill>
                          <a:effectLst/>
                          <a:latin typeface="Aptos Display" panose="020B0004020202020204" pitchFamily="34" charset="0"/>
                        </a:rPr>
                      </a:br>
                      <a:r>
                        <a:rPr lang="el-GR" sz="1100" b="1" i="0" u="none" strike="noStrike" dirty="0" err="1">
                          <a:solidFill>
                            <a:srgbClr val="000000"/>
                          </a:solidFill>
                          <a:effectLst/>
                          <a:latin typeface="Aptos Display" panose="020B0004020202020204" pitchFamily="34" charset="0"/>
                        </a:rPr>
                        <a:t>ii</a:t>
                      </a:r>
                      <a:r>
                        <a:rPr lang="el-GR" sz="1100" b="1" i="0" u="none" strike="noStrike" dirty="0">
                          <a:solidFill>
                            <a:srgbClr val="000000"/>
                          </a:solidFill>
                          <a:effectLst/>
                          <a:latin typeface="Aptos Display" panose="020B0004020202020204" pitchFamily="34" charset="0"/>
                        </a:rPr>
                        <a:t>) Ενδυνάμωση της γυναικείας επιχειρηματικότητας                                                     </a:t>
                      </a:r>
                      <a:br>
                        <a:rPr lang="el-GR" sz="1100" b="1" i="0" u="none" strike="noStrike" dirty="0">
                          <a:solidFill>
                            <a:srgbClr val="000000"/>
                          </a:solidFill>
                          <a:effectLst/>
                          <a:latin typeface="Aptos Display" panose="020B0004020202020204" pitchFamily="34" charset="0"/>
                        </a:rPr>
                      </a:br>
                      <a:r>
                        <a:rPr lang="el-GR" sz="1100" b="1" i="0" u="none" strike="noStrike" dirty="0" err="1">
                          <a:solidFill>
                            <a:srgbClr val="000000"/>
                          </a:solidFill>
                          <a:effectLst/>
                          <a:latin typeface="Aptos Display" panose="020B0004020202020204" pitchFamily="34" charset="0"/>
                        </a:rPr>
                        <a:t>iii</a:t>
                      </a:r>
                      <a:r>
                        <a:rPr lang="el-GR" sz="1100" b="1" i="0" u="none" strike="noStrike" dirty="0">
                          <a:solidFill>
                            <a:srgbClr val="000000"/>
                          </a:solidFill>
                          <a:effectLst/>
                          <a:latin typeface="Aptos Display" panose="020B0004020202020204" pitchFamily="34" charset="0"/>
                        </a:rPr>
                        <a:t>) Βιώσιμες πρακτικές τουρισμού                       </a:t>
                      </a:r>
                      <a:br>
                        <a:rPr lang="el-GR" sz="1100" b="1" i="0" u="none" strike="noStrike" dirty="0">
                          <a:solidFill>
                            <a:srgbClr val="000000"/>
                          </a:solidFill>
                          <a:effectLst/>
                          <a:latin typeface="Aptos Display" panose="020B0004020202020204" pitchFamily="34" charset="0"/>
                        </a:rPr>
                      </a:br>
                      <a:r>
                        <a:rPr lang="el-GR" sz="1100" b="1" i="0" u="none" strike="noStrike" dirty="0" err="1">
                          <a:solidFill>
                            <a:srgbClr val="000000"/>
                          </a:solidFill>
                          <a:effectLst/>
                          <a:latin typeface="Aptos Display" panose="020B0004020202020204" pitchFamily="34" charset="0"/>
                        </a:rPr>
                        <a:t>iv</a:t>
                      </a:r>
                      <a:r>
                        <a:rPr lang="el-GR" sz="1100" b="1" i="0" u="none" strike="noStrike" dirty="0">
                          <a:solidFill>
                            <a:srgbClr val="000000"/>
                          </a:solidFill>
                          <a:effectLst/>
                          <a:latin typeface="Aptos Display" panose="020B0004020202020204" pitchFamily="34" charset="0"/>
                        </a:rPr>
                        <a:t>) Εισαγωγή στην Τεχνητή Νοημοσύνη και τις εφαρμογές της </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dirty="0">
                          <a:solidFill>
                            <a:srgbClr val="000000"/>
                          </a:solidFill>
                          <a:effectLst/>
                          <a:latin typeface="Aptos Display" panose="020B0004020202020204" pitchFamily="34" charset="0"/>
                        </a:rPr>
                        <a:t>4,1</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167698"/>
                  </a:ext>
                </a:extLst>
              </a:tr>
              <a:tr h="1129189">
                <a:tc>
                  <a:txBody>
                    <a:bodyPr/>
                    <a:lstStyle/>
                    <a:p>
                      <a:pPr algn="ctr" fontAlgn="ctr">
                        <a:buNone/>
                      </a:pPr>
                      <a:r>
                        <a:rPr lang="el-GR" sz="1100" b="0" i="0" u="none" strike="noStrike">
                          <a:solidFill>
                            <a:srgbClr val="000000"/>
                          </a:solidFill>
                          <a:effectLst/>
                          <a:latin typeface="Aptos Display" panose="020B0004020202020204" pitchFamily="34" charset="0"/>
                        </a:rPr>
                        <a:t>4</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Ζωντανά εργαστήρια σε συνεργασία με το Τμήμα Ναυτιλιακών Σπουδών του Πανεπιστημίου Αιγαίου (στα πρότυπα του Έργου CLIMAS)</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dirty="0">
                          <a:solidFill>
                            <a:srgbClr val="000000"/>
                          </a:solidFill>
                          <a:effectLst/>
                          <a:latin typeface="Aptos Display" panose="020B0004020202020204" pitchFamily="34" charset="0"/>
                        </a:rPr>
                        <a:t>4,3</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3576682312"/>
                  </a:ext>
                </a:extLst>
              </a:tr>
            </a:tbl>
          </a:graphicData>
        </a:graphic>
      </p:graphicFrame>
      <p:graphicFrame>
        <p:nvGraphicFramePr>
          <p:cNvPr id="5" name="Πίνακας 4">
            <a:extLst>
              <a:ext uri="{FF2B5EF4-FFF2-40B4-BE49-F238E27FC236}">
                <a16:creationId xmlns:a16="http://schemas.microsoft.com/office/drawing/2014/main" id="{DE68D602-B498-2676-EA70-91F33784FC4E}"/>
              </a:ext>
            </a:extLst>
          </p:cNvPr>
          <p:cNvGraphicFramePr>
            <a:graphicFrameLocks noGrp="1"/>
          </p:cNvGraphicFramePr>
          <p:nvPr>
            <p:extLst>
              <p:ext uri="{D42A27DB-BD31-4B8C-83A1-F6EECF244321}">
                <p14:modId xmlns:p14="http://schemas.microsoft.com/office/powerpoint/2010/main" val="2138342960"/>
              </p:ext>
            </p:extLst>
          </p:nvPr>
        </p:nvGraphicFramePr>
        <p:xfrm>
          <a:off x="6421120" y="1888422"/>
          <a:ext cx="5464810" cy="2859491"/>
        </p:xfrm>
        <a:graphic>
          <a:graphicData uri="http://schemas.openxmlformats.org/drawingml/2006/table">
            <a:tbl>
              <a:tblPr/>
              <a:tblGrid>
                <a:gridCol w="565669">
                  <a:extLst>
                    <a:ext uri="{9D8B030D-6E8A-4147-A177-3AD203B41FA5}">
                      <a16:colId xmlns:a16="http://schemas.microsoft.com/office/drawing/2014/main" val="2660276646"/>
                    </a:ext>
                  </a:extLst>
                </a:gridCol>
                <a:gridCol w="4040749">
                  <a:extLst>
                    <a:ext uri="{9D8B030D-6E8A-4147-A177-3AD203B41FA5}">
                      <a16:colId xmlns:a16="http://schemas.microsoft.com/office/drawing/2014/main" val="936333185"/>
                    </a:ext>
                  </a:extLst>
                </a:gridCol>
                <a:gridCol w="858392">
                  <a:extLst>
                    <a:ext uri="{9D8B030D-6E8A-4147-A177-3AD203B41FA5}">
                      <a16:colId xmlns:a16="http://schemas.microsoft.com/office/drawing/2014/main" val="2356858133"/>
                    </a:ext>
                  </a:extLst>
                </a:gridCol>
              </a:tblGrid>
              <a:tr h="357810">
                <a:tc gridSpan="3">
                  <a:txBody>
                    <a:bodyPr/>
                    <a:lstStyle/>
                    <a:p>
                      <a:pPr algn="l" fontAlgn="ctr">
                        <a:buNone/>
                      </a:pPr>
                      <a:r>
                        <a:rPr lang="el-GR" sz="1100" b="1" i="0" u="none" strike="noStrike" dirty="0">
                          <a:solidFill>
                            <a:srgbClr val="000000"/>
                          </a:solidFill>
                          <a:effectLst/>
                          <a:latin typeface="Aptos Display" panose="020B0004020202020204" pitchFamily="34" charset="0"/>
                        </a:rPr>
                        <a:t>6 α) </a:t>
                      </a:r>
                      <a:r>
                        <a:rPr lang="el-GR" sz="1100" b="1" i="0" u="none" strike="noStrike" dirty="0" err="1">
                          <a:solidFill>
                            <a:srgbClr val="000000"/>
                          </a:solidFill>
                          <a:effectLst/>
                          <a:latin typeface="Aptos Display" panose="020B0004020202020204" pitchFamily="34" charset="0"/>
                        </a:rPr>
                        <a:t>iii</a:t>
                      </a:r>
                      <a:r>
                        <a:rPr lang="el-GR" sz="1100" b="1" i="0" u="none" strike="noStrike" dirty="0">
                          <a:solidFill>
                            <a:srgbClr val="000000"/>
                          </a:solidFill>
                          <a:effectLst/>
                          <a:latin typeface="Aptos Display" panose="020B0004020202020204" pitchFamily="34" charset="0"/>
                        </a:rPr>
                        <a:t>) Δράσεις ενημέρωσης και ευαισθητοποίησης σχετικά με την πράσινη μετάβαση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hMerge="1">
                  <a:txBody>
                    <a:bodyPr/>
                    <a:lstStyle/>
                    <a:p>
                      <a:endParaRPr dirty="0"/>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l-GR"/>
                    </a:p>
                  </a:txBody>
                  <a:tcPr/>
                </a:tc>
                <a:extLst>
                  <a:ext uri="{0D108BD9-81ED-4DB2-BD59-A6C34878D82A}">
                    <a16:rowId xmlns:a16="http://schemas.microsoft.com/office/drawing/2014/main" val="2694548175"/>
                  </a:ext>
                </a:extLst>
              </a:tr>
              <a:tr h="864016">
                <a:tc>
                  <a:txBody>
                    <a:bodyPr/>
                    <a:lstStyle/>
                    <a:p>
                      <a:pPr algn="ctr" fontAlgn="ctr">
                        <a:buNone/>
                      </a:pPr>
                      <a:r>
                        <a:rPr lang="el-GR" sz="1100" b="0" i="0" u="none" strike="noStrike">
                          <a:solidFill>
                            <a:srgbClr val="000000"/>
                          </a:solidFill>
                          <a:effectLst/>
                          <a:latin typeface="Aptos Display" panose="020B00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Ετήσιο πρόγραμμα ενημέρωσης και δράσεων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a:solidFill>
                            <a:srgbClr val="000000"/>
                          </a:solidFill>
                          <a:effectLst/>
                          <a:latin typeface="Aptos Display" panose="020B0004020202020204" pitchFamily="34" charset="0"/>
                        </a:rPr>
                        <a:t>4,35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4173261328"/>
                  </a:ext>
                </a:extLst>
              </a:tr>
              <a:tr h="840544">
                <a:tc>
                  <a:txBody>
                    <a:bodyPr/>
                    <a:lstStyle/>
                    <a:p>
                      <a:pPr algn="ctr" fontAlgn="ctr">
                        <a:buNone/>
                      </a:pPr>
                      <a:r>
                        <a:rPr lang="el-GR" sz="1100" b="0" i="0" u="none" strike="noStrike">
                          <a:solidFill>
                            <a:srgbClr val="000000"/>
                          </a:solidFill>
                          <a:effectLst/>
                          <a:latin typeface="Aptos Display" panose="020B00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Δράσεις μείωσης σπατάλης τροφίμων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a:solidFill>
                            <a:srgbClr val="000000"/>
                          </a:solidFill>
                          <a:effectLst/>
                          <a:latin typeface="Aptos Display" panose="020B0004020202020204" pitchFamily="34" charset="0"/>
                        </a:rPr>
                        <a:t>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580624675"/>
                  </a:ext>
                </a:extLst>
              </a:tr>
              <a:tr h="797121">
                <a:tc>
                  <a:txBody>
                    <a:bodyPr/>
                    <a:lstStyle/>
                    <a:p>
                      <a:pPr algn="ctr" fontAlgn="ctr">
                        <a:buNone/>
                      </a:pPr>
                      <a:r>
                        <a:rPr lang="el-GR" sz="1100" b="0" i="0" u="none" strike="noStrike">
                          <a:solidFill>
                            <a:srgbClr val="000000"/>
                          </a:solidFill>
                          <a:effectLst/>
                          <a:latin typeface="Aptos Display" panose="020B00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l-GR" sz="1100" b="1" i="0" u="none" strike="noStrike" dirty="0">
                          <a:solidFill>
                            <a:srgbClr val="000000"/>
                          </a:solidFill>
                          <a:effectLst/>
                          <a:latin typeface="Aptos Display" panose="020B0004020202020204" pitchFamily="34" charset="0"/>
                        </a:rPr>
                        <a:t>Δράσεις βιώσιμων γειτονιών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l-GR" sz="1100" b="0" i="0" u="none" strike="noStrike" dirty="0">
                          <a:solidFill>
                            <a:srgbClr val="000000"/>
                          </a:solidFill>
                          <a:effectLst/>
                          <a:latin typeface="Aptos Display" panose="020B0004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1405311408"/>
                  </a:ext>
                </a:extLst>
              </a:tr>
            </a:tbl>
          </a:graphicData>
        </a:graphic>
      </p:graphicFrame>
    </p:spTree>
    <p:extLst>
      <p:ext uri="{BB962C8B-B14F-4D97-AF65-F5344CB8AC3E}">
        <p14:creationId xmlns:p14="http://schemas.microsoft.com/office/powerpoint/2010/main" val="3801750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43C6-D08B-3B02-D1F8-1A19B684C474}"/>
            </a:ext>
          </a:extLst>
        </p:cNvPr>
        <p:cNvGrpSpPr/>
        <p:nvPr/>
      </p:nvGrpSpPr>
      <p:grpSpPr>
        <a:xfrm>
          <a:off x="0" y="0"/>
          <a:ext cx="0" cy="0"/>
          <a:chOff x="0" y="0"/>
          <a:chExt cx="0" cy="0"/>
        </a:xfrm>
      </p:grpSpPr>
      <p:grpSp>
        <p:nvGrpSpPr>
          <p:cNvPr id="13" name="Ομάδα 12">
            <a:extLst>
              <a:ext uri="{FF2B5EF4-FFF2-40B4-BE49-F238E27FC236}">
                <a16:creationId xmlns:a16="http://schemas.microsoft.com/office/drawing/2014/main" id="{6C628589-5A00-D4EF-FA29-CBC6C2132393}"/>
              </a:ext>
            </a:extLst>
          </p:cNvPr>
          <p:cNvGrpSpPr/>
          <p:nvPr/>
        </p:nvGrpSpPr>
        <p:grpSpPr>
          <a:xfrm>
            <a:off x="0" y="-15"/>
            <a:ext cx="12192000" cy="6858016"/>
            <a:chOff x="0" y="-15"/>
            <a:chExt cx="12192000" cy="6858016"/>
          </a:xfrm>
        </p:grpSpPr>
        <p:pic>
          <p:nvPicPr>
            <p:cNvPr id="6" name="Εικόνα 5"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0773ABCF-6518-9A0D-E2CA-6BE6268111CD}"/>
                </a:ext>
              </a:extLst>
            </p:cNvPr>
            <p:cNvPicPr>
              <a:picLocks noChangeAspect="1"/>
            </p:cNvPicPr>
            <p:nvPr/>
          </p:nvPicPr>
          <p:blipFill>
            <a:blip r:embed="rId2"/>
            <a:stretch>
              <a:fillRect/>
            </a:stretch>
          </p:blipFill>
          <p:spPr>
            <a:xfrm rot="5400000">
              <a:off x="-2281306" y="2281305"/>
              <a:ext cx="6857997" cy="2295386"/>
            </a:xfrm>
            <a:prstGeom prst="rect">
              <a:avLst/>
            </a:prstGeom>
          </p:spPr>
        </p:pic>
        <p:pic>
          <p:nvPicPr>
            <p:cNvPr id="7" name="Εικόνα 6"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C6DEEAA7-9DFC-D2A0-6A59-6301561D52C9}"/>
                </a:ext>
              </a:extLst>
            </p:cNvPr>
            <p:cNvPicPr>
              <a:picLocks noChangeAspect="1"/>
            </p:cNvPicPr>
            <p:nvPr/>
          </p:nvPicPr>
          <p:blipFill>
            <a:blip r:embed="rId2"/>
            <a:stretch>
              <a:fillRect/>
            </a:stretch>
          </p:blipFill>
          <p:spPr>
            <a:xfrm rot="5400000">
              <a:off x="14080" y="2281303"/>
              <a:ext cx="6857997" cy="2295386"/>
            </a:xfrm>
            <a:prstGeom prst="rect">
              <a:avLst/>
            </a:prstGeom>
          </p:spPr>
        </p:pic>
        <p:pic>
          <p:nvPicPr>
            <p:cNvPr id="8" name="Εικόνα 7"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DC0926B7-6E44-C91F-86E6-9B2B110A2CF5}"/>
                </a:ext>
              </a:extLst>
            </p:cNvPr>
            <p:cNvPicPr>
              <a:picLocks noChangeAspect="1"/>
            </p:cNvPicPr>
            <p:nvPr/>
          </p:nvPicPr>
          <p:blipFill>
            <a:blip r:embed="rId2"/>
            <a:stretch>
              <a:fillRect/>
            </a:stretch>
          </p:blipFill>
          <p:spPr>
            <a:xfrm rot="5400000">
              <a:off x="2309467" y="2281300"/>
              <a:ext cx="6857997" cy="2295386"/>
            </a:xfrm>
            <a:prstGeom prst="rect">
              <a:avLst/>
            </a:prstGeom>
          </p:spPr>
        </p:pic>
        <p:pic>
          <p:nvPicPr>
            <p:cNvPr id="9" name="Εικόνα 8"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7608412C-F9DB-97D6-1941-4816D04BB9FB}"/>
                </a:ext>
              </a:extLst>
            </p:cNvPr>
            <p:cNvPicPr>
              <a:picLocks noChangeAspect="1"/>
            </p:cNvPicPr>
            <p:nvPr/>
          </p:nvPicPr>
          <p:blipFill>
            <a:blip r:embed="rId2"/>
            <a:stretch>
              <a:fillRect/>
            </a:stretch>
          </p:blipFill>
          <p:spPr>
            <a:xfrm rot="5400000">
              <a:off x="4604853" y="2281296"/>
              <a:ext cx="6857997" cy="2295386"/>
            </a:xfrm>
            <a:prstGeom prst="rect">
              <a:avLst/>
            </a:prstGeom>
          </p:spPr>
        </p:pic>
        <p:pic>
          <p:nvPicPr>
            <p:cNvPr id="10" name="Εικόνα 9"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10679435-6FFE-4210-6CF0-BF76AF21AD45}"/>
                </a:ext>
              </a:extLst>
            </p:cNvPr>
            <p:cNvPicPr>
              <a:picLocks noChangeAspect="1"/>
            </p:cNvPicPr>
            <p:nvPr/>
          </p:nvPicPr>
          <p:blipFill>
            <a:blip r:embed="rId2"/>
            <a:stretch>
              <a:fillRect/>
            </a:stretch>
          </p:blipFill>
          <p:spPr>
            <a:xfrm rot="5400000">
              <a:off x="6900241" y="2281291"/>
              <a:ext cx="6857997" cy="2295386"/>
            </a:xfrm>
            <a:prstGeom prst="rect">
              <a:avLst/>
            </a:prstGeom>
          </p:spPr>
        </p:pic>
        <p:pic>
          <p:nvPicPr>
            <p:cNvPr id="11" name="Εικόνα 10"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A1EFCD45-09A5-22CC-BA11-8A98D79455D0}"/>
                </a:ext>
              </a:extLst>
            </p:cNvPr>
            <p:cNvPicPr>
              <a:picLocks noChangeAspect="1"/>
            </p:cNvPicPr>
            <p:nvPr/>
          </p:nvPicPr>
          <p:blipFill>
            <a:blip r:embed="rId2"/>
            <a:srcRect t="68848"/>
            <a:stretch>
              <a:fillRect/>
            </a:stretch>
          </p:blipFill>
          <p:spPr>
            <a:xfrm rot="5400000">
              <a:off x="8405468" y="3071469"/>
              <a:ext cx="6857997" cy="715067"/>
            </a:xfrm>
            <a:prstGeom prst="rect">
              <a:avLst/>
            </a:prstGeom>
          </p:spPr>
        </p:pic>
      </p:grpSp>
      <p:sp>
        <p:nvSpPr>
          <p:cNvPr id="14" name="Google Shape;214;p8">
            <a:extLst>
              <a:ext uri="{FF2B5EF4-FFF2-40B4-BE49-F238E27FC236}">
                <a16:creationId xmlns:a16="http://schemas.microsoft.com/office/drawing/2014/main" id="{1F9E9451-A1D2-4DB3-59BD-A27D8075195B}"/>
              </a:ext>
            </a:extLst>
          </p:cNvPr>
          <p:cNvSpPr txBox="1"/>
          <p:nvPr/>
        </p:nvSpPr>
        <p:spPr>
          <a:xfrm>
            <a:off x="1895475" y="2666018"/>
            <a:ext cx="8401050" cy="2250424"/>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4400" b="1" dirty="0">
                <a:solidFill>
                  <a:srgbClr val="015E72"/>
                </a:solidFill>
                <a:latin typeface="Aptos" panose="020B0004020202020204" pitchFamily="34" charset="0"/>
              </a:rPr>
              <a:t>ΑΠΟΤΕΛΕΣΜΑΤΑ ΑΞΙΟΛΟΓΗΣΗΣ ΚΑΙ ΠΡΟΤΕΡΑΙΟΠΟΙΗΣΗ ΔΡΑΣΕΩΝ</a:t>
            </a:r>
          </a:p>
        </p:txBody>
      </p:sp>
    </p:spTree>
    <p:extLst>
      <p:ext uri="{BB962C8B-B14F-4D97-AF65-F5344CB8AC3E}">
        <p14:creationId xmlns:p14="http://schemas.microsoft.com/office/powerpoint/2010/main" val="322907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E257B-E799-3D38-BDF6-A98E930B074D}"/>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FB8F3BE-AA52-2BD4-F275-A77CFCC8A004}"/>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39</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00F7D42D-CAAD-8C5D-15B8-95BF252982E3}"/>
              </a:ext>
            </a:extLst>
          </p:cNvPr>
          <p:cNvSpPr txBox="1"/>
          <p:nvPr/>
        </p:nvSpPr>
        <p:spPr>
          <a:xfrm>
            <a:off x="-880603" y="-283234"/>
            <a:ext cx="12452843" cy="7258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1: Ενεργειακή Μετάβαση – Προτεραιοποίηση στόχων-μέτρων </a:t>
            </a:r>
            <a:endParaRPr lang="en-US" sz="2000" b="1" dirty="0">
              <a:solidFill>
                <a:srgbClr val="015E72"/>
              </a:solidFill>
              <a:latin typeface="Aptos" panose="020B0004020202020204" pitchFamily="34" charset="0"/>
              <a:cs typeface="Poppins"/>
            </a:endParaRPr>
          </a:p>
        </p:txBody>
      </p:sp>
      <p:sp>
        <p:nvSpPr>
          <p:cNvPr id="10" name="Content Placeholder 2">
            <a:extLst>
              <a:ext uri="{FF2B5EF4-FFF2-40B4-BE49-F238E27FC236}">
                <a16:creationId xmlns:a16="http://schemas.microsoft.com/office/drawing/2014/main" id="{E4B1786B-F522-F5D0-FCCB-19E71A955E0E}"/>
              </a:ext>
            </a:extLst>
          </p:cNvPr>
          <p:cNvSpPr>
            <a:spLocks noGrp="1"/>
          </p:cNvSpPr>
          <p:nvPr>
            <p:ph idx="1"/>
          </p:nvPr>
        </p:nvSpPr>
        <p:spPr>
          <a:xfrm>
            <a:off x="199391" y="685800"/>
            <a:ext cx="5048250" cy="2570480"/>
          </a:xfrm>
          <a:ln>
            <a:solidFill>
              <a:srgbClr val="FF0000"/>
            </a:solidFill>
          </a:ln>
        </p:spPr>
        <p:txBody>
          <a:bodyPr>
            <a:normAutofit/>
          </a:bodyPr>
          <a:lstStyle/>
          <a:p>
            <a:pPr marL="0" indent="0">
              <a:lnSpc>
                <a:spcPct val="120000"/>
              </a:lnSpc>
              <a:spcBef>
                <a:spcPts val="0"/>
              </a:spcBef>
              <a:spcAft>
                <a:spcPts val="600"/>
              </a:spcAft>
              <a:buNone/>
            </a:pPr>
            <a:r>
              <a:rPr lang="el-GR" sz="1200" dirty="0">
                <a:latin typeface="Aptos" panose="020B0004020202020204" pitchFamily="34" charset="0"/>
              </a:rPr>
              <a:t>	 </a:t>
            </a:r>
            <a:r>
              <a:rPr lang="el-GR" sz="1200" b="1" dirty="0">
                <a:latin typeface="Aptos" panose="020B0004020202020204" pitchFamily="34" charset="0"/>
              </a:rPr>
              <a:t>5</a:t>
            </a:r>
            <a:r>
              <a:rPr lang="el-GR" sz="1200" dirty="0">
                <a:latin typeface="Aptos" panose="020B0004020202020204" pitchFamily="34" charset="0"/>
              </a:rPr>
              <a:t> </a:t>
            </a:r>
            <a:r>
              <a:rPr lang="el-GR" sz="1200" b="1" dirty="0">
                <a:latin typeface="Aptos" panose="020B0004020202020204" pitchFamily="34" charset="0"/>
              </a:rPr>
              <a:t>Προαπαιτούμενοι στόχοι-μέτρα:</a:t>
            </a:r>
          </a:p>
          <a:p>
            <a:pPr>
              <a:lnSpc>
                <a:spcPct val="120000"/>
              </a:lnSpc>
              <a:spcBef>
                <a:spcPts val="0"/>
              </a:spcBef>
              <a:spcAft>
                <a:spcPts val="600"/>
              </a:spcAft>
            </a:pPr>
            <a:r>
              <a:rPr lang="el-GR" sz="1200" dirty="0">
                <a:latin typeface="Aptos" panose="020B0004020202020204" pitchFamily="34" charset="0"/>
              </a:rPr>
              <a:t>1α(i) Αύξηση του μεριδίου συμμετοχής ΑΠΕ στην ακαθάριστη κατανάλωση ηλεκτρικής ενέργειας (45%/75% μερίδιο ΑΠΕ)</a:t>
            </a:r>
          </a:p>
          <a:p>
            <a:pPr>
              <a:lnSpc>
                <a:spcPct val="120000"/>
              </a:lnSpc>
              <a:spcBef>
                <a:spcPts val="0"/>
              </a:spcBef>
              <a:spcAft>
                <a:spcPts val="600"/>
              </a:spcAft>
            </a:pPr>
            <a:r>
              <a:rPr lang="el-GR" sz="1200" dirty="0">
                <a:latin typeface="Aptos" panose="020B0004020202020204" pitchFamily="34" charset="0"/>
              </a:rPr>
              <a:t>1β(i) Κατάρτιση Δημοτικού Σχεδίου Μείωσης Εκπομπών (ΔηΣΜΕ)</a:t>
            </a:r>
          </a:p>
          <a:p>
            <a:pPr>
              <a:lnSpc>
                <a:spcPct val="120000"/>
              </a:lnSpc>
              <a:spcBef>
                <a:spcPts val="0"/>
              </a:spcBef>
              <a:spcAft>
                <a:spcPts val="600"/>
              </a:spcAft>
            </a:pPr>
            <a:r>
              <a:rPr lang="el-GR" sz="1200" dirty="0">
                <a:latin typeface="Aptos" panose="020B0004020202020204" pitchFamily="34" charset="0"/>
              </a:rPr>
              <a:t>1β(</a:t>
            </a:r>
            <a:r>
              <a:rPr lang="el-GR" sz="1200" dirty="0" err="1">
                <a:latin typeface="Aptos" panose="020B0004020202020204" pitchFamily="34" charset="0"/>
              </a:rPr>
              <a:t>ii</a:t>
            </a:r>
            <a:r>
              <a:rPr lang="el-GR" sz="1200" dirty="0">
                <a:latin typeface="Aptos" panose="020B0004020202020204" pitchFamily="34" charset="0"/>
              </a:rPr>
              <a:t>) Ενεργειακή αναβάθμιση δημοτικών/δημόσιων κτιρίων με επίτευξη τουλάχιστον ενεργειακής κλάσης «Β» (25%/50% των κτιρίων)</a:t>
            </a:r>
          </a:p>
          <a:p>
            <a:pPr>
              <a:lnSpc>
                <a:spcPct val="120000"/>
              </a:lnSpc>
              <a:spcBef>
                <a:spcPts val="0"/>
              </a:spcBef>
              <a:spcAft>
                <a:spcPts val="600"/>
              </a:spcAft>
            </a:pPr>
            <a:r>
              <a:rPr lang="el-GR" sz="1200" dirty="0">
                <a:latin typeface="Aptos" panose="020B0004020202020204" pitchFamily="34" charset="0"/>
              </a:rPr>
              <a:t>1β(</a:t>
            </a:r>
            <a:r>
              <a:rPr lang="el-GR" sz="1200" dirty="0" err="1">
                <a:latin typeface="Aptos" panose="020B0004020202020204" pitchFamily="34" charset="0"/>
              </a:rPr>
              <a:t>iii</a:t>
            </a:r>
            <a:r>
              <a:rPr lang="el-GR" sz="1200" dirty="0">
                <a:latin typeface="Aptos" panose="020B0004020202020204" pitchFamily="34" charset="0"/>
              </a:rPr>
              <a:t>) Αύξηση της συμμετοχής ΑΠΕ στις υποδομές κοινής ωφέλειας (30%/60% συμμετοχή ΑΠΕ)</a:t>
            </a:r>
          </a:p>
          <a:p>
            <a:pPr>
              <a:lnSpc>
                <a:spcPct val="120000"/>
              </a:lnSpc>
              <a:spcBef>
                <a:spcPts val="0"/>
              </a:spcBef>
              <a:spcAft>
                <a:spcPts val="600"/>
              </a:spcAft>
            </a:pPr>
            <a:r>
              <a:rPr lang="el-GR" sz="1200" dirty="0">
                <a:latin typeface="Aptos" panose="020B0004020202020204" pitchFamily="34" charset="0"/>
              </a:rPr>
              <a:t>1γ(</a:t>
            </a:r>
            <a:r>
              <a:rPr lang="el-GR" sz="1200" dirty="0" err="1">
                <a:latin typeface="Aptos" panose="020B0004020202020204" pitchFamily="34" charset="0"/>
              </a:rPr>
              <a:t>iv</a:t>
            </a:r>
            <a:r>
              <a:rPr lang="el-GR" sz="1200" dirty="0">
                <a:latin typeface="Aptos" panose="020B0004020202020204" pitchFamily="34" charset="0"/>
              </a:rPr>
              <a:t>) Υλοποίηση του Σχεδίου Φόρτισης Ηλεκτρικών Οχημάτων (ΣΦΗΟ)</a:t>
            </a:r>
            <a:endParaRPr lang="en-US" sz="1200" dirty="0">
              <a:latin typeface="Aptos" panose="020B0004020202020204" pitchFamily="34" charset="0"/>
            </a:endParaRPr>
          </a:p>
        </p:txBody>
      </p:sp>
      <p:sp>
        <p:nvSpPr>
          <p:cNvPr id="12" name="Content Placeholder 2">
            <a:extLst>
              <a:ext uri="{FF2B5EF4-FFF2-40B4-BE49-F238E27FC236}">
                <a16:creationId xmlns:a16="http://schemas.microsoft.com/office/drawing/2014/main" id="{22712A7F-7385-5D46-CBB2-33CF6FDE4F2C}"/>
              </a:ext>
            </a:extLst>
          </p:cNvPr>
          <p:cNvSpPr txBox="1">
            <a:spLocks/>
          </p:cNvSpPr>
          <p:nvPr/>
        </p:nvSpPr>
        <p:spPr>
          <a:xfrm>
            <a:off x="199390" y="3341829"/>
            <a:ext cx="5048251" cy="3153295"/>
          </a:xfrm>
          <a:prstGeom prst="rect">
            <a:avLst/>
          </a:prstGeom>
          <a:ln>
            <a:solidFill>
              <a:schemeClr val="accent6"/>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l-GR" sz="1100" dirty="0"/>
              <a:t>	 </a:t>
            </a:r>
            <a:r>
              <a:rPr lang="el-GR" sz="1200" b="1" dirty="0"/>
              <a:t>Ήδη υλοποιημένα ή σε εξέλιξη:</a:t>
            </a:r>
          </a:p>
          <a:p>
            <a:pPr>
              <a:lnSpc>
                <a:spcPct val="120000"/>
              </a:lnSpc>
              <a:spcBef>
                <a:spcPts val="0"/>
              </a:spcBef>
              <a:spcAft>
                <a:spcPts val="600"/>
              </a:spcAft>
              <a:buFont typeface="Wingdings" panose="05000000000000000000" pitchFamily="2" charset="2"/>
              <a:buChar char="ü"/>
            </a:pPr>
            <a:r>
              <a:rPr lang="el-GR" sz="1100" dirty="0"/>
              <a:t>Η Κέα εμφανίζει υψηλή συμμετοχή ΑΠΕ στο εθνικό διασυνδεδεμένο μείγμα, αλλά περιορισμένη τοπική διείσδυση ΑΠΕ σε σχέση με τις δυνατότητές της</a:t>
            </a:r>
            <a:endParaRPr lang="en-US" sz="1100" dirty="0"/>
          </a:p>
          <a:p>
            <a:pPr>
              <a:lnSpc>
                <a:spcPct val="120000"/>
              </a:lnSpc>
              <a:spcBef>
                <a:spcPts val="0"/>
              </a:spcBef>
              <a:spcAft>
                <a:spcPts val="600"/>
              </a:spcAft>
              <a:buFont typeface="Wingdings" panose="05000000000000000000" pitchFamily="2" charset="2"/>
              <a:buChar char="ü"/>
            </a:pPr>
            <a:r>
              <a:rPr lang="el-GR" sz="1100" dirty="0"/>
              <a:t>Ο Δήμος διαθέτει εγκεκριμένο ΔηΣΜΕ, το οποίο αποτελεί βασικό εργαλείο προγραμματισμού και παρακολούθησης της ενεργειακής μετάβασης</a:t>
            </a:r>
          </a:p>
          <a:p>
            <a:pPr>
              <a:lnSpc>
                <a:spcPct val="120000"/>
              </a:lnSpc>
              <a:spcBef>
                <a:spcPts val="0"/>
              </a:spcBef>
              <a:spcAft>
                <a:spcPts val="600"/>
              </a:spcAft>
              <a:buFont typeface="Wingdings" panose="05000000000000000000" pitchFamily="2" charset="2"/>
              <a:buChar char="ü"/>
            </a:pPr>
            <a:r>
              <a:rPr lang="el-GR" sz="1100" dirty="0"/>
              <a:t>Υπάρχει σαφής ωρίμανση και χρηματοδοτική/μελετητική ετοιμότητα για ενεργειακή αναβάθμιση δημοτικών κτιρίων, με έργα σε εξέλιξη ή δρομολογημένα σε τουλάχιστον 6 κτίρια</a:t>
            </a:r>
          </a:p>
          <a:p>
            <a:pPr>
              <a:lnSpc>
                <a:spcPct val="120000"/>
              </a:lnSpc>
              <a:spcBef>
                <a:spcPts val="0"/>
              </a:spcBef>
              <a:spcAft>
                <a:spcPts val="600"/>
              </a:spcAft>
              <a:buFont typeface="Wingdings" panose="05000000000000000000" pitchFamily="2" charset="2"/>
              <a:buChar char="ü"/>
            </a:pPr>
            <a:r>
              <a:rPr lang="el-GR" sz="1100" dirty="0"/>
              <a:t>Έχουν ήδη ωριμάσει παρεμβάσεις εξοικονόμησης ενέργειας σε υποδομές κοινής ωφέλειας, κυρίως σε ύδρευση και οδοφωτισμό</a:t>
            </a:r>
          </a:p>
          <a:p>
            <a:pPr>
              <a:lnSpc>
                <a:spcPct val="120000"/>
              </a:lnSpc>
              <a:spcBef>
                <a:spcPts val="0"/>
              </a:spcBef>
              <a:spcAft>
                <a:spcPts val="600"/>
              </a:spcAft>
              <a:buFont typeface="Wingdings" panose="05000000000000000000" pitchFamily="2" charset="2"/>
              <a:buChar char="ü"/>
            </a:pPr>
            <a:r>
              <a:rPr lang="el-GR" sz="1100" dirty="0"/>
              <a:t>Ο Δήμος διαθέτει εγκεκριμένο ΣΦΗΟ με </a:t>
            </a:r>
            <a:r>
              <a:rPr lang="el-GR" sz="1100" dirty="0" err="1"/>
              <a:t>χωροθετημένα</a:t>
            </a:r>
            <a:r>
              <a:rPr lang="el-GR" sz="1100" dirty="0"/>
              <a:t> σημεία φόρτισης, ενώ λειτουργούν ήδη και ιδιωτικοί δημοσίως </a:t>
            </a:r>
            <a:r>
              <a:rPr lang="el-GR" sz="1100" dirty="0" err="1"/>
              <a:t>προσβάσιμοι</a:t>
            </a:r>
            <a:r>
              <a:rPr lang="el-GR" sz="1100" dirty="0"/>
              <a:t> φορτιστές</a:t>
            </a:r>
          </a:p>
          <a:p>
            <a:pPr>
              <a:lnSpc>
                <a:spcPct val="120000"/>
              </a:lnSpc>
              <a:spcBef>
                <a:spcPts val="0"/>
              </a:spcBef>
              <a:spcAft>
                <a:spcPts val="600"/>
              </a:spcAft>
              <a:buFont typeface="Wingdings" panose="05000000000000000000" pitchFamily="2" charset="2"/>
              <a:buChar char="ü"/>
            </a:pPr>
            <a:r>
              <a:rPr lang="el-GR" sz="1100" dirty="0"/>
              <a:t>Υφίσταται ήδη προώθηση ήπιων μορφών κινητικότητας, με δημοτική συγκοινωνία, κοινόχρηστα ποδήλατα και αξιοποίηση του δικτύου μονοπατιών</a:t>
            </a:r>
          </a:p>
        </p:txBody>
      </p:sp>
      <p:pic>
        <p:nvPicPr>
          <p:cNvPr id="22" name="Γραφικό 21" descr="Θαυμαστικό με συμπαγές γέμισμα">
            <a:extLst>
              <a:ext uri="{FF2B5EF4-FFF2-40B4-BE49-F238E27FC236}">
                <a16:creationId xmlns:a16="http://schemas.microsoft.com/office/drawing/2014/main" id="{2501CB4C-D9E2-6C1E-AADF-648A8B06998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80960" y="1005840"/>
            <a:ext cx="360000" cy="360000"/>
          </a:xfrm>
          <a:prstGeom prst="rect">
            <a:avLst/>
          </a:prstGeom>
        </p:spPr>
      </p:pic>
      <p:pic>
        <p:nvPicPr>
          <p:cNvPr id="24" name="Γραφικό 23" descr="Κέντρο με συμπαγές γέμισμα">
            <a:extLst>
              <a:ext uri="{FF2B5EF4-FFF2-40B4-BE49-F238E27FC236}">
                <a16:creationId xmlns:a16="http://schemas.microsoft.com/office/drawing/2014/main" id="{DAFF5E8E-6A7B-615C-F188-16E242E8D4D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600" y="513535"/>
            <a:ext cx="540000" cy="540000"/>
          </a:xfrm>
          <a:prstGeom prst="rect">
            <a:avLst/>
          </a:prstGeom>
        </p:spPr>
      </p:pic>
      <p:grpSp>
        <p:nvGrpSpPr>
          <p:cNvPr id="3" name="Group 2">
            <a:extLst>
              <a:ext uri="{FF2B5EF4-FFF2-40B4-BE49-F238E27FC236}">
                <a16:creationId xmlns:a16="http://schemas.microsoft.com/office/drawing/2014/main" id="{5FD037A0-ECAA-CF38-AA30-3A6330E079C2}"/>
              </a:ext>
            </a:extLst>
          </p:cNvPr>
          <p:cNvGrpSpPr/>
          <p:nvPr/>
        </p:nvGrpSpPr>
        <p:grpSpPr>
          <a:xfrm>
            <a:off x="5536095" y="630951"/>
            <a:ext cx="6480314" cy="5571354"/>
            <a:chOff x="5536095" y="630951"/>
            <a:chExt cx="6480314" cy="5571354"/>
          </a:xfrm>
        </p:grpSpPr>
        <p:sp>
          <p:nvSpPr>
            <p:cNvPr id="19" name="Content Placeholder 2">
              <a:extLst>
                <a:ext uri="{FF2B5EF4-FFF2-40B4-BE49-F238E27FC236}">
                  <a16:creationId xmlns:a16="http://schemas.microsoft.com/office/drawing/2014/main" id="{51A59157-587E-1F77-1FBF-A1E1E298E539}"/>
                </a:ext>
              </a:extLst>
            </p:cNvPr>
            <p:cNvSpPr txBox="1">
              <a:spLocks/>
            </p:cNvSpPr>
            <p:nvPr/>
          </p:nvSpPr>
          <p:spPr>
            <a:xfrm>
              <a:off x="5536095" y="630951"/>
              <a:ext cx="6480314" cy="5571354"/>
            </a:xfrm>
            <a:prstGeom prst="rect">
              <a:avLst/>
            </a:prstGeom>
            <a:ln>
              <a:solidFill>
                <a:schemeClr val="accent5"/>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2000" b="1" dirty="0"/>
                <a:t>  </a:t>
              </a:r>
              <a:endParaRPr lang="el-GR" sz="500" b="1" dirty="0"/>
            </a:p>
            <a:p>
              <a:pPr marL="0" indent="0" algn="ctr">
                <a:buNone/>
              </a:pPr>
              <a:r>
                <a:rPr lang="el-GR" sz="1400" b="1" dirty="0"/>
                <a:t>Υψηλή προτεραιότητα</a:t>
              </a:r>
            </a:p>
            <a:p>
              <a:pPr algn="just">
                <a:buFont typeface="Wingdings" panose="05000000000000000000" pitchFamily="2" charset="2"/>
                <a:buChar char="Ø"/>
              </a:pPr>
              <a:r>
                <a:rPr lang="el-GR" sz="1400" dirty="0"/>
                <a:t>Δράσεις ενημέρωσης για την τοπική ενίσχυση της παραγωγής ΑΠΕ, κυρίως μέσω μικρών φωτοβολταϊκών σε κτίρια και σχημάτων αυτοπαραγωγής / ενεργειακών κοινοτήτων </a:t>
              </a:r>
            </a:p>
            <a:p>
              <a:pPr algn="just">
                <a:buFont typeface="Wingdings" panose="05000000000000000000" pitchFamily="2" charset="2"/>
                <a:buChar char="Ø"/>
              </a:pPr>
              <a:r>
                <a:rPr lang="el-GR" sz="1400" dirty="0"/>
                <a:t>Ενεργειακή αναβάθμιση δημοτικών κτιρίων, ώστε να καλυφθεί ο προαπαιτούμενος στόχος της ενεργειακής κλάσης </a:t>
              </a:r>
            </a:p>
            <a:p>
              <a:pPr algn="just">
                <a:buFont typeface="Wingdings" panose="05000000000000000000" pitchFamily="2" charset="2"/>
                <a:buChar char="Ø"/>
              </a:pPr>
              <a:r>
                <a:rPr lang="el-GR" sz="1400" dirty="0"/>
                <a:t>Αναβάθμιση ενεργοβόρων υποδομών κοινής ωφέλειας και σύνδεσή τους με ΑΠΕ, σε οδοφωτισμό</a:t>
              </a:r>
            </a:p>
            <a:p>
              <a:pPr algn="just">
                <a:buFont typeface="Wingdings" panose="05000000000000000000" pitchFamily="2" charset="2"/>
                <a:buChar char="Ø"/>
              </a:pPr>
              <a:r>
                <a:rPr lang="el-GR" sz="1400" dirty="0"/>
                <a:t>Υλοποίηση του ΣΦΗΟ, ως αναγκαία προϋπόθεση για την ηλεκτροκίνηση </a:t>
              </a:r>
            </a:p>
            <a:p>
              <a:pPr marL="0" indent="0" algn="ctr">
                <a:buNone/>
              </a:pPr>
              <a:r>
                <a:rPr lang="el-GR" sz="1400" b="1" dirty="0"/>
                <a:t>Μέση προτεραιότητα</a:t>
              </a:r>
            </a:p>
            <a:p>
              <a:pPr algn="just">
                <a:buFont typeface="Wingdings" panose="05000000000000000000" pitchFamily="2" charset="2"/>
                <a:buChar char="Ø"/>
              </a:pPr>
              <a:r>
                <a:rPr lang="el-GR" sz="1400" dirty="0"/>
                <a:t>Αναβάθμιση ενεργοβόρων υποδομών κοινής ωφέλειας και σύνδεσή τους με ΑΠΕ, σε αντλιοστάσια  και νέα αφαλάτωση </a:t>
              </a:r>
            </a:p>
            <a:p>
              <a:pPr algn="just">
                <a:buFont typeface="Wingdings" panose="05000000000000000000" pitchFamily="2" charset="2"/>
                <a:buChar char="Ø"/>
              </a:pPr>
              <a:r>
                <a:rPr lang="el-GR" sz="1400" dirty="0"/>
                <a:t>Αναβάθμιση του δημοτικού στόλου με καθαρότερα/ηλεκτρικά οχήματα </a:t>
              </a:r>
            </a:p>
            <a:p>
              <a:pPr algn="just">
                <a:buFont typeface="Wingdings" panose="05000000000000000000" pitchFamily="2" charset="2"/>
                <a:buChar char="Ø"/>
              </a:pPr>
              <a:r>
                <a:rPr lang="el-GR" sz="1400" dirty="0"/>
                <a:t>Προώθηση ηλεκτροκίνησης σε ταξί, ενοικιαζόμενα και ιδιωτικά οχήματα </a:t>
              </a:r>
            </a:p>
            <a:p>
              <a:pPr algn="just">
                <a:buFont typeface="Wingdings" panose="05000000000000000000" pitchFamily="2" charset="2"/>
                <a:buChar char="Ø"/>
              </a:pPr>
              <a:r>
                <a:rPr lang="el-GR" sz="1400" dirty="0"/>
                <a:t>Κατάρτιση ΣΒΑΚ και εφαρμογή παρεμβάσεων βιώσιμης κινητικότητας </a:t>
              </a:r>
            </a:p>
            <a:p>
              <a:pPr marL="0" indent="0" algn="ctr">
                <a:buNone/>
              </a:pPr>
              <a:r>
                <a:rPr lang="el-GR" sz="1400" b="1" dirty="0"/>
                <a:t>Χαμηλότερη / μακροπρόθεσμη προτεραιότητα</a:t>
              </a:r>
            </a:p>
            <a:p>
              <a:pPr algn="just">
                <a:buFont typeface="Wingdings" panose="05000000000000000000" pitchFamily="2" charset="2"/>
                <a:buChar char="Ø"/>
              </a:pPr>
              <a:r>
                <a:rPr lang="el-GR" sz="1400" dirty="0"/>
                <a:t>Θέσπιση ζωνών χαμηλών εκπομπών, που προϋποθέτει καλύτερη οργάνωση κινητικότητας και στάθμευσης </a:t>
              </a:r>
            </a:p>
            <a:p>
              <a:pPr algn="just">
                <a:buFont typeface="Wingdings" panose="05000000000000000000" pitchFamily="2" charset="2"/>
                <a:buChar char="Ø"/>
              </a:pPr>
              <a:r>
                <a:rPr lang="el-GR" sz="1400" dirty="0"/>
                <a:t>Παρεμβάσεις στις θαλάσσιες μεταφορές, οι οποίες δεν είναι άμεσα εφαρμόσιμες με βάση τις προϋποθέσεις της Χάρτας για την Κέα και αντιμετωπίζονται ως μακροπρόθεσμη κατεύθυνση </a:t>
              </a:r>
            </a:p>
            <a:p>
              <a:endParaRPr lang="en-US" sz="500" dirty="0"/>
            </a:p>
          </p:txBody>
        </p:sp>
        <p:pic>
          <p:nvPicPr>
            <p:cNvPr id="25" name="Γραφικό 24" descr="Θαυμαστικό με συμπαγές γέμισμα">
              <a:extLst>
                <a:ext uri="{FF2B5EF4-FFF2-40B4-BE49-F238E27FC236}">
                  <a16:creationId xmlns:a16="http://schemas.microsoft.com/office/drawing/2014/main" id="{A9E763CA-E616-171A-2984-7125C8BC628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473360" y="1003865"/>
              <a:ext cx="360000" cy="360000"/>
            </a:xfrm>
            <a:prstGeom prst="rect">
              <a:avLst/>
            </a:prstGeom>
          </p:spPr>
        </p:pic>
        <p:pic>
          <p:nvPicPr>
            <p:cNvPr id="26" name="Γραφικό 25" descr="Θαυμαστικό με συμπαγές γέμισμα">
              <a:extLst>
                <a:ext uri="{FF2B5EF4-FFF2-40B4-BE49-F238E27FC236}">
                  <a16:creationId xmlns:a16="http://schemas.microsoft.com/office/drawing/2014/main" id="{6DD54D87-C152-694B-BBDC-667D6F91AE2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77160" y="998087"/>
              <a:ext cx="360000" cy="360000"/>
            </a:xfrm>
            <a:prstGeom prst="rect">
              <a:avLst/>
            </a:prstGeom>
          </p:spPr>
        </p:pic>
      </p:grpSp>
      <p:grpSp>
        <p:nvGrpSpPr>
          <p:cNvPr id="2" name="Group 1">
            <a:extLst>
              <a:ext uri="{FF2B5EF4-FFF2-40B4-BE49-F238E27FC236}">
                <a16:creationId xmlns:a16="http://schemas.microsoft.com/office/drawing/2014/main" id="{0863B957-223E-ECC1-250B-D242CBA0BB8C}"/>
              </a:ext>
            </a:extLst>
          </p:cNvPr>
          <p:cNvGrpSpPr/>
          <p:nvPr/>
        </p:nvGrpSpPr>
        <p:grpSpPr>
          <a:xfrm>
            <a:off x="7577160" y="3148790"/>
            <a:ext cx="463800" cy="363950"/>
            <a:chOff x="7596800" y="3364270"/>
            <a:chExt cx="463800" cy="363950"/>
          </a:xfrm>
        </p:grpSpPr>
        <p:pic>
          <p:nvPicPr>
            <p:cNvPr id="27" name="Γραφικό 26" descr="Θαυμαστικό με συμπαγές γέμισμα">
              <a:extLst>
                <a:ext uri="{FF2B5EF4-FFF2-40B4-BE49-F238E27FC236}">
                  <a16:creationId xmlns:a16="http://schemas.microsoft.com/office/drawing/2014/main" id="{3D7AAF7C-C23B-FE25-7F4E-2EA15151429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96800" y="3364270"/>
              <a:ext cx="360000" cy="360000"/>
            </a:xfrm>
            <a:prstGeom prst="rect">
              <a:avLst/>
            </a:prstGeom>
          </p:spPr>
        </p:pic>
        <p:pic>
          <p:nvPicPr>
            <p:cNvPr id="28" name="Γραφικό 27" descr="Θαυμαστικό με συμπαγές γέμισμα">
              <a:extLst>
                <a:ext uri="{FF2B5EF4-FFF2-40B4-BE49-F238E27FC236}">
                  <a16:creationId xmlns:a16="http://schemas.microsoft.com/office/drawing/2014/main" id="{1B8A4546-D514-84EC-24B8-E1BE16C0E14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00600" y="3368220"/>
              <a:ext cx="360000" cy="360000"/>
            </a:xfrm>
            <a:prstGeom prst="rect">
              <a:avLst/>
            </a:prstGeom>
          </p:spPr>
        </p:pic>
      </p:grpSp>
      <p:pic>
        <p:nvPicPr>
          <p:cNvPr id="29" name="Γραφικό 28" descr="Θαυμαστικό με συμπαγές γέμισμα">
            <a:extLst>
              <a:ext uri="{FF2B5EF4-FFF2-40B4-BE49-F238E27FC236}">
                <a16:creationId xmlns:a16="http://schemas.microsoft.com/office/drawing/2014/main" id="{B4A30905-7B51-6C15-8421-D746286154C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66411" y="4807805"/>
            <a:ext cx="360000" cy="360000"/>
          </a:xfrm>
          <a:prstGeom prst="rect">
            <a:avLst/>
          </a:prstGeom>
        </p:spPr>
      </p:pic>
      <p:pic>
        <p:nvPicPr>
          <p:cNvPr id="35" name="Γραφικό 34" descr="Σημάδι ελέγχου με συμπαγές γέμισμα">
            <a:extLst>
              <a:ext uri="{FF2B5EF4-FFF2-40B4-BE49-F238E27FC236}">
                <a16:creationId xmlns:a16="http://schemas.microsoft.com/office/drawing/2014/main" id="{75023083-D2B4-646B-759D-E97CE85E3CD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9113" y="3170731"/>
            <a:ext cx="540000" cy="540000"/>
          </a:xfrm>
          <a:prstGeom prst="rect">
            <a:avLst/>
          </a:prstGeom>
        </p:spPr>
      </p:pic>
    </p:spTree>
    <p:extLst>
      <p:ext uri="{BB962C8B-B14F-4D97-AF65-F5344CB8AC3E}">
        <p14:creationId xmlns:p14="http://schemas.microsoft.com/office/powerpoint/2010/main" val="411432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C971-5204-033A-F7B2-5D48203D220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87646457-5FDB-388C-783A-2E337184928B}"/>
              </a:ext>
            </a:extLst>
          </p:cNvPr>
          <p:cNvGrpSpPr/>
          <p:nvPr/>
        </p:nvGrpSpPr>
        <p:grpSpPr>
          <a:xfrm>
            <a:off x="7104185" y="-31973"/>
            <a:ext cx="5087815" cy="6889973"/>
            <a:chOff x="7104185" y="-31973"/>
            <a:chExt cx="5087815" cy="6889973"/>
          </a:xfrm>
        </p:grpSpPr>
        <p:pic>
          <p:nvPicPr>
            <p:cNvPr id="13" name="Εικόνα 12">
              <a:extLst>
                <a:ext uri="{FF2B5EF4-FFF2-40B4-BE49-F238E27FC236}">
                  <a16:creationId xmlns:a16="http://schemas.microsoft.com/office/drawing/2014/main" id="{8EF8DEEA-8420-4457-CE2A-1F9C5FCDD42E}"/>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pic>
          <p:nvPicPr>
            <p:cNvPr id="6" name="Εικόνα 12">
              <a:extLst>
                <a:ext uri="{FF2B5EF4-FFF2-40B4-BE49-F238E27FC236}">
                  <a16:creationId xmlns:a16="http://schemas.microsoft.com/office/drawing/2014/main" id="{9981AD0A-CF0B-9944-610A-B44F210FCCBA}"/>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0337" t="19140" b="665"/>
            <a:stretch>
              <a:fillRect/>
            </a:stretch>
          </p:blipFill>
          <p:spPr>
            <a:xfrm>
              <a:off x="7104185" y="-31973"/>
              <a:ext cx="836048" cy="6858000"/>
            </a:xfrm>
            <a:prstGeom prst="rect">
              <a:avLst/>
            </a:prstGeom>
          </p:spPr>
        </p:pic>
      </p:grpSp>
      <p:sp>
        <p:nvSpPr>
          <p:cNvPr id="7" name="Google Shape;273;p10">
            <a:extLst>
              <a:ext uri="{FF2B5EF4-FFF2-40B4-BE49-F238E27FC236}">
                <a16:creationId xmlns:a16="http://schemas.microsoft.com/office/drawing/2014/main" id="{E2D656AF-EE15-66F6-EC72-3CCCD8FA82CF}"/>
              </a:ext>
            </a:extLst>
          </p:cNvPr>
          <p:cNvSpPr txBox="1"/>
          <p:nvPr/>
        </p:nvSpPr>
        <p:spPr>
          <a:xfrm>
            <a:off x="232519" y="1752664"/>
            <a:ext cx="6737404" cy="2869698"/>
          </a:xfrm>
          <a:prstGeom prst="rect">
            <a:avLst/>
          </a:prstGeom>
          <a:noFill/>
          <a:ln>
            <a:noFill/>
          </a:ln>
        </p:spPr>
        <p:txBody>
          <a:bodyPr spcFirstLastPara="1" wrap="square" lIns="0" tIns="0" rIns="0" bIns="0" anchor="t" anchorCtr="0">
            <a:spAutoFit/>
          </a:bodyPr>
          <a:lstStyle/>
          <a:p>
            <a:pPr algn="just">
              <a:lnSpc>
                <a:spcPct val="115000"/>
              </a:lnSpc>
            </a:pPr>
            <a:r>
              <a:rPr lang="el-GR" dirty="0">
                <a:solidFill>
                  <a:srgbClr val="000000"/>
                </a:solidFill>
                <a:latin typeface="Aptos" panose="020B0004020202020204" pitchFamily="34" charset="0"/>
                <a:ea typeface="Poppins"/>
                <a:cs typeface="Poppins"/>
                <a:sym typeface="Poppins"/>
              </a:rPr>
              <a:t>Η εθνική πρωτοβουλία των </a:t>
            </a:r>
            <a:r>
              <a:rPr lang="el-GR" dirty="0"/>
              <a:t>GReco Islands αποτελεί έναν </a:t>
            </a:r>
            <a:r>
              <a:rPr lang="el-GR" b="1" dirty="0"/>
              <a:t>ο</a:t>
            </a:r>
            <a:r>
              <a:rPr lang="el-GR" b="1" dirty="0">
                <a:solidFill>
                  <a:srgbClr val="000000"/>
                </a:solidFill>
                <a:latin typeface="Aptos" panose="020B0004020202020204" pitchFamily="34" charset="0"/>
                <a:ea typeface="Poppins"/>
                <a:cs typeface="Poppins"/>
                <a:sym typeface="Poppins"/>
              </a:rPr>
              <a:t>λιστικό βιώσιμο μετασχηματισμό των ελληνικών νησιών</a:t>
            </a:r>
            <a:r>
              <a:rPr lang="el-GR" dirty="0">
                <a:solidFill>
                  <a:srgbClr val="000000"/>
                </a:solidFill>
                <a:latin typeface="Aptos" panose="020B0004020202020204" pitchFamily="34" charset="0"/>
                <a:ea typeface="Poppins"/>
                <a:cs typeface="Poppins"/>
                <a:sym typeface="Poppins"/>
              </a:rPr>
              <a:t>, προκειμένου να καταστούν ανθεκτικά στις </a:t>
            </a:r>
            <a:r>
              <a:rPr lang="el-GR" b="1" dirty="0">
                <a:solidFill>
                  <a:srgbClr val="000000"/>
                </a:solidFill>
                <a:latin typeface="Aptos" panose="020B0004020202020204" pitchFamily="34" charset="0"/>
                <a:ea typeface="Poppins"/>
                <a:cs typeface="Poppins"/>
                <a:sym typeface="Poppins"/>
              </a:rPr>
              <a:t>υφιστάμενες και μελλοντικές προκλήσεις</a:t>
            </a:r>
            <a:r>
              <a:rPr lang="el-GR" dirty="0">
                <a:solidFill>
                  <a:srgbClr val="000000"/>
                </a:solidFill>
                <a:latin typeface="Aptos" panose="020B0004020202020204" pitchFamily="34" charset="0"/>
                <a:ea typeface="Poppins"/>
                <a:cs typeface="Poppins"/>
                <a:sym typeface="Poppins"/>
              </a:rPr>
              <a:t>, αυξάνοντας την εδαφική συνοχή και </a:t>
            </a:r>
            <a:r>
              <a:rPr lang="el-GR" b="1" dirty="0">
                <a:solidFill>
                  <a:srgbClr val="000000"/>
                </a:solidFill>
                <a:latin typeface="Aptos" panose="020B0004020202020204" pitchFamily="34" charset="0"/>
                <a:ea typeface="Poppins"/>
                <a:cs typeface="Poppins"/>
                <a:sym typeface="Poppins"/>
              </a:rPr>
              <a:t>επιτυγχάνοντας στόχους σε 6</a:t>
            </a:r>
            <a:r>
              <a:rPr lang="el-GR" dirty="0">
                <a:solidFill>
                  <a:srgbClr val="000000"/>
                </a:solidFill>
                <a:latin typeface="Aptos" panose="020B0004020202020204" pitchFamily="34" charset="0"/>
                <a:ea typeface="Poppins"/>
                <a:cs typeface="Poppins"/>
                <a:sym typeface="Poppins"/>
              </a:rPr>
              <a:t> </a:t>
            </a:r>
            <a:r>
              <a:rPr lang="el-GR" b="1" dirty="0">
                <a:solidFill>
                  <a:srgbClr val="000000"/>
                </a:solidFill>
                <a:latin typeface="Aptos" panose="020B0004020202020204" pitchFamily="34" charset="0"/>
                <a:ea typeface="Poppins"/>
                <a:cs typeface="Poppins"/>
                <a:sym typeface="Poppins"/>
              </a:rPr>
              <a:t>Πυλώνες</a:t>
            </a:r>
            <a:r>
              <a:rPr lang="el-GR" dirty="0">
                <a:solidFill>
                  <a:srgbClr val="000000"/>
                </a:solidFill>
                <a:latin typeface="Aptos" panose="020B0004020202020204" pitchFamily="34" charset="0"/>
                <a:ea typeface="Poppins"/>
                <a:cs typeface="Poppins"/>
                <a:sym typeface="Poppins"/>
              </a:rPr>
              <a:t>.</a:t>
            </a:r>
          </a:p>
          <a:p>
            <a:pPr algn="just">
              <a:lnSpc>
                <a:spcPct val="115000"/>
              </a:lnSpc>
            </a:pPr>
            <a:endParaRPr lang="en-US" dirty="0">
              <a:solidFill>
                <a:srgbClr val="000000"/>
              </a:solidFill>
              <a:latin typeface="Aptos" panose="020B0004020202020204" pitchFamily="34" charset="0"/>
              <a:ea typeface="Poppins"/>
              <a:cs typeface="Poppins"/>
              <a:sym typeface="Poppins"/>
            </a:endParaRPr>
          </a:p>
          <a:p>
            <a:pPr algn="just">
              <a:lnSpc>
                <a:spcPct val="115000"/>
              </a:lnSpc>
            </a:pPr>
            <a:r>
              <a:rPr lang="el-GR" b="1" dirty="0"/>
              <a:t>Στόχος</a:t>
            </a:r>
            <a:r>
              <a:rPr lang="el-GR" dirty="0"/>
              <a:t> της πρωτοβουλίας GReco Islands είναι η </a:t>
            </a:r>
            <a:r>
              <a:rPr lang="el-GR" b="1" dirty="0"/>
              <a:t>ανάπτυξη ενός οργανωμένου πλαισίου έργων για την αντιμετώπιση των αναγκών των μικρών νησιών, με σαφείς στόχους και χρηματοδότηση.</a:t>
            </a:r>
            <a:endParaRPr dirty="0">
              <a:latin typeface="Aptos" panose="020B0004020202020204" pitchFamily="34" charset="0"/>
            </a:endParaRPr>
          </a:p>
        </p:txBody>
      </p:sp>
      <p:sp>
        <p:nvSpPr>
          <p:cNvPr id="8" name="Google Shape;271;p10">
            <a:extLst>
              <a:ext uri="{FF2B5EF4-FFF2-40B4-BE49-F238E27FC236}">
                <a16:creationId xmlns:a16="http://schemas.microsoft.com/office/drawing/2014/main" id="{32249926-14BC-45D7-E7FA-1B0D632800FF}"/>
              </a:ext>
            </a:extLst>
          </p:cNvPr>
          <p:cNvSpPr txBox="1"/>
          <p:nvPr/>
        </p:nvSpPr>
        <p:spPr>
          <a:xfrm>
            <a:off x="7522209" y="1796850"/>
            <a:ext cx="4757033" cy="4247317"/>
          </a:xfrm>
          <a:prstGeom prst="rect">
            <a:avLst/>
          </a:prstGeom>
          <a:noFill/>
          <a:ln>
            <a:noFill/>
          </a:ln>
        </p:spPr>
        <p:txBody>
          <a:bodyPr spcFirstLastPara="1" wrap="square" lIns="0" tIns="0" rIns="0" bIns="0" anchor="t" anchorCtr="0">
            <a:spAutoFit/>
          </a:bodyPr>
          <a:lstStyle/>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Ενεργειακή Μετάβαση</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Βιώσιμη Διαχείριση Πόρων</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Προστασία Περιβάλλοντος</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Επιχειρηματικότητα και Καινοτομία</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Ψηφιακός Μετασχηματισμός</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Ενδυνάμωση</a:t>
            </a:r>
            <a:r>
              <a:rPr lang="en-US"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 </a:t>
            </a: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Ανθρώπινου Δυναμικού</a:t>
            </a:r>
          </a:p>
        </p:txBody>
      </p:sp>
      <p:sp>
        <p:nvSpPr>
          <p:cNvPr id="9" name="TextBox 8">
            <a:extLst>
              <a:ext uri="{FF2B5EF4-FFF2-40B4-BE49-F238E27FC236}">
                <a16:creationId xmlns:a16="http://schemas.microsoft.com/office/drawing/2014/main" id="{53738B3B-2976-11E6-A4D1-35356867D84E}"/>
              </a:ext>
            </a:extLst>
          </p:cNvPr>
          <p:cNvSpPr txBox="1"/>
          <p:nvPr/>
        </p:nvSpPr>
        <p:spPr>
          <a:xfrm>
            <a:off x="1218041" y="4914537"/>
            <a:ext cx="4877959" cy="1409956"/>
          </a:xfrm>
          <a:prstGeom prst="rect">
            <a:avLst/>
          </a:prstGeom>
          <a:solidFill>
            <a:srgbClr val="C2B49A">
              <a:alpha val="88000"/>
            </a:srgbClr>
          </a:solidFill>
          <a:ln w="76200">
            <a:solidFill>
              <a:srgbClr val="C2B49A"/>
            </a:solidFill>
          </a:ln>
        </p:spPr>
        <p:txBody>
          <a:bodyPr wrap="square" lIns="180000" tIns="180000" rIns="180000" bIns="180000" rtlCol="0">
            <a:spAutoFit/>
          </a:bodyPr>
          <a:lstStyle/>
          <a:p>
            <a:pPr marL="108000" indent="457200">
              <a:spcBef>
                <a:spcPts val="600"/>
              </a:spcBef>
              <a:spcAft>
                <a:spcPts val="600"/>
              </a:spcAft>
            </a:pPr>
            <a:r>
              <a:rPr lang="el-GR" sz="1600" b="1" i="1" dirty="0">
                <a:solidFill>
                  <a:schemeClr val="bg1"/>
                </a:solidFill>
                <a:latin typeface="Aptos" panose="020B0004020202020204" pitchFamily="34" charset="0"/>
                <a:cs typeface="Poppins" panose="00000500000000000000" pitchFamily="2" charset="0"/>
              </a:rPr>
              <a:t>Χάρτα</a:t>
            </a:r>
            <a:r>
              <a:rPr lang="el-GR" sz="1600" b="1" dirty="0">
                <a:solidFill>
                  <a:schemeClr val="bg1"/>
                </a:solidFill>
                <a:latin typeface="Aptos" panose="020B0004020202020204" pitchFamily="34" charset="0"/>
                <a:cs typeface="Poppins" panose="00000500000000000000" pitchFamily="2" charset="0"/>
              </a:rPr>
              <a:t> </a:t>
            </a:r>
            <a:r>
              <a:rPr lang="el-GR" sz="1600" b="1" dirty="0" err="1">
                <a:solidFill>
                  <a:schemeClr val="bg1"/>
                </a:solidFill>
                <a:latin typeface="Aptos" panose="020B0004020202020204" pitchFamily="34" charset="0"/>
                <a:cs typeface="Poppins" panose="00000500000000000000" pitchFamily="2" charset="0"/>
              </a:rPr>
              <a:t>GReco</a:t>
            </a:r>
            <a:r>
              <a:rPr lang="el-GR" sz="1600" b="1" dirty="0">
                <a:solidFill>
                  <a:schemeClr val="bg1"/>
                </a:solidFill>
                <a:latin typeface="Aptos" panose="020B0004020202020204" pitchFamily="34" charset="0"/>
                <a:cs typeface="Poppins" panose="00000500000000000000" pitchFamily="2" charset="0"/>
              </a:rPr>
              <a:t> </a:t>
            </a:r>
            <a:r>
              <a:rPr lang="el-GR" sz="1600" b="1" dirty="0" err="1">
                <a:solidFill>
                  <a:schemeClr val="bg1"/>
                </a:solidFill>
                <a:latin typeface="Aptos" panose="020B0004020202020204" pitchFamily="34" charset="0"/>
                <a:cs typeface="Poppins" panose="00000500000000000000" pitchFamily="2" charset="0"/>
              </a:rPr>
              <a:t>Islands</a:t>
            </a:r>
            <a:r>
              <a:rPr lang="en-US" sz="1600" b="1" dirty="0">
                <a:solidFill>
                  <a:schemeClr val="bg1"/>
                </a:solidFill>
                <a:latin typeface="Aptos" panose="020B0004020202020204" pitchFamily="34" charset="0"/>
                <a:cs typeface="Poppins" panose="00000500000000000000" pitchFamily="2" charset="0"/>
              </a:rPr>
              <a:t> (</a:t>
            </a:r>
            <a:r>
              <a:rPr lang="el-GR" sz="1600" b="1" dirty="0">
                <a:solidFill>
                  <a:schemeClr val="bg1"/>
                </a:solidFill>
                <a:latin typeface="Aptos" panose="020B0004020202020204" pitchFamily="34" charset="0"/>
                <a:cs typeface="Poppins" panose="00000500000000000000" pitchFamily="2" charset="0"/>
              </a:rPr>
              <a:t>ΦΕΚ 2119/ Β’/2025</a:t>
            </a:r>
            <a:r>
              <a:rPr lang="en-US" sz="1600" b="1" dirty="0">
                <a:solidFill>
                  <a:schemeClr val="bg1"/>
                </a:solidFill>
                <a:latin typeface="Aptos" panose="020B0004020202020204" pitchFamily="34" charset="0"/>
                <a:cs typeface="Poppins" panose="00000500000000000000" pitchFamily="2" charset="0"/>
              </a:rPr>
              <a:t>)</a:t>
            </a:r>
          </a:p>
          <a:p>
            <a:pPr marL="108000" indent="457200">
              <a:spcBef>
                <a:spcPts val="600"/>
              </a:spcBef>
              <a:spcAft>
                <a:spcPts val="600"/>
              </a:spcAft>
            </a:pPr>
            <a:r>
              <a:rPr lang="el-GR" sz="1600" b="1" dirty="0" err="1">
                <a:solidFill>
                  <a:schemeClr val="bg1"/>
                </a:solidFill>
                <a:latin typeface="Aptos" panose="020B0004020202020204" pitchFamily="34" charset="0"/>
                <a:cs typeface="Poppins" panose="00000500000000000000" pitchFamily="2" charset="0"/>
              </a:rPr>
              <a:t>GReco</a:t>
            </a:r>
            <a:r>
              <a:rPr lang="el-GR" sz="1600" b="1" dirty="0">
                <a:solidFill>
                  <a:schemeClr val="bg1"/>
                </a:solidFill>
                <a:latin typeface="Aptos" panose="020B0004020202020204" pitchFamily="34" charset="0"/>
                <a:cs typeface="Poppins" panose="00000500000000000000" pitchFamily="2" charset="0"/>
              </a:rPr>
              <a:t> </a:t>
            </a:r>
            <a:r>
              <a:rPr lang="el-GR" sz="1600" b="1" dirty="0" err="1">
                <a:solidFill>
                  <a:schemeClr val="bg1"/>
                </a:solidFill>
                <a:latin typeface="Aptos" panose="020B0004020202020204" pitchFamily="34" charset="0"/>
                <a:cs typeface="Poppins" panose="00000500000000000000" pitchFamily="2" charset="0"/>
              </a:rPr>
              <a:t>Islands</a:t>
            </a:r>
            <a:r>
              <a:rPr lang="el-GR" sz="1600" b="1" dirty="0">
                <a:solidFill>
                  <a:schemeClr val="bg1"/>
                </a:solidFill>
                <a:latin typeface="Aptos" panose="020B0004020202020204" pitchFamily="34" charset="0"/>
                <a:cs typeface="Poppins" panose="00000500000000000000" pitchFamily="2" charset="0"/>
              </a:rPr>
              <a:t> </a:t>
            </a:r>
            <a:r>
              <a:rPr lang="el-GR" sz="1600" b="1" i="1" dirty="0" err="1">
                <a:solidFill>
                  <a:schemeClr val="bg1"/>
                </a:solidFill>
                <a:latin typeface="Aptos" panose="020B0004020202020204" pitchFamily="34" charset="0"/>
                <a:cs typeface="Poppins" panose="00000500000000000000" pitchFamily="2" charset="0"/>
              </a:rPr>
              <a:t>Master</a:t>
            </a:r>
            <a:r>
              <a:rPr lang="el-GR" sz="1600" b="1" i="1" dirty="0">
                <a:solidFill>
                  <a:schemeClr val="bg1"/>
                </a:solidFill>
                <a:latin typeface="Aptos" panose="020B0004020202020204" pitchFamily="34" charset="0"/>
                <a:cs typeface="Poppins" panose="00000500000000000000" pitchFamily="2" charset="0"/>
              </a:rPr>
              <a:t> </a:t>
            </a:r>
            <a:r>
              <a:rPr lang="el-GR" sz="1600" b="1" i="1" dirty="0" err="1">
                <a:solidFill>
                  <a:schemeClr val="bg1"/>
                </a:solidFill>
                <a:latin typeface="Aptos" panose="020B0004020202020204" pitchFamily="34" charset="0"/>
                <a:cs typeface="Poppins" panose="00000500000000000000" pitchFamily="2" charset="0"/>
              </a:rPr>
              <a:t>Plan</a:t>
            </a:r>
            <a:endParaRPr lang="en-US" sz="1600" b="1" i="1" dirty="0">
              <a:solidFill>
                <a:schemeClr val="bg1"/>
              </a:solidFill>
              <a:latin typeface="Aptos" panose="020B0004020202020204" pitchFamily="34" charset="0"/>
              <a:cs typeface="Poppins" panose="00000500000000000000" pitchFamily="2" charset="0"/>
            </a:endParaRPr>
          </a:p>
          <a:p>
            <a:pPr marL="108000" indent="457200">
              <a:spcBef>
                <a:spcPts val="600"/>
              </a:spcBef>
              <a:spcAft>
                <a:spcPts val="600"/>
              </a:spcAft>
            </a:pPr>
            <a:r>
              <a:rPr lang="el-GR" sz="1600" b="1" dirty="0">
                <a:solidFill>
                  <a:schemeClr val="bg1"/>
                </a:solidFill>
                <a:latin typeface="Aptos" panose="020B0004020202020204" pitchFamily="34" charset="0"/>
                <a:cs typeface="Poppins" panose="00000500000000000000" pitchFamily="2" charset="0"/>
              </a:rPr>
              <a:t>Οδηγός Εκπόνησης Σχεδίων Δράσης</a:t>
            </a:r>
            <a:endParaRPr lang="en-US" sz="1600" b="1" dirty="0">
              <a:solidFill>
                <a:schemeClr val="bg1"/>
              </a:solidFill>
              <a:latin typeface="Aptos" panose="020B0004020202020204" pitchFamily="34" charset="0"/>
              <a:cs typeface="Poppins" panose="00000500000000000000" pitchFamily="2" charset="0"/>
            </a:endParaRPr>
          </a:p>
        </p:txBody>
      </p:sp>
      <p:sp>
        <p:nvSpPr>
          <p:cNvPr id="4" name="Θέση αριθμού διαφάνειας 3">
            <a:extLst>
              <a:ext uri="{FF2B5EF4-FFF2-40B4-BE49-F238E27FC236}">
                <a16:creationId xmlns:a16="http://schemas.microsoft.com/office/drawing/2014/main" id="{E3C95A8E-CBD8-BC0C-53C0-6E247D199DDA}"/>
              </a:ext>
            </a:extLst>
          </p:cNvPr>
          <p:cNvSpPr>
            <a:spLocks noGrp="1"/>
          </p:cNvSpPr>
          <p:nvPr>
            <p:ph type="sldNum" sz="quarter" idx="12"/>
          </p:nvPr>
        </p:nvSpPr>
        <p:spPr>
          <a:xfrm>
            <a:off x="9326783" y="6452472"/>
            <a:ext cx="2743200" cy="365125"/>
          </a:xfrm>
        </p:spPr>
        <p:txBody>
          <a:bodyPr/>
          <a:lstStyle/>
          <a:p>
            <a:fld id="{03B1FA36-C3F0-4838-BC28-F437E577D825}" type="slidenum">
              <a:rPr lang="el-GR" smtClean="0"/>
              <a:t>4</a:t>
            </a:fld>
            <a:endParaRPr lang="el-GR" dirty="0"/>
          </a:p>
        </p:txBody>
      </p:sp>
      <p:sp>
        <p:nvSpPr>
          <p:cNvPr id="2" name="Google Shape;271;p10">
            <a:extLst>
              <a:ext uri="{FF2B5EF4-FFF2-40B4-BE49-F238E27FC236}">
                <a16:creationId xmlns:a16="http://schemas.microsoft.com/office/drawing/2014/main" id="{F0975ED9-8C17-92D5-05A2-14E0F39F1A70}"/>
              </a:ext>
            </a:extLst>
          </p:cNvPr>
          <p:cNvSpPr txBox="1"/>
          <p:nvPr/>
        </p:nvSpPr>
        <p:spPr>
          <a:xfrm>
            <a:off x="7812453" y="909021"/>
            <a:ext cx="3630744" cy="861774"/>
          </a:xfrm>
          <a:prstGeom prst="rect">
            <a:avLst/>
          </a:prstGeom>
          <a:noFill/>
          <a:ln>
            <a:noFill/>
          </a:ln>
        </p:spPr>
        <p:txBody>
          <a:bodyPr spcFirstLastPara="1" wrap="square" lIns="0" tIns="0" rIns="0" bIns="0" anchor="t" anchorCtr="0">
            <a:spAutoFit/>
          </a:bodyPr>
          <a:lstStyle/>
          <a:p>
            <a:pPr marR="0" lvl="0" algn="ctr" rtl="0">
              <a:spcBef>
                <a:spcPts val="0"/>
              </a:spcBef>
              <a:spcAft>
                <a:spcPts val="0"/>
              </a:spcAft>
              <a:buClr>
                <a:srgbClr val="007E8B"/>
              </a:buClr>
            </a:pPr>
            <a:r>
              <a:rPr lang="el-GR" sz="2800" b="1" dirty="0">
                <a:solidFill>
                  <a:srgbClr val="015E72"/>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Πυλώνες πρωτοβουλίας</a:t>
            </a:r>
            <a:endParaRPr lang="el-GR" sz="2800" b="1" i="0" u="none" strike="noStrike" cap="none" dirty="0">
              <a:solidFill>
                <a:srgbClr val="015E72"/>
              </a:solidFill>
              <a:effectLst>
                <a:outerShdw blurRad="38100" dist="38100" dir="2700000" algn="tl">
                  <a:srgbClr val="000000">
                    <a:alpha val="43137"/>
                  </a:srgbClr>
                </a:outerShdw>
              </a:effectLst>
              <a:latin typeface="Aptos" panose="020B0004020202020204" pitchFamily="34" charset="0"/>
              <a:ea typeface="Poppins"/>
              <a:cs typeface="Poppins"/>
              <a:sym typeface="Poppins"/>
            </a:endParaRPr>
          </a:p>
        </p:txBody>
      </p:sp>
      <p:sp>
        <p:nvSpPr>
          <p:cNvPr id="5" name="Google Shape;214;p8">
            <a:extLst>
              <a:ext uri="{FF2B5EF4-FFF2-40B4-BE49-F238E27FC236}">
                <a16:creationId xmlns:a16="http://schemas.microsoft.com/office/drawing/2014/main" id="{DEE05011-C986-C9FC-84E3-9CDDE4CE16F8}"/>
              </a:ext>
            </a:extLst>
          </p:cNvPr>
          <p:cNvSpPr txBox="1"/>
          <p:nvPr/>
        </p:nvSpPr>
        <p:spPr>
          <a:xfrm>
            <a:off x="-633046" y="-96347"/>
            <a:ext cx="7940233" cy="1556836"/>
          </a:xfrm>
          <a:prstGeom prst="rect">
            <a:avLst/>
          </a:prstGeom>
          <a:noFill/>
          <a:ln>
            <a:noFill/>
          </a:ln>
        </p:spPr>
        <p:txBody>
          <a:bodyPr spcFirstLastPara="1" wrap="square" lIns="0" tIns="0" rIns="0" bIns="0" anchor="t" anchorCtr="0">
            <a:spAutoFit/>
          </a:bodyPr>
          <a:lstStyle/>
          <a:p>
            <a:pPr marL="1080000" lvl="0">
              <a:lnSpc>
                <a:spcPct val="90000"/>
              </a:lnSpc>
              <a:spcBef>
                <a:spcPts val="3500"/>
              </a:spcBef>
            </a:pPr>
            <a:r>
              <a:rPr lang="el-GR" sz="4000" b="1" dirty="0">
                <a:solidFill>
                  <a:srgbClr val="015E72"/>
                </a:solidFill>
                <a:latin typeface="Aptos" panose="020B0004020202020204" pitchFamily="34" charset="0"/>
                <a:cs typeface="Poppins"/>
                <a:sym typeface="Poppins"/>
              </a:rPr>
              <a:t>ΕΘΝΙΚΗ ΠΡΩΤΟΒΟΥΛΙΑ </a:t>
            </a:r>
            <a:r>
              <a:rPr lang="en-US" sz="4000" b="1" dirty="0">
                <a:solidFill>
                  <a:schemeClr val="accent1"/>
                </a:solidFill>
                <a:latin typeface="Aptos" panose="020B0004020202020204" pitchFamily="34" charset="0"/>
              </a:rPr>
              <a:t>GR</a:t>
            </a:r>
            <a:r>
              <a:rPr lang="en-US" sz="4000" b="1" dirty="0">
                <a:solidFill>
                  <a:schemeClr val="accent6"/>
                </a:solidFill>
                <a:latin typeface="Aptos" panose="020B0004020202020204" pitchFamily="34" charset="0"/>
              </a:rPr>
              <a:t>eco</a:t>
            </a:r>
            <a:r>
              <a:rPr lang="en-US" sz="4000" b="1" dirty="0">
                <a:solidFill>
                  <a:schemeClr val="accent1"/>
                </a:solidFill>
                <a:latin typeface="Aptos" panose="020B0004020202020204" pitchFamily="34" charset="0"/>
              </a:rPr>
              <a:t> Islands </a:t>
            </a:r>
            <a:endParaRPr lang="en-US" sz="4000" b="1" dirty="0">
              <a:solidFill>
                <a:srgbClr val="015E72"/>
              </a:solidFill>
              <a:latin typeface="Aptos" panose="020B0004020202020204" pitchFamily="34" charset="0"/>
              <a:cs typeface="Poppins"/>
            </a:endParaRPr>
          </a:p>
        </p:txBody>
      </p:sp>
    </p:spTree>
    <p:extLst>
      <p:ext uri="{BB962C8B-B14F-4D97-AF65-F5344CB8AC3E}">
        <p14:creationId xmlns:p14="http://schemas.microsoft.com/office/powerpoint/2010/main" val="363604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8103E-DC31-1E27-9E51-413BF7724CC0}"/>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E85C29B-A90F-5351-1748-734DFF17048A}"/>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40</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F0C00C09-DC66-32F3-73C1-B17126053BFF}"/>
              </a:ext>
            </a:extLst>
          </p:cNvPr>
          <p:cNvSpPr txBox="1"/>
          <p:nvPr/>
        </p:nvSpPr>
        <p:spPr>
          <a:xfrm>
            <a:off x="-880603" y="-283234"/>
            <a:ext cx="12452843" cy="7258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2: Βιώσιμη Διαχείριση Πόρων – Προτεραιοποίηση στόχων-μέτρων </a:t>
            </a:r>
            <a:endParaRPr lang="en-US" sz="2000" b="1" dirty="0">
              <a:solidFill>
                <a:srgbClr val="015E72"/>
              </a:solidFill>
              <a:latin typeface="Aptos" panose="020B0004020202020204" pitchFamily="34" charset="0"/>
              <a:cs typeface="Poppins"/>
            </a:endParaRPr>
          </a:p>
        </p:txBody>
      </p:sp>
      <p:sp>
        <p:nvSpPr>
          <p:cNvPr id="10" name="Content Placeholder 2">
            <a:extLst>
              <a:ext uri="{FF2B5EF4-FFF2-40B4-BE49-F238E27FC236}">
                <a16:creationId xmlns:a16="http://schemas.microsoft.com/office/drawing/2014/main" id="{EC52561B-1935-DE8B-52A2-E5475A49E763}"/>
              </a:ext>
            </a:extLst>
          </p:cNvPr>
          <p:cNvSpPr>
            <a:spLocks noGrp="1"/>
          </p:cNvSpPr>
          <p:nvPr>
            <p:ph idx="1"/>
          </p:nvPr>
        </p:nvSpPr>
        <p:spPr>
          <a:xfrm>
            <a:off x="199391" y="629920"/>
            <a:ext cx="5048250" cy="2570480"/>
          </a:xfrm>
          <a:ln>
            <a:solidFill>
              <a:srgbClr val="FF0000"/>
            </a:solidFill>
          </a:ln>
        </p:spPr>
        <p:txBody>
          <a:bodyPr>
            <a:normAutofit fontScale="77500" lnSpcReduction="20000"/>
          </a:bodyPr>
          <a:lstStyle/>
          <a:p>
            <a:pPr marL="0" indent="0">
              <a:lnSpc>
                <a:spcPct val="120000"/>
              </a:lnSpc>
              <a:spcBef>
                <a:spcPts val="0"/>
              </a:spcBef>
              <a:spcAft>
                <a:spcPts val="600"/>
              </a:spcAft>
              <a:buNone/>
            </a:pPr>
            <a:r>
              <a:rPr lang="el-GR" sz="1200" dirty="0">
                <a:latin typeface="Aptos" panose="020B0004020202020204" pitchFamily="34" charset="0"/>
              </a:rPr>
              <a:t>	 </a:t>
            </a:r>
            <a:r>
              <a:rPr lang="el-GR" sz="1300" b="1" dirty="0">
                <a:latin typeface="Aptos" panose="020B0004020202020204" pitchFamily="34" charset="0"/>
              </a:rPr>
              <a:t>5 Προαπαιτούμενοι στόχοι-μέτρα:</a:t>
            </a:r>
            <a:br>
              <a:rPr lang="el-GR" sz="1300" b="1" dirty="0">
                <a:latin typeface="Aptos" panose="020B0004020202020204" pitchFamily="34" charset="0"/>
              </a:rPr>
            </a:br>
            <a:r>
              <a:rPr lang="el-GR" sz="1300" b="1" dirty="0">
                <a:latin typeface="Aptos" panose="020B0004020202020204" pitchFamily="34" charset="0"/>
              </a:rPr>
              <a:t>	 (6 για τελικό στάδιο)</a:t>
            </a:r>
            <a:r>
              <a:rPr lang="el-GR" sz="1300" dirty="0">
                <a:latin typeface="Aptos" panose="020B0004020202020204" pitchFamily="34" charset="0"/>
              </a:rPr>
              <a:t> </a:t>
            </a:r>
            <a:endParaRPr lang="el-GR" sz="1200" b="1" dirty="0">
              <a:latin typeface="Aptos" panose="020B0004020202020204" pitchFamily="34" charset="0"/>
            </a:endParaRPr>
          </a:p>
          <a:p>
            <a:pPr>
              <a:lnSpc>
                <a:spcPct val="120000"/>
              </a:lnSpc>
              <a:spcBef>
                <a:spcPts val="0"/>
              </a:spcBef>
              <a:spcAft>
                <a:spcPts val="600"/>
              </a:spcAft>
            </a:pPr>
            <a:r>
              <a:rPr lang="el-GR" sz="1200" dirty="0">
                <a:latin typeface="Aptos" panose="020B0004020202020204" pitchFamily="34" charset="0"/>
              </a:rPr>
              <a:t>2α(i) Ενσωμάτωση/Ένταξη στο ΤΣΔ των στόχων του </a:t>
            </a:r>
            <a:r>
              <a:rPr lang="el-GR" sz="1200" dirty="0" err="1">
                <a:latin typeface="Aptos" panose="020B0004020202020204" pitchFamily="34" charset="0"/>
              </a:rPr>
              <a:t>ΤοΣΔΑ</a:t>
            </a:r>
            <a:r>
              <a:rPr lang="el-GR" sz="1200" dirty="0">
                <a:latin typeface="Aptos" panose="020B0004020202020204" pitchFamily="34" charset="0"/>
              </a:rPr>
              <a:t> και δέσμευση για την υλοποίησή τους</a:t>
            </a:r>
            <a:endParaRPr lang="en-US" sz="1200" dirty="0">
              <a:latin typeface="Aptos" panose="020B0004020202020204" pitchFamily="34" charset="0"/>
            </a:endParaRPr>
          </a:p>
          <a:p>
            <a:pPr>
              <a:lnSpc>
                <a:spcPct val="120000"/>
              </a:lnSpc>
              <a:spcBef>
                <a:spcPts val="0"/>
              </a:spcBef>
              <a:spcAft>
                <a:spcPts val="600"/>
              </a:spcAft>
            </a:pPr>
            <a:r>
              <a:rPr lang="el-GR" sz="1200" dirty="0">
                <a:latin typeface="Aptos" panose="020B0004020202020204" pitchFamily="34" charset="0"/>
              </a:rPr>
              <a:t>2α(v) Απουσία ανεξέλεγκτης διάθεσης αποβλήτων (παύση λειτουργίας και αποκατάσταση ΧΑΔΑ, εφόσον υφίσταται)</a:t>
            </a:r>
            <a:endParaRPr lang="en-US" sz="1200" dirty="0">
              <a:latin typeface="Aptos" panose="020B0004020202020204" pitchFamily="34" charset="0"/>
            </a:endParaRPr>
          </a:p>
          <a:p>
            <a:pPr>
              <a:lnSpc>
                <a:spcPct val="120000"/>
              </a:lnSpc>
              <a:spcBef>
                <a:spcPts val="0"/>
              </a:spcBef>
              <a:spcAft>
                <a:spcPts val="600"/>
              </a:spcAft>
            </a:pPr>
            <a:r>
              <a:rPr lang="el-GR" sz="1200" dirty="0">
                <a:latin typeface="Aptos" panose="020B0004020202020204" pitchFamily="34" charset="0"/>
              </a:rPr>
              <a:t>2β(i) Κατάρτιση και ενημέρωση, όπως απαιτείται, του Γενικού Σχεδίου Υπηρεσιών Ύδατος (Γ.Σ.Υ.Υ.)</a:t>
            </a:r>
            <a:r>
              <a:rPr lang="en-US" sz="1200" dirty="0">
                <a:latin typeface="Aptos" panose="020B0004020202020204" pitchFamily="34" charset="0"/>
              </a:rPr>
              <a:t> (</a:t>
            </a:r>
            <a:r>
              <a:rPr lang="el-GR" sz="1200" dirty="0">
                <a:latin typeface="Aptos" panose="020B0004020202020204" pitchFamily="34" charset="0"/>
              </a:rPr>
              <a:t>παρ. 1 του άρθ. 35 του ν. 5037/23</a:t>
            </a:r>
            <a:r>
              <a:rPr lang="en-US" sz="1200" dirty="0">
                <a:latin typeface="Aptos" panose="020B0004020202020204" pitchFamily="34" charset="0"/>
              </a:rPr>
              <a:t>)</a:t>
            </a:r>
          </a:p>
          <a:p>
            <a:pPr>
              <a:lnSpc>
                <a:spcPct val="120000"/>
              </a:lnSpc>
              <a:spcBef>
                <a:spcPts val="0"/>
              </a:spcBef>
              <a:spcAft>
                <a:spcPts val="600"/>
              </a:spcAft>
            </a:pPr>
            <a:r>
              <a:rPr lang="el-GR" sz="1200" dirty="0">
                <a:latin typeface="Aptos" panose="020B0004020202020204" pitchFamily="34" charset="0"/>
              </a:rPr>
              <a:t>2β(</a:t>
            </a:r>
            <a:r>
              <a:rPr lang="el-GR" sz="1200" dirty="0" err="1">
                <a:latin typeface="Aptos" panose="020B0004020202020204" pitchFamily="34" charset="0"/>
              </a:rPr>
              <a:t>ii</a:t>
            </a:r>
            <a:r>
              <a:rPr lang="el-GR" sz="1200" dirty="0">
                <a:latin typeface="Aptos" panose="020B0004020202020204" pitchFamily="34" charset="0"/>
              </a:rPr>
              <a:t>) Κατάρτιση και υποβολή στη Ρ.Α.Α.Ε.Υ. ετήσιων εκθέσεων προγραμματισμού</a:t>
            </a:r>
            <a:r>
              <a:rPr lang="en-US" sz="1200" dirty="0">
                <a:latin typeface="Aptos" panose="020B0004020202020204" pitchFamily="34" charset="0"/>
              </a:rPr>
              <a:t> </a:t>
            </a:r>
            <a:r>
              <a:rPr lang="el-GR" sz="1200" dirty="0">
                <a:latin typeface="Aptos" panose="020B0004020202020204" pitchFamily="34" charset="0"/>
              </a:rPr>
              <a:t> </a:t>
            </a:r>
            <a:r>
              <a:rPr lang="en-US" sz="1200" dirty="0">
                <a:latin typeface="Aptos" panose="020B0004020202020204" pitchFamily="34" charset="0"/>
              </a:rPr>
              <a:t>(</a:t>
            </a:r>
            <a:r>
              <a:rPr lang="el-GR" sz="1200" dirty="0">
                <a:latin typeface="Aptos" panose="020B0004020202020204" pitchFamily="34" charset="0"/>
              </a:rPr>
              <a:t>παρ. </a:t>
            </a:r>
            <a:r>
              <a:rPr lang="en-US" sz="1200" dirty="0">
                <a:latin typeface="Aptos" panose="020B0004020202020204" pitchFamily="34" charset="0"/>
              </a:rPr>
              <a:t>3</a:t>
            </a:r>
            <a:r>
              <a:rPr lang="el-GR" sz="1200" dirty="0">
                <a:latin typeface="Aptos" panose="020B0004020202020204" pitchFamily="34" charset="0"/>
              </a:rPr>
              <a:t> του άρθ. 35 του ν. 5037/23</a:t>
            </a:r>
            <a:r>
              <a:rPr lang="en-US" sz="1200" dirty="0">
                <a:latin typeface="Aptos" panose="020B0004020202020204" pitchFamily="34" charset="0"/>
              </a:rPr>
              <a:t>)</a:t>
            </a:r>
          </a:p>
          <a:p>
            <a:pPr>
              <a:lnSpc>
                <a:spcPct val="120000"/>
              </a:lnSpc>
              <a:spcBef>
                <a:spcPts val="0"/>
              </a:spcBef>
              <a:spcAft>
                <a:spcPts val="600"/>
              </a:spcAft>
            </a:pPr>
            <a:r>
              <a:rPr lang="el-GR" sz="1200" dirty="0">
                <a:latin typeface="Aptos" panose="020B0004020202020204" pitchFamily="34" charset="0"/>
              </a:rPr>
              <a:t>2β(</a:t>
            </a:r>
            <a:r>
              <a:rPr lang="el-GR" sz="1200" dirty="0" err="1">
                <a:latin typeface="Aptos" panose="020B0004020202020204" pitchFamily="34" charset="0"/>
              </a:rPr>
              <a:t>viii</a:t>
            </a:r>
            <a:r>
              <a:rPr lang="el-GR" sz="1200" dirty="0">
                <a:latin typeface="Aptos" panose="020B0004020202020204" pitchFamily="34" charset="0"/>
              </a:rPr>
              <a:t>) Διασφάλιση της ποιότητας νερού σύμφωνα με το ισχύον θεσμικό πλαίσιο</a:t>
            </a:r>
            <a:r>
              <a:rPr lang="en-US" sz="1200" dirty="0">
                <a:latin typeface="Aptos" panose="020B0004020202020204" pitchFamily="34" charset="0"/>
              </a:rPr>
              <a:t> (</a:t>
            </a:r>
            <a:r>
              <a:rPr lang="el-GR" sz="1200" dirty="0">
                <a:latin typeface="Aptos" panose="020B0004020202020204" pitchFamily="34" charset="0"/>
              </a:rPr>
              <a:t>οδηγία 2020/2184/ΕΕ</a:t>
            </a:r>
            <a:r>
              <a:rPr lang="en-US" sz="1200" dirty="0">
                <a:latin typeface="Aptos" panose="020B0004020202020204" pitchFamily="34" charset="0"/>
              </a:rPr>
              <a:t> </a:t>
            </a:r>
            <a:r>
              <a:rPr lang="el-GR" sz="1200" dirty="0">
                <a:latin typeface="Aptos" panose="020B0004020202020204" pitchFamily="34" charset="0"/>
              </a:rPr>
              <a:t>και ΚΥΑ Δ1(δ)/ΓΠ οικ. 27829 (ΦΕΚ 3525 Β’/2023)</a:t>
            </a:r>
            <a:r>
              <a:rPr lang="en-US" sz="1200" dirty="0">
                <a:latin typeface="Aptos" panose="020B0004020202020204" pitchFamily="34" charset="0"/>
              </a:rPr>
              <a:t>)</a:t>
            </a:r>
          </a:p>
          <a:p>
            <a:pPr>
              <a:lnSpc>
                <a:spcPct val="120000"/>
              </a:lnSpc>
              <a:spcBef>
                <a:spcPts val="0"/>
              </a:spcBef>
              <a:spcAft>
                <a:spcPts val="600"/>
              </a:spcAft>
            </a:pPr>
            <a:r>
              <a:rPr lang="el-GR" sz="1200" dirty="0">
                <a:latin typeface="Aptos" panose="020B0004020202020204" pitchFamily="34" charset="0"/>
              </a:rPr>
              <a:t>2β(</a:t>
            </a:r>
            <a:r>
              <a:rPr lang="el-GR" sz="1200" dirty="0" err="1">
                <a:latin typeface="Aptos" panose="020B0004020202020204" pitchFamily="34" charset="0"/>
              </a:rPr>
              <a:t>ix</a:t>
            </a:r>
            <a:r>
              <a:rPr lang="el-GR" sz="1200" dirty="0">
                <a:latin typeface="Aptos" panose="020B0004020202020204" pitchFamily="34" charset="0"/>
              </a:rPr>
              <a:t>) Υποδομές συλλογής και επεξεργασίας αστικών λυμάτων στους οικισμούς που εμπίπτουν στα κριτήρια της Χάρτας</a:t>
            </a:r>
            <a:endParaRPr lang="en-US" sz="1200" dirty="0">
              <a:latin typeface="Aptos" panose="020B0004020202020204" pitchFamily="34" charset="0"/>
            </a:endParaRPr>
          </a:p>
        </p:txBody>
      </p:sp>
      <p:sp>
        <p:nvSpPr>
          <p:cNvPr id="12" name="Content Placeholder 2">
            <a:extLst>
              <a:ext uri="{FF2B5EF4-FFF2-40B4-BE49-F238E27FC236}">
                <a16:creationId xmlns:a16="http://schemas.microsoft.com/office/drawing/2014/main" id="{20C3899B-764F-D08A-0167-FED77DF60D07}"/>
              </a:ext>
            </a:extLst>
          </p:cNvPr>
          <p:cNvSpPr txBox="1">
            <a:spLocks/>
          </p:cNvSpPr>
          <p:nvPr/>
        </p:nvSpPr>
        <p:spPr>
          <a:xfrm>
            <a:off x="199390" y="3316428"/>
            <a:ext cx="5048251" cy="3439972"/>
          </a:xfrm>
          <a:prstGeom prst="rect">
            <a:avLst/>
          </a:prstGeom>
          <a:ln>
            <a:solidFill>
              <a:schemeClr val="accent6"/>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l-GR" sz="1100" dirty="0"/>
              <a:t>	 </a:t>
            </a:r>
            <a:r>
              <a:rPr lang="el-GR" sz="1200" b="1" dirty="0"/>
              <a:t>Ήδη υλοποιημένα ή σε εξέλιξη:</a:t>
            </a:r>
          </a:p>
          <a:p>
            <a:pPr>
              <a:lnSpc>
                <a:spcPct val="120000"/>
              </a:lnSpc>
              <a:spcBef>
                <a:spcPts val="0"/>
              </a:spcBef>
              <a:spcAft>
                <a:spcPts val="300"/>
              </a:spcAft>
              <a:buFont typeface="Wingdings" panose="05000000000000000000" pitchFamily="2" charset="2"/>
              <a:buChar char="ü"/>
            </a:pPr>
            <a:r>
              <a:rPr lang="el-GR" sz="1100" dirty="0"/>
              <a:t>Ο Δήμος διαθέτει εγκεκριμένο </a:t>
            </a:r>
            <a:r>
              <a:rPr lang="el-GR" sz="1100" dirty="0" err="1"/>
              <a:t>ΤοΣΔΑ</a:t>
            </a:r>
            <a:r>
              <a:rPr lang="el-GR" sz="1100" dirty="0"/>
              <a:t>, που αποτελεί ώριμη θεσμική βάση για την ενσωμάτωση στόχων πρόληψης, ανακύκλωσης και εκτροπής από ταφή </a:t>
            </a:r>
          </a:p>
          <a:p>
            <a:pPr>
              <a:lnSpc>
                <a:spcPct val="120000"/>
              </a:lnSpc>
              <a:spcBef>
                <a:spcPts val="0"/>
              </a:spcBef>
              <a:spcAft>
                <a:spcPts val="300"/>
              </a:spcAft>
              <a:buFont typeface="Wingdings" panose="05000000000000000000" pitchFamily="2" charset="2"/>
              <a:buChar char="ü"/>
            </a:pPr>
            <a:r>
              <a:rPr lang="el-GR" sz="1100" dirty="0"/>
              <a:t>Έχει ήδη τεκμηριωθεί στο </a:t>
            </a:r>
            <a:r>
              <a:rPr lang="el-GR" sz="1100" dirty="0" err="1"/>
              <a:t>ΤοΣΔΑ</a:t>
            </a:r>
            <a:r>
              <a:rPr lang="el-GR" sz="1100" dirty="0"/>
              <a:t> η συμβολή του νησιού στη μείωση της ταφής ΑΣΑ κάτω του 10% σε περιφερειακό επίπεδο</a:t>
            </a:r>
          </a:p>
          <a:p>
            <a:pPr>
              <a:lnSpc>
                <a:spcPct val="120000"/>
              </a:lnSpc>
              <a:spcBef>
                <a:spcPts val="0"/>
              </a:spcBef>
              <a:spcAft>
                <a:spcPts val="300"/>
              </a:spcAft>
              <a:buFont typeface="Wingdings" panose="05000000000000000000" pitchFamily="2" charset="2"/>
              <a:buChar char="ü"/>
            </a:pPr>
            <a:r>
              <a:rPr lang="el-GR" sz="1100" dirty="0"/>
              <a:t>Έχουν αποκατασταθεί οι ΧΑΔΑ και λειτουργεί ΧΥΤΑ Κέας</a:t>
            </a:r>
          </a:p>
          <a:p>
            <a:pPr>
              <a:lnSpc>
                <a:spcPct val="120000"/>
              </a:lnSpc>
              <a:spcBef>
                <a:spcPts val="0"/>
              </a:spcBef>
              <a:spcAft>
                <a:spcPts val="300"/>
              </a:spcAft>
              <a:buFont typeface="Wingdings" panose="05000000000000000000" pitchFamily="2" charset="2"/>
              <a:buChar char="ü"/>
            </a:pPr>
            <a:r>
              <a:rPr lang="el-GR" sz="1100" dirty="0"/>
              <a:t>Υλοποιούνται ήδη δράσεις πρόληψης αποβλήτων και μείωσης πλαστικών μίας χρήσης, καθώς και δράσεις ενημέρωσης/ευαισθητοποίησης</a:t>
            </a:r>
          </a:p>
          <a:p>
            <a:pPr>
              <a:lnSpc>
                <a:spcPct val="120000"/>
              </a:lnSpc>
              <a:spcBef>
                <a:spcPts val="0"/>
              </a:spcBef>
              <a:spcAft>
                <a:spcPts val="300"/>
              </a:spcAft>
              <a:buFont typeface="Wingdings" panose="05000000000000000000" pitchFamily="2" charset="2"/>
              <a:buChar char="ü"/>
            </a:pPr>
            <a:r>
              <a:rPr lang="el-GR" sz="1100" dirty="0"/>
              <a:t>Έχει αναπτυχθεί βασικό σύστημα χωριστής συλλογής για ανακυκλώσιμα, γυαλί, συσκευές, συσσωρευτές, ΑΗΗΕ και ΟΤΚΖ</a:t>
            </a:r>
          </a:p>
          <a:p>
            <a:pPr>
              <a:lnSpc>
                <a:spcPct val="120000"/>
              </a:lnSpc>
              <a:spcBef>
                <a:spcPts val="0"/>
              </a:spcBef>
              <a:spcAft>
                <a:spcPts val="300"/>
              </a:spcAft>
              <a:buFont typeface="Wingdings" panose="05000000000000000000" pitchFamily="2" charset="2"/>
              <a:buChar char="ü"/>
            </a:pPr>
            <a:r>
              <a:rPr lang="el-GR" sz="1100" dirty="0"/>
              <a:t>Δεν πραγματοποιείται εισαγωγή νερού στο νησί και οι ανάγκες καλύπτονται από τοπικούς υδατικούς πόρους</a:t>
            </a:r>
          </a:p>
          <a:p>
            <a:pPr>
              <a:lnSpc>
                <a:spcPct val="120000"/>
              </a:lnSpc>
              <a:spcBef>
                <a:spcPts val="0"/>
              </a:spcBef>
              <a:spcAft>
                <a:spcPts val="300"/>
              </a:spcAft>
              <a:buFont typeface="Wingdings" panose="05000000000000000000" pitchFamily="2" charset="2"/>
              <a:buChar char="ü"/>
            </a:pPr>
            <a:r>
              <a:rPr lang="el-GR" sz="1100" dirty="0"/>
              <a:t>Υπάρχει εξελισσόμενη κάλυψη ύδρευσης, με έργα επέκτασης του δικτύου σε εξέλιξη</a:t>
            </a:r>
          </a:p>
          <a:p>
            <a:pPr>
              <a:lnSpc>
                <a:spcPct val="120000"/>
              </a:lnSpc>
              <a:spcBef>
                <a:spcPts val="0"/>
              </a:spcBef>
              <a:spcAft>
                <a:spcPts val="300"/>
              </a:spcAft>
              <a:buFont typeface="Wingdings" panose="05000000000000000000" pitchFamily="2" charset="2"/>
              <a:buChar char="ü"/>
            </a:pPr>
            <a:r>
              <a:rPr lang="el-GR" sz="1100" dirty="0"/>
              <a:t>Έχουν περιοριστεί σημαντικά οι απώλειες του δικτύου ύδρευσης μέσω τηλεμετρίας και ελέγχου διαρροών </a:t>
            </a:r>
          </a:p>
          <a:p>
            <a:pPr>
              <a:lnSpc>
                <a:spcPct val="120000"/>
              </a:lnSpc>
              <a:spcBef>
                <a:spcPts val="0"/>
              </a:spcBef>
              <a:spcAft>
                <a:spcPts val="300"/>
              </a:spcAft>
              <a:buFont typeface="Wingdings" panose="05000000000000000000" pitchFamily="2" charset="2"/>
              <a:buChar char="ü"/>
            </a:pPr>
            <a:r>
              <a:rPr lang="el-GR" sz="1100" dirty="0"/>
              <a:t>Υφίσταται συστηματική παρακολούθηση της ποιότητας του νερού, με ανάγκη πλήρους εφαρμογής της προσέγγισης </a:t>
            </a:r>
            <a:r>
              <a:rPr lang="el-GR" sz="1100" dirty="0" err="1"/>
              <a:t>risk-based</a:t>
            </a:r>
            <a:r>
              <a:rPr lang="el-GR" sz="1100" dirty="0"/>
              <a:t> </a:t>
            </a:r>
            <a:r>
              <a:rPr lang="el-GR" sz="1100" dirty="0" err="1"/>
              <a:t>management</a:t>
            </a:r>
            <a:endParaRPr lang="el-GR" sz="1100" dirty="0"/>
          </a:p>
          <a:p>
            <a:pPr>
              <a:lnSpc>
                <a:spcPct val="120000"/>
              </a:lnSpc>
              <a:spcBef>
                <a:spcPts val="0"/>
              </a:spcBef>
              <a:spcAft>
                <a:spcPts val="300"/>
              </a:spcAft>
              <a:buFont typeface="Wingdings" panose="05000000000000000000" pitchFamily="2" charset="2"/>
              <a:buChar char="ü"/>
            </a:pPr>
            <a:r>
              <a:rPr lang="el-GR" sz="1100" dirty="0"/>
              <a:t>Το έργο «Δίκτυα Αποχέτευσης και ΕΕΛ Δήμου Κέας – Β’ φάση» βρίσκεται σε στάδιο υλοποίησης / υψηλής ωρίμανσης</a:t>
            </a:r>
          </a:p>
          <a:p>
            <a:pPr>
              <a:lnSpc>
                <a:spcPct val="120000"/>
              </a:lnSpc>
              <a:spcBef>
                <a:spcPts val="0"/>
              </a:spcBef>
              <a:spcAft>
                <a:spcPts val="300"/>
              </a:spcAft>
              <a:buFont typeface="Wingdings" panose="05000000000000000000" pitchFamily="2" charset="2"/>
              <a:buChar char="ü"/>
            </a:pPr>
            <a:r>
              <a:rPr lang="el-GR" sz="1100" dirty="0"/>
              <a:t>Υπάρχει πρόβλεψη, σε επίπεδο μελέτης, για μελλοντική επαναχρησιμοποίηση επεξεργασμένων εκροών</a:t>
            </a:r>
          </a:p>
        </p:txBody>
      </p:sp>
      <p:sp>
        <p:nvSpPr>
          <p:cNvPr id="19" name="Content Placeholder 2">
            <a:extLst>
              <a:ext uri="{FF2B5EF4-FFF2-40B4-BE49-F238E27FC236}">
                <a16:creationId xmlns:a16="http://schemas.microsoft.com/office/drawing/2014/main" id="{70A756D5-9C32-0CE6-C205-C3D420603FAD}"/>
              </a:ext>
            </a:extLst>
          </p:cNvPr>
          <p:cNvSpPr txBox="1">
            <a:spLocks/>
          </p:cNvSpPr>
          <p:nvPr/>
        </p:nvSpPr>
        <p:spPr>
          <a:xfrm>
            <a:off x="5536095" y="568961"/>
            <a:ext cx="6480314" cy="5793740"/>
          </a:xfrm>
          <a:prstGeom prst="rect">
            <a:avLst/>
          </a:prstGeom>
          <a:ln>
            <a:solidFill>
              <a:schemeClr val="accent5"/>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Font typeface="Arial" panose="020B0604020202020204" pitchFamily="34" charset="0"/>
              <a:buNone/>
            </a:pPr>
            <a:r>
              <a:rPr lang="el-GR" sz="1800" b="1" dirty="0"/>
              <a:t> </a:t>
            </a:r>
            <a:endParaRPr lang="el-GR" sz="400" b="1" dirty="0"/>
          </a:p>
          <a:p>
            <a:pPr marL="0" indent="0" algn="ctr">
              <a:spcBef>
                <a:spcPts val="0"/>
              </a:spcBef>
              <a:spcAft>
                <a:spcPts val="300"/>
              </a:spcAft>
              <a:buNone/>
            </a:pPr>
            <a:r>
              <a:rPr lang="el-GR" sz="1400" b="1" dirty="0"/>
              <a:t>Υψηλή προτεραιότητα</a:t>
            </a:r>
          </a:p>
          <a:p>
            <a:pPr algn="just">
              <a:spcBef>
                <a:spcPts val="0"/>
              </a:spcBef>
              <a:spcAft>
                <a:spcPts val="300"/>
              </a:spcAft>
              <a:buFont typeface="Wingdings" panose="05000000000000000000" pitchFamily="2" charset="2"/>
              <a:buChar char="Ø"/>
            </a:pPr>
            <a:r>
              <a:rPr lang="el-GR" sz="1400" dirty="0"/>
              <a:t>Πλήρης ανάπτυξη χωριστής συλλογής και Διαλογής στην Πηγή, με έμφαση σε </a:t>
            </a:r>
            <a:r>
              <a:rPr lang="el-GR" sz="1400" dirty="0" err="1"/>
              <a:t>βιοαπόβλητα</a:t>
            </a:r>
            <a:endParaRPr lang="el-GR" sz="1400" dirty="0"/>
          </a:p>
          <a:p>
            <a:pPr algn="just">
              <a:spcBef>
                <a:spcPts val="0"/>
              </a:spcBef>
              <a:spcAft>
                <a:spcPts val="300"/>
              </a:spcAft>
              <a:buFont typeface="Wingdings" panose="05000000000000000000" pitchFamily="2" charset="2"/>
              <a:buChar char="Ø"/>
            </a:pPr>
            <a:r>
              <a:rPr lang="el-GR" sz="1400" dirty="0"/>
              <a:t>Λειτουργία Πράσινου Σημείου και ενίσχυση δράσεων επαναχρησιμοποίησης</a:t>
            </a:r>
          </a:p>
          <a:p>
            <a:pPr algn="just">
              <a:spcBef>
                <a:spcPts val="0"/>
              </a:spcBef>
              <a:spcAft>
                <a:spcPts val="300"/>
              </a:spcAft>
              <a:buFont typeface="Wingdings" panose="05000000000000000000" pitchFamily="2" charset="2"/>
              <a:buChar char="Ø"/>
            </a:pPr>
            <a:r>
              <a:rPr lang="el-GR" sz="1400" dirty="0"/>
              <a:t>Κατάρτιση και ενεργοποίηση του Γ.Σ.Υ.Υ., ως βασικού εργαλείου σχεδιασμού για την ύδρευση</a:t>
            </a:r>
          </a:p>
          <a:p>
            <a:pPr algn="just">
              <a:spcBef>
                <a:spcPts val="0"/>
              </a:spcBef>
              <a:spcAft>
                <a:spcPts val="300"/>
              </a:spcAft>
              <a:buFont typeface="Wingdings" panose="05000000000000000000" pitchFamily="2" charset="2"/>
              <a:buChar char="Ø"/>
            </a:pPr>
            <a:r>
              <a:rPr lang="el-GR" sz="1400" dirty="0"/>
              <a:t>Οργάνωση μόνιμου μηχανισμού ετήσιου προγραμματισμού και υποβολής στοιχείων στη Ρ.Α.Α.Ε.Υ.</a:t>
            </a:r>
          </a:p>
          <a:p>
            <a:pPr algn="just">
              <a:spcBef>
                <a:spcPts val="0"/>
              </a:spcBef>
              <a:spcAft>
                <a:spcPts val="300"/>
              </a:spcAft>
              <a:buFont typeface="Wingdings" panose="05000000000000000000" pitchFamily="2" charset="2"/>
              <a:buChar char="Ø"/>
            </a:pPr>
            <a:r>
              <a:rPr lang="el-GR" sz="1400" dirty="0"/>
              <a:t>Ολοκλήρωση των υποδομών αποχέτευσης και της ΕΕΛ, ώστε να καλυφθεί εγκαίρως το βασικό </a:t>
            </a:r>
            <a:r>
              <a:rPr lang="el-GR" sz="1400" dirty="0" err="1"/>
              <a:t>προαπαιτούμενο</a:t>
            </a:r>
            <a:r>
              <a:rPr lang="el-GR" sz="1400" dirty="0"/>
              <a:t> του πυλώνα</a:t>
            </a:r>
          </a:p>
          <a:p>
            <a:pPr algn="just">
              <a:spcBef>
                <a:spcPts val="0"/>
              </a:spcBef>
              <a:spcAft>
                <a:spcPts val="300"/>
              </a:spcAft>
              <a:buFont typeface="Wingdings" panose="05000000000000000000" pitchFamily="2" charset="2"/>
              <a:buChar char="Ø"/>
            </a:pPr>
            <a:r>
              <a:rPr lang="el-GR" sz="1400" dirty="0"/>
              <a:t>Κατάρτιση και πλήρης εφαρμογή Σχεδίου Ασφάλειας Νερού (</a:t>
            </a:r>
            <a:r>
              <a:rPr lang="el-GR" sz="1400" dirty="0" err="1"/>
              <a:t>risk-based</a:t>
            </a:r>
            <a:r>
              <a:rPr lang="el-GR" sz="1400" dirty="0"/>
              <a:t> </a:t>
            </a:r>
            <a:r>
              <a:rPr lang="el-GR" sz="1400" dirty="0" err="1"/>
              <a:t>management</a:t>
            </a:r>
            <a:r>
              <a:rPr lang="el-GR" sz="1400" dirty="0"/>
              <a:t> για τη διασφάλιση της ποιότητας νερού)</a:t>
            </a:r>
          </a:p>
          <a:p>
            <a:pPr marL="0" indent="0" algn="ctr">
              <a:lnSpc>
                <a:spcPct val="150000"/>
              </a:lnSpc>
              <a:spcBef>
                <a:spcPts val="0"/>
              </a:spcBef>
              <a:spcAft>
                <a:spcPts val="300"/>
              </a:spcAft>
              <a:buNone/>
            </a:pPr>
            <a:r>
              <a:rPr lang="el-GR" sz="1400" b="1" dirty="0"/>
              <a:t>Μέση προτεραιότητα</a:t>
            </a:r>
          </a:p>
          <a:p>
            <a:pPr algn="just">
              <a:spcBef>
                <a:spcPts val="0"/>
              </a:spcBef>
              <a:spcAft>
                <a:spcPts val="300"/>
              </a:spcAft>
              <a:buFont typeface="Wingdings" panose="05000000000000000000" pitchFamily="2" charset="2"/>
              <a:buChar char="Ø"/>
            </a:pPr>
            <a:r>
              <a:rPr lang="el-GR" sz="1400" dirty="0"/>
              <a:t>Συνεργασία με επιχειρήσεις και HORECA για περιορισμό πλαστικών μιας χρήσης και σπατάλης τροφίμων</a:t>
            </a:r>
          </a:p>
          <a:p>
            <a:pPr algn="just">
              <a:spcBef>
                <a:spcPts val="0"/>
              </a:spcBef>
              <a:spcAft>
                <a:spcPts val="300"/>
              </a:spcAft>
              <a:buFont typeface="Wingdings" panose="05000000000000000000" pitchFamily="2" charset="2"/>
              <a:buChar char="Ø"/>
            </a:pPr>
            <a:r>
              <a:rPr lang="el-GR" sz="1400" dirty="0"/>
              <a:t>Ενίσχυση και εκσυγχρονισμός του δικτύου ύδρευσης, με προτεραιότητα σε περιοχές με ελλείψεις ποιότητας</a:t>
            </a:r>
          </a:p>
          <a:p>
            <a:pPr algn="just">
              <a:spcBef>
                <a:spcPts val="0"/>
              </a:spcBef>
              <a:spcAft>
                <a:spcPts val="300"/>
              </a:spcAft>
              <a:buFont typeface="Wingdings" panose="05000000000000000000" pitchFamily="2" charset="2"/>
              <a:buChar char="Ø"/>
            </a:pPr>
            <a:r>
              <a:rPr lang="el-GR" sz="1400" dirty="0"/>
              <a:t>Προώθηση της επαναχρησιμοποίησης εκροών της ΕΕΛ, ως κρίσιμου μέτρου για τη λειψυδρία και την κυκλική διαχείριση πόρων</a:t>
            </a:r>
          </a:p>
          <a:p>
            <a:pPr algn="just">
              <a:spcBef>
                <a:spcPts val="0"/>
              </a:spcBef>
              <a:spcAft>
                <a:spcPts val="300"/>
              </a:spcAft>
              <a:buFont typeface="Wingdings" panose="05000000000000000000" pitchFamily="2" charset="2"/>
              <a:buChar char="Ø"/>
            </a:pPr>
            <a:r>
              <a:rPr lang="el-GR" sz="1400" dirty="0"/>
              <a:t>Επικαιροποίηση / εξειδίκευση του ΤοΣΔΑ, εφόσον απαιτηθεί, μετά την πρόοδο των υποδομών και των ποσοτικών στόχων</a:t>
            </a:r>
          </a:p>
          <a:p>
            <a:pPr algn="just">
              <a:spcBef>
                <a:spcPts val="0"/>
              </a:spcBef>
              <a:spcAft>
                <a:spcPts val="300"/>
              </a:spcAft>
              <a:buFont typeface="Wingdings" panose="05000000000000000000" pitchFamily="2" charset="2"/>
              <a:buChar char="Ø"/>
            </a:pPr>
            <a:r>
              <a:rPr lang="el-GR" sz="1400" dirty="0"/>
              <a:t>Περαιτέρω εξειδίκευση της αξιοποίησης ιλύος (εδαφοβελτιωτικό, </a:t>
            </a:r>
            <a:r>
              <a:rPr lang="el-GR" sz="1400" dirty="0" err="1"/>
              <a:t>συνεπεξεργασία</a:t>
            </a:r>
            <a:r>
              <a:rPr lang="el-GR" sz="1400" dirty="0"/>
              <a:t> με βιοαπόβλητα κ.ά.) μετά την πλήρη λειτουργία της ΕΕΛ </a:t>
            </a:r>
          </a:p>
          <a:p>
            <a:pPr marL="0" indent="0" algn="ctr">
              <a:lnSpc>
                <a:spcPct val="150000"/>
              </a:lnSpc>
              <a:spcBef>
                <a:spcPts val="0"/>
              </a:spcBef>
              <a:spcAft>
                <a:spcPts val="300"/>
              </a:spcAft>
              <a:buNone/>
            </a:pPr>
            <a:r>
              <a:rPr lang="el-GR" sz="1400" b="1" dirty="0"/>
              <a:t>Χαμηλότερη / μακροπρόθεσμη προτεραιότητα</a:t>
            </a:r>
          </a:p>
          <a:p>
            <a:pPr algn="just">
              <a:spcBef>
                <a:spcPts val="0"/>
              </a:spcBef>
              <a:spcAft>
                <a:spcPts val="300"/>
              </a:spcAft>
              <a:buFont typeface="Wingdings" panose="05000000000000000000" pitchFamily="2" charset="2"/>
              <a:buChar char="Ø"/>
            </a:pPr>
            <a:r>
              <a:rPr lang="el-GR" sz="1400" dirty="0"/>
              <a:t>Σχεδιασμός αξιοποίησης της ιλύος σε συνδυασμό με τη λειτουργία της ΕΕΛ</a:t>
            </a:r>
          </a:p>
          <a:p>
            <a:pPr algn="just">
              <a:spcBef>
                <a:spcPts val="0"/>
              </a:spcBef>
              <a:spcAft>
                <a:spcPts val="300"/>
              </a:spcAft>
              <a:buFont typeface="Wingdings" panose="05000000000000000000" pitchFamily="2" charset="2"/>
              <a:buChar char="Ø"/>
            </a:pPr>
            <a:r>
              <a:rPr lang="el-GR" sz="1400" dirty="0"/>
              <a:t>Τοποθέτηση δημοσίως προσβάσιμων βρυσών, ιδίως σε κεντρικούς οικισμούς και σημεία υψηλής επισκεψιμότητας</a:t>
            </a:r>
          </a:p>
          <a:p>
            <a:pPr algn="just">
              <a:spcBef>
                <a:spcPts val="0"/>
              </a:spcBef>
              <a:spcAft>
                <a:spcPts val="300"/>
              </a:spcAft>
              <a:buFont typeface="Wingdings" panose="05000000000000000000" pitchFamily="2" charset="2"/>
              <a:buChar char="Ø"/>
            </a:pPr>
            <a:r>
              <a:rPr lang="el-GR" sz="1400" dirty="0"/>
              <a:t>Ανάπτυξη πρόσθετων συμπληρωματικών υποδομών επεξεργασίας νερού για κάλυψη αιχμών ζήτησης</a:t>
            </a:r>
          </a:p>
        </p:txBody>
      </p:sp>
      <p:pic>
        <p:nvPicPr>
          <p:cNvPr id="24" name="Γραφικό 23" descr="Κέντρο με συμπαγές γέμισμα">
            <a:extLst>
              <a:ext uri="{FF2B5EF4-FFF2-40B4-BE49-F238E27FC236}">
                <a16:creationId xmlns:a16="http://schemas.microsoft.com/office/drawing/2014/main" id="{7B98EC51-D7A9-6A42-18FB-3B77496213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600" y="457655"/>
            <a:ext cx="540000" cy="540000"/>
          </a:xfrm>
          <a:prstGeom prst="rect">
            <a:avLst/>
          </a:prstGeom>
        </p:spPr>
      </p:pic>
      <p:grpSp>
        <p:nvGrpSpPr>
          <p:cNvPr id="2" name="Ομάδα 1">
            <a:extLst>
              <a:ext uri="{FF2B5EF4-FFF2-40B4-BE49-F238E27FC236}">
                <a16:creationId xmlns:a16="http://schemas.microsoft.com/office/drawing/2014/main" id="{C1BCF78C-271E-80B9-43C9-5258960A8DE8}"/>
              </a:ext>
            </a:extLst>
          </p:cNvPr>
          <p:cNvGrpSpPr/>
          <p:nvPr/>
        </p:nvGrpSpPr>
        <p:grpSpPr>
          <a:xfrm>
            <a:off x="7487101" y="759800"/>
            <a:ext cx="567600" cy="363950"/>
            <a:chOff x="7468280" y="917505"/>
            <a:chExt cx="567600" cy="363950"/>
          </a:xfrm>
        </p:grpSpPr>
        <p:pic>
          <p:nvPicPr>
            <p:cNvPr id="22" name="Γραφικό 21" descr="Θαυμαστικό με συμπαγές γέμισμα">
              <a:extLst>
                <a:ext uri="{FF2B5EF4-FFF2-40B4-BE49-F238E27FC236}">
                  <a16:creationId xmlns:a16="http://schemas.microsoft.com/office/drawing/2014/main" id="{FF42C250-1FF1-F396-E798-7403CFDEBA7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75880" y="919480"/>
              <a:ext cx="360000" cy="360000"/>
            </a:xfrm>
            <a:prstGeom prst="rect">
              <a:avLst/>
            </a:prstGeom>
          </p:spPr>
        </p:pic>
        <p:pic>
          <p:nvPicPr>
            <p:cNvPr id="25" name="Γραφικό 24" descr="Θαυμαστικό με συμπαγές γέμισμα">
              <a:extLst>
                <a:ext uri="{FF2B5EF4-FFF2-40B4-BE49-F238E27FC236}">
                  <a16:creationId xmlns:a16="http://schemas.microsoft.com/office/drawing/2014/main" id="{001109A9-6645-F262-C603-AB7482B74E2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68280" y="917505"/>
              <a:ext cx="360000" cy="360000"/>
            </a:xfrm>
            <a:prstGeom prst="rect">
              <a:avLst/>
            </a:prstGeom>
          </p:spPr>
        </p:pic>
        <p:pic>
          <p:nvPicPr>
            <p:cNvPr id="26" name="Γραφικό 25" descr="Θαυμαστικό με συμπαγές γέμισμα">
              <a:extLst>
                <a:ext uri="{FF2B5EF4-FFF2-40B4-BE49-F238E27FC236}">
                  <a16:creationId xmlns:a16="http://schemas.microsoft.com/office/drawing/2014/main" id="{1BBEA208-0C22-682E-C18A-1F4D1F1183F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72080" y="921455"/>
              <a:ext cx="360000" cy="360000"/>
            </a:xfrm>
            <a:prstGeom prst="rect">
              <a:avLst/>
            </a:prstGeom>
          </p:spPr>
        </p:pic>
      </p:grpSp>
      <p:grpSp>
        <p:nvGrpSpPr>
          <p:cNvPr id="3" name="Ομάδα 2">
            <a:extLst>
              <a:ext uri="{FF2B5EF4-FFF2-40B4-BE49-F238E27FC236}">
                <a16:creationId xmlns:a16="http://schemas.microsoft.com/office/drawing/2014/main" id="{86080A17-E0D5-DD27-B4E9-14082958076A}"/>
              </a:ext>
            </a:extLst>
          </p:cNvPr>
          <p:cNvGrpSpPr/>
          <p:nvPr/>
        </p:nvGrpSpPr>
        <p:grpSpPr>
          <a:xfrm>
            <a:off x="7615201" y="3011870"/>
            <a:ext cx="463800" cy="363950"/>
            <a:chOff x="7459640" y="3095030"/>
            <a:chExt cx="463800" cy="363950"/>
          </a:xfrm>
        </p:grpSpPr>
        <p:pic>
          <p:nvPicPr>
            <p:cNvPr id="27" name="Γραφικό 26" descr="Θαυμαστικό με συμπαγές γέμισμα">
              <a:extLst>
                <a:ext uri="{FF2B5EF4-FFF2-40B4-BE49-F238E27FC236}">
                  <a16:creationId xmlns:a16="http://schemas.microsoft.com/office/drawing/2014/main" id="{64FDD7BF-BC17-1965-CB24-FFEBDCF0030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59640" y="3095030"/>
              <a:ext cx="360000" cy="360000"/>
            </a:xfrm>
            <a:prstGeom prst="rect">
              <a:avLst/>
            </a:prstGeom>
          </p:spPr>
        </p:pic>
        <p:pic>
          <p:nvPicPr>
            <p:cNvPr id="28" name="Γραφικό 27" descr="Θαυμαστικό με συμπαγές γέμισμα">
              <a:extLst>
                <a:ext uri="{FF2B5EF4-FFF2-40B4-BE49-F238E27FC236}">
                  <a16:creationId xmlns:a16="http://schemas.microsoft.com/office/drawing/2014/main" id="{87E76C24-0754-05FA-24CB-08AE40D891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63440" y="3098980"/>
              <a:ext cx="360000" cy="360000"/>
            </a:xfrm>
            <a:prstGeom prst="rect">
              <a:avLst/>
            </a:prstGeom>
          </p:spPr>
        </p:pic>
      </p:grpSp>
      <p:pic>
        <p:nvPicPr>
          <p:cNvPr id="29" name="Γραφικό 28" descr="Θαυμαστικό με συμπαγές γέμισμα">
            <a:extLst>
              <a:ext uri="{FF2B5EF4-FFF2-40B4-BE49-F238E27FC236}">
                <a16:creationId xmlns:a16="http://schemas.microsoft.com/office/drawing/2014/main" id="{365E418D-01E6-BB02-93E0-7063AE9B80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67913" y="5104508"/>
            <a:ext cx="360000" cy="360000"/>
          </a:xfrm>
          <a:prstGeom prst="rect">
            <a:avLst/>
          </a:prstGeom>
        </p:spPr>
      </p:pic>
      <p:pic>
        <p:nvPicPr>
          <p:cNvPr id="35" name="Γραφικό 34" descr="Σημάδι ελέγχου με συμπαγές γέμισμα">
            <a:extLst>
              <a:ext uri="{FF2B5EF4-FFF2-40B4-BE49-F238E27FC236}">
                <a16:creationId xmlns:a16="http://schemas.microsoft.com/office/drawing/2014/main" id="{9675F362-2FC6-D2AE-75C8-D50E2C8893E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99326" y="3105820"/>
            <a:ext cx="540000" cy="540000"/>
          </a:xfrm>
          <a:prstGeom prst="rect">
            <a:avLst/>
          </a:prstGeom>
        </p:spPr>
      </p:pic>
    </p:spTree>
    <p:extLst>
      <p:ext uri="{BB962C8B-B14F-4D97-AF65-F5344CB8AC3E}">
        <p14:creationId xmlns:p14="http://schemas.microsoft.com/office/powerpoint/2010/main" val="3431949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01E4F-3225-3DFD-16ED-768B3257B9E7}"/>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C04C89C-1661-E3AC-9B00-AB32F3627984}"/>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41</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3F786740-03F7-1943-EAA3-617FA1E742A7}"/>
              </a:ext>
            </a:extLst>
          </p:cNvPr>
          <p:cNvSpPr txBox="1"/>
          <p:nvPr/>
        </p:nvSpPr>
        <p:spPr>
          <a:xfrm>
            <a:off x="-880603" y="-283234"/>
            <a:ext cx="12452843" cy="7258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3: Προστασία Περιβάλλοντος – Προτεραιοποίηση στόχων-μέτρων </a:t>
            </a:r>
            <a:endParaRPr lang="en-US" sz="2000" b="1" dirty="0">
              <a:solidFill>
                <a:srgbClr val="015E72"/>
              </a:solidFill>
              <a:latin typeface="Aptos" panose="020B0004020202020204" pitchFamily="34" charset="0"/>
              <a:cs typeface="Poppins"/>
            </a:endParaRPr>
          </a:p>
        </p:txBody>
      </p:sp>
      <p:sp>
        <p:nvSpPr>
          <p:cNvPr id="10" name="Content Placeholder 2">
            <a:extLst>
              <a:ext uri="{FF2B5EF4-FFF2-40B4-BE49-F238E27FC236}">
                <a16:creationId xmlns:a16="http://schemas.microsoft.com/office/drawing/2014/main" id="{0B26A0D9-D007-A4CA-2F61-C3ECEB3CFC1E}"/>
              </a:ext>
            </a:extLst>
          </p:cNvPr>
          <p:cNvSpPr>
            <a:spLocks noGrp="1"/>
          </p:cNvSpPr>
          <p:nvPr>
            <p:ph idx="1"/>
          </p:nvPr>
        </p:nvSpPr>
        <p:spPr>
          <a:xfrm>
            <a:off x="199391" y="629920"/>
            <a:ext cx="5048250" cy="1762760"/>
          </a:xfrm>
          <a:ln>
            <a:solidFill>
              <a:srgbClr val="FF0000"/>
            </a:solidFill>
          </a:ln>
        </p:spPr>
        <p:txBody>
          <a:bodyPr>
            <a:normAutofit/>
          </a:bodyPr>
          <a:lstStyle/>
          <a:p>
            <a:pPr marL="0" indent="0">
              <a:lnSpc>
                <a:spcPct val="120000"/>
              </a:lnSpc>
              <a:spcBef>
                <a:spcPts val="0"/>
              </a:spcBef>
              <a:spcAft>
                <a:spcPts val="600"/>
              </a:spcAft>
              <a:buNone/>
            </a:pPr>
            <a:r>
              <a:rPr lang="el-GR" sz="1200" dirty="0">
                <a:latin typeface="Aptos" panose="020B0004020202020204" pitchFamily="34" charset="0"/>
              </a:rPr>
              <a:t>	 </a:t>
            </a:r>
            <a:r>
              <a:rPr lang="el-GR" sz="1300" b="1" dirty="0">
                <a:latin typeface="Aptos" panose="020B0004020202020204" pitchFamily="34" charset="0"/>
              </a:rPr>
              <a:t>2</a:t>
            </a:r>
            <a:r>
              <a:rPr lang="el-GR" sz="1400" b="1" dirty="0">
                <a:latin typeface="Aptos" panose="020B0004020202020204" pitchFamily="34" charset="0"/>
              </a:rPr>
              <a:t> </a:t>
            </a:r>
            <a:r>
              <a:rPr lang="el-GR" sz="1300" b="1" dirty="0">
                <a:latin typeface="Aptos" panose="020B0004020202020204" pitchFamily="34" charset="0"/>
              </a:rPr>
              <a:t>Προαπαιτούμενοι στόχοι-μέτρα:</a:t>
            </a:r>
            <a:r>
              <a:rPr lang="el-GR" sz="1300" dirty="0">
                <a:latin typeface="Aptos" panose="020B0004020202020204" pitchFamily="34" charset="0"/>
              </a:rPr>
              <a:t> </a:t>
            </a:r>
            <a:endParaRPr lang="el-GR" sz="1200" b="1" dirty="0">
              <a:latin typeface="Aptos" panose="020B0004020202020204" pitchFamily="34" charset="0"/>
            </a:endParaRPr>
          </a:p>
          <a:p>
            <a:pPr>
              <a:lnSpc>
                <a:spcPct val="120000"/>
              </a:lnSpc>
              <a:spcBef>
                <a:spcPts val="0"/>
              </a:spcBef>
              <a:spcAft>
                <a:spcPts val="600"/>
              </a:spcAft>
            </a:pPr>
            <a:r>
              <a:rPr lang="el-GR" sz="1200" dirty="0">
                <a:latin typeface="Aptos" panose="020B0004020202020204" pitchFamily="34" charset="0"/>
              </a:rPr>
              <a:t>3α(i) Συμφωνία του ΤΣΔ με το υπό κατάρτιση Τοπικό Πολεοδομικό Σχέδιο, την Ειδική Περιβαλλοντική Μελέτη και τα </a:t>
            </a:r>
            <a:r>
              <a:rPr lang="el-GR" sz="1200" dirty="0" err="1">
                <a:latin typeface="Aptos" panose="020B0004020202020204" pitchFamily="34" charset="0"/>
              </a:rPr>
              <a:t>συνοδά</a:t>
            </a:r>
            <a:r>
              <a:rPr lang="el-GR" sz="1200" dirty="0">
                <a:latin typeface="Aptos" panose="020B0004020202020204" pitchFamily="34" charset="0"/>
              </a:rPr>
              <a:t> Σχέδια Διαχείρισης</a:t>
            </a:r>
          </a:p>
          <a:p>
            <a:pPr>
              <a:lnSpc>
                <a:spcPct val="120000"/>
              </a:lnSpc>
              <a:spcBef>
                <a:spcPts val="0"/>
              </a:spcBef>
              <a:spcAft>
                <a:spcPts val="600"/>
              </a:spcAft>
            </a:pPr>
            <a:r>
              <a:rPr lang="el-GR" sz="1200" dirty="0">
                <a:latin typeface="Aptos" panose="020B0004020202020204" pitchFamily="34" charset="0"/>
              </a:rPr>
              <a:t>3α(</a:t>
            </a:r>
            <a:r>
              <a:rPr lang="el-GR" sz="1200" dirty="0" err="1">
                <a:latin typeface="Aptos" panose="020B0004020202020204" pitchFamily="34" charset="0"/>
              </a:rPr>
              <a:t>ii</a:t>
            </a:r>
            <a:r>
              <a:rPr lang="el-GR" sz="1200" dirty="0">
                <a:latin typeface="Aptos" panose="020B0004020202020204" pitchFamily="34" charset="0"/>
              </a:rPr>
              <a:t>) Προστασία, συστηματική παρακολούθηση και τήρηση των προβλεπόμενων μέτρων στις περιοχές NATURA 2000</a:t>
            </a:r>
            <a:endParaRPr lang="en-US" sz="1200" dirty="0">
              <a:latin typeface="Aptos" panose="020B0004020202020204" pitchFamily="34" charset="0"/>
            </a:endParaRPr>
          </a:p>
        </p:txBody>
      </p:sp>
      <p:sp>
        <p:nvSpPr>
          <p:cNvPr id="12" name="Content Placeholder 2">
            <a:extLst>
              <a:ext uri="{FF2B5EF4-FFF2-40B4-BE49-F238E27FC236}">
                <a16:creationId xmlns:a16="http://schemas.microsoft.com/office/drawing/2014/main" id="{6FBD412F-C7A5-36D1-F1CF-D9D49ED24A3B}"/>
              </a:ext>
            </a:extLst>
          </p:cNvPr>
          <p:cNvSpPr txBox="1">
            <a:spLocks/>
          </p:cNvSpPr>
          <p:nvPr/>
        </p:nvSpPr>
        <p:spPr>
          <a:xfrm>
            <a:off x="199390" y="2519680"/>
            <a:ext cx="5048251" cy="4236720"/>
          </a:xfrm>
          <a:prstGeom prst="rect">
            <a:avLst/>
          </a:prstGeom>
          <a:ln>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l-GR" sz="1100" dirty="0"/>
              <a:t>	 </a:t>
            </a:r>
            <a:r>
              <a:rPr lang="el-GR" sz="1200" b="1" dirty="0"/>
              <a:t>Ήδη υλοποιημένα ή σε εξέλιξη:</a:t>
            </a:r>
          </a:p>
          <a:p>
            <a:pPr>
              <a:lnSpc>
                <a:spcPct val="120000"/>
              </a:lnSpc>
              <a:spcBef>
                <a:spcPts val="0"/>
              </a:spcBef>
              <a:spcAft>
                <a:spcPts val="300"/>
              </a:spcAft>
              <a:buFont typeface="Wingdings" panose="05000000000000000000" pitchFamily="2" charset="2"/>
              <a:buChar char="ü"/>
            </a:pPr>
            <a:r>
              <a:rPr lang="el-GR" sz="1100" dirty="0"/>
              <a:t>Το ΤΠΣ του Δήμου Κέας βρίσκεται σε εξέλιξη και αναμένεται να αποτελέσει το βασικό χωρικό και θεσμικό πλαίσιο για τον πυλώνα</a:t>
            </a:r>
          </a:p>
          <a:p>
            <a:pPr>
              <a:lnSpc>
                <a:spcPct val="120000"/>
              </a:lnSpc>
              <a:spcBef>
                <a:spcPts val="0"/>
              </a:spcBef>
              <a:spcAft>
                <a:spcPts val="300"/>
              </a:spcAft>
              <a:buFont typeface="Wingdings" panose="05000000000000000000" pitchFamily="2" charset="2"/>
              <a:buChar char="ü"/>
            </a:pPr>
            <a:r>
              <a:rPr lang="el-GR" sz="1100" dirty="0"/>
              <a:t>Η παρακολούθηση και προστασία των περιοχών NATURA 2000 υποστηρίζεται ήδη μέσω του ΟΦΥΠΕΚΑ και της υφιστάμενης θεσμικής προστασίας </a:t>
            </a:r>
          </a:p>
          <a:p>
            <a:pPr>
              <a:lnSpc>
                <a:spcPct val="120000"/>
              </a:lnSpc>
              <a:spcBef>
                <a:spcPts val="0"/>
              </a:spcBef>
              <a:spcAft>
                <a:spcPts val="300"/>
              </a:spcAft>
              <a:buFont typeface="Wingdings" panose="05000000000000000000" pitchFamily="2" charset="2"/>
              <a:buChar char="ü"/>
            </a:pPr>
            <a:r>
              <a:rPr lang="el-GR" sz="1100" dirty="0"/>
              <a:t>Έχει εγκριθεί έργο για ανάπτυξη </a:t>
            </a:r>
            <a:r>
              <a:rPr lang="el-GR" sz="1100" dirty="0" err="1"/>
              <a:t>προσβάσιμης</a:t>
            </a:r>
            <a:r>
              <a:rPr lang="el-GR" sz="1100" dirty="0"/>
              <a:t> κολυμβητικής ακτής για </a:t>
            </a:r>
            <a:r>
              <a:rPr lang="el-GR" sz="1100" dirty="0" err="1"/>
              <a:t>ΑμεΑ</a:t>
            </a:r>
            <a:r>
              <a:rPr lang="el-GR" sz="1100" dirty="0"/>
              <a:t>, το οποίο βρίσκεται σε στάδιο υλοποίησης</a:t>
            </a:r>
          </a:p>
          <a:p>
            <a:pPr>
              <a:lnSpc>
                <a:spcPct val="120000"/>
              </a:lnSpc>
              <a:spcBef>
                <a:spcPts val="0"/>
              </a:spcBef>
              <a:spcAft>
                <a:spcPts val="300"/>
              </a:spcAft>
              <a:buFont typeface="Wingdings" panose="05000000000000000000" pitchFamily="2" charset="2"/>
              <a:buChar char="ü"/>
            </a:pPr>
            <a:r>
              <a:rPr lang="el-GR" sz="1100" dirty="0"/>
              <a:t>Υπάρχουν επιμέρους καταγραφές για περιοχές οικολογικής και πολιτισμικής αξίας, χωρίς ακόμη ενιαίο δημοτικό σχέδιο δράσης</a:t>
            </a:r>
          </a:p>
          <a:p>
            <a:pPr>
              <a:lnSpc>
                <a:spcPct val="120000"/>
              </a:lnSpc>
              <a:spcBef>
                <a:spcPts val="0"/>
              </a:spcBef>
              <a:spcAft>
                <a:spcPts val="300"/>
              </a:spcAft>
              <a:buFont typeface="Wingdings" panose="05000000000000000000" pitchFamily="2" charset="2"/>
              <a:buChar char="ü"/>
            </a:pPr>
            <a:r>
              <a:rPr lang="el-GR" sz="1100" dirty="0"/>
              <a:t>Υλοποιούνται ήδη, σε ετήσια βάση, δράσεις καθαρισμού ακτών και βυθού με συμμετοχή φορέων, σχολείων και εθελοντών </a:t>
            </a:r>
          </a:p>
          <a:p>
            <a:pPr>
              <a:lnSpc>
                <a:spcPct val="120000"/>
              </a:lnSpc>
              <a:spcBef>
                <a:spcPts val="0"/>
              </a:spcBef>
              <a:spcAft>
                <a:spcPts val="300"/>
              </a:spcAft>
              <a:buFont typeface="Wingdings" panose="05000000000000000000" pitchFamily="2" charset="2"/>
              <a:buChar char="ü"/>
            </a:pPr>
            <a:r>
              <a:rPr lang="el-GR" sz="1100" dirty="0"/>
              <a:t>Εφαρμόζονται βασικά προληπτικά μέτρα πυροπροστασίας, αλλά δεν τεκμηριώνεται ακόμη ολοκληρωμένο εγκεκριμένο δημοτικό σχέδιο </a:t>
            </a:r>
          </a:p>
          <a:p>
            <a:pPr>
              <a:lnSpc>
                <a:spcPct val="120000"/>
              </a:lnSpc>
              <a:spcBef>
                <a:spcPts val="0"/>
              </a:spcBef>
              <a:spcAft>
                <a:spcPts val="300"/>
              </a:spcAft>
              <a:buFont typeface="Wingdings" panose="05000000000000000000" pitchFamily="2" charset="2"/>
              <a:buChar char="ü"/>
            </a:pPr>
            <a:r>
              <a:rPr lang="el-GR" sz="1100" dirty="0"/>
              <a:t>Υλοποιούνται κάθε χρόνο δράσεις αποκατάστασης και συντήρησης ξερολιθιών </a:t>
            </a:r>
          </a:p>
          <a:p>
            <a:pPr>
              <a:lnSpc>
                <a:spcPct val="120000"/>
              </a:lnSpc>
              <a:spcBef>
                <a:spcPts val="0"/>
              </a:spcBef>
              <a:spcAft>
                <a:spcPts val="300"/>
              </a:spcAft>
              <a:buFont typeface="Wingdings" panose="05000000000000000000" pitchFamily="2" charset="2"/>
              <a:buChar char="ü"/>
            </a:pPr>
            <a:r>
              <a:rPr lang="el-GR" sz="1100" dirty="0"/>
              <a:t>Υφίσταται θεσμικό πλαίσιο για προστασία και οριοθέτηση ρεμάτων/νησιωτικών υγροτόπων, με αρμόδιο φορέα την Περιφέρεια Ν. Αιγαίου</a:t>
            </a:r>
          </a:p>
          <a:p>
            <a:pPr>
              <a:lnSpc>
                <a:spcPct val="120000"/>
              </a:lnSpc>
              <a:spcBef>
                <a:spcPts val="0"/>
              </a:spcBef>
              <a:spcAft>
                <a:spcPts val="300"/>
              </a:spcAft>
              <a:buFont typeface="Wingdings" panose="05000000000000000000" pitchFamily="2" charset="2"/>
              <a:buChar char="ü"/>
            </a:pPr>
            <a:r>
              <a:rPr lang="el-GR" sz="1100" dirty="0"/>
              <a:t>Ο Δήμος εφαρμόζει ήδη δράσεις καθαρισμού, συντήρησης και αναβάθμισης του δικτύου μονοπατιών, με σαφή ωρίμανση και συνεχή επιχειρησιακή εφαρμογή</a:t>
            </a:r>
          </a:p>
        </p:txBody>
      </p:sp>
      <p:sp>
        <p:nvSpPr>
          <p:cNvPr id="19" name="Content Placeholder 2">
            <a:extLst>
              <a:ext uri="{FF2B5EF4-FFF2-40B4-BE49-F238E27FC236}">
                <a16:creationId xmlns:a16="http://schemas.microsoft.com/office/drawing/2014/main" id="{B13CEF9D-6FB8-0E8B-1FF9-3434B42EC882}"/>
              </a:ext>
            </a:extLst>
          </p:cNvPr>
          <p:cNvSpPr txBox="1">
            <a:spLocks/>
          </p:cNvSpPr>
          <p:nvPr/>
        </p:nvSpPr>
        <p:spPr>
          <a:xfrm>
            <a:off x="5512295" y="701041"/>
            <a:ext cx="6480314" cy="5506719"/>
          </a:xfrm>
          <a:prstGeom prst="rect">
            <a:avLst/>
          </a:prstGeom>
          <a:ln>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Font typeface="Arial" panose="020B0604020202020204" pitchFamily="34" charset="0"/>
              <a:buNone/>
            </a:pPr>
            <a:r>
              <a:rPr lang="el-GR" sz="1800" b="1" dirty="0"/>
              <a:t>  </a:t>
            </a:r>
            <a:endParaRPr lang="el-GR" sz="400" b="1" dirty="0"/>
          </a:p>
          <a:p>
            <a:pPr marL="0" indent="0" algn="ctr">
              <a:spcBef>
                <a:spcPts val="0"/>
              </a:spcBef>
              <a:spcAft>
                <a:spcPts val="300"/>
              </a:spcAft>
              <a:buNone/>
            </a:pPr>
            <a:r>
              <a:rPr lang="el-GR" sz="1400" b="1" dirty="0"/>
              <a:t>Υψηλή προτεραιότητα</a:t>
            </a:r>
          </a:p>
          <a:p>
            <a:pPr algn="just">
              <a:spcBef>
                <a:spcPts val="0"/>
              </a:spcBef>
              <a:spcAft>
                <a:spcPts val="300"/>
              </a:spcAft>
              <a:buFont typeface="Wingdings" panose="05000000000000000000" pitchFamily="2" charset="2"/>
              <a:buChar char="Ø"/>
            </a:pPr>
            <a:r>
              <a:rPr lang="el-GR" sz="1400" dirty="0"/>
              <a:t>Θεσμική ευθυγράμμιση του ΤΣΔ με το ΤΠΣ, την ΕΠΜ και τα Σχέδια Διαχείρισης, ώστε να υπάρχει σαφές πλαίσιο για όλες τις παρεμβάσεις του πυλώνα</a:t>
            </a:r>
          </a:p>
          <a:p>
            <a:pPr algn="just">
              <a:spcBef>
                <a:spcPts val="0"/>
              </a:spcBef>
              <a:spcAft>
                <a:spcPts val="300"/>
              </a:spcAft>
              <a:buFont typeface="Wingdings" panose="05000000000000000000" pitchFamily="2" charset="2"/>
              <a:buChar char="Ø"/>
            </a:pPr>
            <a:r>
              <a:rPr lang="el-GR" sz="1400" dirty="0"/>
              <a:t>Υποστήριξη της εφαρμογής των μέτρων </a:t>
            </a:r>
            <a:r>
              <a:rPr lang="el-GR" sz="1400" dirty="0" err="1"/>
              <a:t>Natura</a:t>
            </a:r>
            <a:r>
              <a:rPr lang="el-GR" sz="1400" dirty="0"/>
              <a:t> 2000 σε συνεργασία με τον ΟΦΥΠΕΚΑ, με έμφαση στην ενημέρωση, παρακολούθηση εφαρμογής και ενσωμάτωση της βιοποικιλότητας στον τοπικό σχεδιασμό</a:t>
            </a:r>
          </a:p>
          <a:p>
            <a:pPr algn="just">
              <a:spcBef>
                <a:spcPts val="0"/>
              </a:spcBef>
              <a:spcAft>
                <a:spcPts val="300"/>
              </a:spcAft>
              <a:buFont typeface="Wingdings" panose="05000000000000000000" pitchFamily="2" charset="2"/>
              <a:buChar char="Ø"/>
            </a:pPr>
            <a:r>
              <a:rPr lang="el-GR" sz="1400" dirty="0"/>
              <a:t>Κατάρτιση ολοκληρωμένου σχεδίου πρόληψης και αντιμετώπισης δασικών πυρκαγιών, με ενεργητικά και παθητικά μέτρα, εξοπλισμό και συντονισμό φορέων</a:t>
            </a:r>
          </a:p>
          <a:p>
            <a:pPr algn="just">
              <a:spcBef>
                <a:spcPts val="0"/>
              </a:spcBef>
              <a:spcAft>
                <a:spcPts val="300"/>
              </a:spcAft>
              <a:buFont typeface="Wingdings" panose="05000000000000000000" pitchFamily="2" charset="2"/>
              <a:buChar char="Ø"/>
            </a:pPr>
            <a:r>
              <a:rPr lang="el-GR" sz="1400" dirty="0"/>
              <a:t>Ενοποίηση και συμπλήρωση των καταγραφών για περιοχές οικολογικής και πολιτισμικής αξίας και σύνταξη ενιαίου σχεδίου δράσης για τη διατήρηση και ανάδειξή τους</a:t>
            </a:r>
          </a:p>
          <a:p>
            <a:pPr algn="just">
              <a:spcBef>
                <a:spcPts val="0"/>
              </a:spcBef>
              <a:spcAft>
                <a:spcPts val="300"/>
              </a:spcAft>
              <a:buFont typeface="Wingdings" panose="05000000000000000000" pitchFamily="2" charset="2"/>
              <a:buChar char="Ø"/>
            </a:pPr>
            <a:r>
              <a:rPr lang="el-GR" sz="1400" dirty="0"/>
              <a:t>Πλήρης λειτουργία τουλάχιστον μίας </a:t>
            </a:r>
            <a:r>
              <a:rPr lang="el-GR" sz="1400" dirty="0" err="1"/>
              <a:t>προσβάσιμης</a:t>
            </a:r>
            <a:r>
              <a:rPr lang="el-GR" sz="1400" dirty="0"/>
              <a:t> κολυμβητικής ακτής για </a:t>
            </a:r>
            <a:r>
              <a:rPr lang="el-GR" sz="1400" dirty="0" err="1"/>
              <a:t>ΑμεΑ</a:t>
            </a:r>
            <a:endParaRPr lang="el-GR" sz="1400" dirty="0"/>
          </a:p>
          <a:p>
            <a:pPr marL="0" indent="0" algn="ctr">
              <a:lnSpc>
                <a:spcPct val="150000"/>
              </a:lnSpc>
              <a:spcBef>
                <a:spcPts val="0"/>
              </a:spcBef>
              <a:spcAft>
                <a:spcPts val="300"/>
              </a:spcAft>
              <a:buNone/>
            </a:pPr>
            <a:r>
              <a:rPr lang="el-GR" sz="1400" b="1" dirty="0"/>
              <a:t>Μέση προτεραιότητα</a:t>
            </a:r>
          </a:p>
          <a:p>
            <a:pPr algn="just">
              <a:spcBef>
                <a:spcPts val="0"/>
              </a:spcBef>
              <a:spcAft>
                <a:spcPts val="300"/>
              </a:spcAft>
              <a:buFont typeface="Wingdings" panose="05000000000000000000" pitchFamily="2" charset="2"/>
              <a:buChar char="Ø"/>
            </a:pPr>
            <a:r>
              <a:rPr lang="el-GR" sz="1400" dirty="0"/>
              <a:t>Καθιέρωση ετήσιου, οργανωμένου προγράμματος καθαρισμού ακτών και παράκτιων υδάτων με ήπια μέσα και συμμετοχή τοπικής κοινωνίας</a:t>
            </a:r>
          </a:p>
          <a:p>
            <a:pPr algn="just">
              <a:spcBef>
                <a:spcPts val="0"/>
              </a:spcBef>
              <a:spcAft>
                <a:spcPts val="300"/>
              </a:spcAft>
              <a:buFont typeface="Wingdings" panose="05000000000000000000" pitchFamily="2" charset="2"/>
              <a:buChar char="Ø"/>
            </a:pPr>
            <a:r>
              <a:rPr lang="el-GR" sz="1400" dirty="0"/>
              <a:t>Καταγραφή, αξιολόγηση και πολυετές πρόγραμμα προστασίας/αποκατάστασης ξερολιθιών και αντιμετώπισης διάβρωσης</a:t>
            </a:r>
          </a:p>
          <a:p>
            <a:pPr algn="just">
              <a:spcBef>
                <a:spcPts val="0"/>
              </a:spcBef>
              <a:spcAft>
                <a:spcPts val="300"/>
              </a:spcAft>
              <a:buFont typeface="Wingdings" panose="05000000000000000000" pitchFamily="2" charset="2"/>
              <a:buChar char="Ø"/>
            </a:pPr>
            <a:r>
              <a:rPr lang="el-GR" sz="1400" dirty="0"/>
              <a:t>Συντήρηση, αποκατάσταση και αναβάθμιση του υφιστάμενου δικτύου μονοπατιών </a:t>
            </a:r>
          </a:p>
          <a:p>
            <a:pPr marL="0" indent="0" algn="ctr">
              <a:lnSpc>
                <a:spcPct val="150000"/>
              </a:lnSpc>
              <a:spcBef>
                <a:spcPts val="0"/>
              </a:spcBef>
              <a:spcAft>
                <a:spcPts val="300"/>
              </a:spcAft>
              <a:buNone/>
            </a:pPr>
            <a:r>
              <a:rPr lang="el-GR" sz="1400" b="1" dirty="0"/>
              <a:t>Χαμηλότερη / μακροπρόθεσμη προτεραιότητα</a:t>
            </a:r>
          </a:p>
          <a:p>
            <a:pPr algn="just">
              <a:spcBef>
                <a:spcPts val="0"/>
              </a:spcBef>
              <a:spcAft>
                <a:spcPts val="300"/>
              </a:spcAft>
              <a:buFont typeface="Wingdings" panose="05000000000000000000" pitchFamily="2" charset="2"/>
              <a:buChar char="Ø"/>
            </a:pPr>
            <a:r>
              <a:rPr lang="el-GR" sz="1400" dirty="0"/>
              <a:t>Οριοθέτηση ρεμάτων και αναβάθμιση της βλάστησης, σε συνεργασία με την αρμόδια Περιφέρεια</a:t>
            </a:r>
          </a:p>
          <a:p>
            <a:pPr algn="just">
              <a:spcBef>
                <a:spcPts val="0"/>
              </a:spcBef>
              <a:spcAft>
                <a:spcPts val="300"/>
              </a:spcAft>
              <a:buFont typeface="Wingdings" panose="05000000000000000000" pitchFamily="2" charset="2"/>
              <a:buChar char="Ø"/>
            </a:pPr>
            <a:r>
              <a:rPr lang="el-GR" sz="1400" dirty="0"/>
              <a:t>Πιστοποίηση του δικτύου μονοπατιών, ως βήμα διεθνούς αναγνώρισης</a:t>
            </a:r>
          </a:p>
        </p:txBody>
      </p:sp>
      <p:pic>
        <p:nvPicPr>
          <p:cNvPr id="24" name="Γραφικό 23" descr="Κέντρο με συμπαγές γέμισμα">
            <a:extLst>
              <a:ext uri="{FF2B5EF4-FFF2-40B4-BE49-F238E27FC236}">
                <a16:creationId xmlns:a16="http://schemas.microsoft.com/office/drawing/2014/main" id="{A31026DF-C678-9DF5-2185-C79664F7836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21360" y="442606"/>
            <a:ext cx="540000" cy="540000"/>
          </a:xfrm>
          <a:prstGeom prst="rect">
            <a:avLst/>
          </a:prstGeom>
        </p:spPr>
      </p:pic>
      <p:grpSp>
        <p:nvGrpSpPr>
          <p:cNvPr id="2" name="Ομάδα 1">
            <a:extLst>
              <a:ext uri="{FF2B5EF4-FFF2-40B4-BE49-F238E27FC236}">
                <a16:creationId xmlns:a16="http://schemas.microsoft.com/office/drawing/2014/main" id="{10A72780-8315-051A-5531-C2992F1ED5A3}"/>
              </a:ext>
            </a:extLst>
          </p:cNvPr>
          <p:cNvGrpSpPr/>
          <p:nvPr/>
        </p:nvGrpSpPr>
        <p:grpSpPr>
          <a:xfrm>
            <a:off x="7463301" y="932520"/>
            <a:ext cx="567600" cy="363950"/>
            <a:chOff x="7468280" y="917505"/>
            <a:chExt cx="567600" cy="363950"/>
          </a:xfrm>
        </p:grpSpPr>
        <p:pic>
          <p:nvPicPr>
            <p:cNvPr id="22" name="Γραφικό 21" descr="Θαυμαστικό με συμπαγές γέμισμα">
              <a:extLst>
                <a:ext uri="{FF2B5EF4-FFF2-40B4-BE49-F238E27FC236}">
                  <a16:creationId xmlns:a16="http://schemas.microsoft.com/office/drawing/2014/main" id="{33503BF3-1492-21E3-86EC-BCF3F344A0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75880" y="919480"/>
              <a:ext cx="360000" cy="360000"/>
            </a:xfrm>
            <a:prstGeom prst="rect">
              <a:avLst/>
            </a:prstGeom>
          </p:spPr>
        </p:pic>
        <p:pic>
          <p:nvPicPr>
            <p:cNvPr id="25" name="Γραφικό 24" descr="Θαυμαστικό με συμπαγές γέμισμα">
              <a:extLst>
                <a:ext uri="{FF2B5EF4-FFF2-40B4-BE49-F238E27FC236}">
                  <a16:creationId xmlns:a16="http://schemas.microsoft.com/office/drawing/2014/main" id="{3BFC4635-8F50-276B-A694-B346AB66A42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68280" y="917505"/>
              <a:ext cx="360000" cy="360000"/>
            </a:xfrm>
            <a:prstGeom prst="rect">
              <a:avLst/>
            </a:prstGeom>
          </p:spPr>
        </p:pic>
        <p:pic>
          <p:nvPicPr>
            <p:cNvPr id="26" name="Γραφικό 25" descr="Θαυμαστικό με συμπαγές γέμισμα">
              <a:extLst>
                <a:ext uri="{FF2B5EF4-FFF2-40B4-BE49-F238E27FC236}">
                  <a16:creationId xmlns:a16="http://schemas.microsoft.com/office/drawing/2014/main" id="{095F5E06-814A-186A-9534-3DCC488455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2080" y="921455"/>
              <a:ext cx="360000" cy="360000"/>
            </a:xfrm>
            <a:prstGeom prst="rect">
              <a:avLst/>
            </a:prstGeom>
          </p:spPr>
        </p:pic>
      </p:grpSp>
      <p:grpSp>
        <p:nvGrpSpPr>
          <p:cNvPr id="3" name="Ομάδα 2">
            <a:extLst>
              <a:ext uri="{FF2B5EF4-FFF2-40B4-BE49-F238E27FC236}">
                <a16:creationId xmlns:a16="http://schemas.microsoft.com/office/drawing/2014/main" id="{195AD65B-8AED-3F72-3C89-86F421C329DF}"/>
              </a:ext>
            </a:extLst>
          </p:cNvPr>
          <p:cNvGrpSpPr/>
          <p:nvPr/>
        </p:nvGrpSpPr>
        <p:grpSpPr>
          <a:xfrm>
            <a:off x="7567101" y="3566190"/>
            <a:ext cx="463800" cy="363950"/>
            <a:chOff x="7459640" y="3095030"/>
            <a:chExt cx="463800" cy="363950"/>
          </a:xfrm>
        </p:grpSpPr>
        <p:pic>
          <p:nvPicPr>
            <p:cNvPr id="27" name="Γραφικό 26" descr="Θαυμαστικό με συμπαγές γέμισμα">
              <a:extLst>
                <a:ext uri="{FF2B5EF4-FFF2-40B4-BE49-F238E27FC236}">
                  <a16:creationId xmlns:a16="http://schemas.microsoft.com/office/drawing/2014/main" id="{5A0E1EA1-EEA0-88D7-6BBC-B85EAE32AD2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9640" y="3095030"/>
              <a:ext cx="360000" cy="360000"/>
            </a:xfrm>
            <a:prstGeom prst="rect">
              <a:avLst/>
            </a:prstGeom>
          </p:spPr>
        </p:pic>
        <p:pic>
          <p:nvPicPr>
            <p:cNvPr id="28" name="Γραφικό 27" descr="Θαυμαστικό με συμπαγές γέμισμα">
              <a:extLst>
                <a:ext uri="{FF2B5EF4-FFF2-40B4-BE49-F238E27FC236}">
                  <a16:creationId xmlns:a16="http://schemas.microsoft.com/office/drawing/2014/main" id="{489D9A1D-C35D-AAD5-980C-C812C70E70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63440" y="3098980"/>
              <a:ext cx="360000" cy="360000"/>
            </a:xfrm>
            <a:prstGeom prst="rect">
              <a:avLst/>
            </a:prstGeom>
          </p:spPr>
        </p:pic>
      </p:grpSp>
      <p:pic>
        <p:nvPicPr>
          <p:cNvPr id="29" name="Γραφικό 28" descr="Θαυμαστικό με συμπαγές γέμισμα">
            <a:extLst>
              <a:ext uri="{FF2B5EF4-FFF2-40B4-BE49-F238E27FC236}">
                <a16:creationId xmlns:a16="http://schemas.microsoft.com/office/drawing/2014/main" id="{E3698451-D0FF-3C8E-CA05-C2F51180285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43145" y="5009060"/>
            <a:ext cx="360000" cy="360000"/>
          </a:xfrm>
          <a:prstGeom prst="rect">
            <a:avLst/>
          </a:prstGeom>
        </p:spPr>
      </p:pic>
      <p:pic>
        <p:nvPicPr>
          <p:cNvPr id="35" name="Γραφικό 34" descr="Σημάδι ελέγχου με συμπαγές γέμισμα">
            <a:extLst>
              <a:ext uri="{FF2B5EF4-FFF2-40B4-BE49-F238E27FC236}">
                <a16:creationId xmlns:a16="http://schemas.microsoft.com/office/drawing/2014/main" id="{E2D57A5A-EC84-B442-3096-EA30A1AF649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58686" y="2309994"/>
            <a:ext cx="540000" cy="540000"/>
          </a:xfrm>
          <a:prstGeom prst="rect">
            <a:avLst/>
          </a:prstGeom>
        </p:spPr>
      </p:pic>
      <p:grpSp>
        <p:nvGrpSpPr>
          <p:cNvPr id="11" name="Group 10">
            <a:extLst>
              <a:ext uri="{FF2B5EF4-FFF2-40B4-BE49-F238E27FC236}">
                <a16:creationId xmlns:a16="http://schemas.microsoft.com/office/drawing/2014/main" id="{21577BAE-51B0-C13E-8D4F-0E09DF546DF4}"/>
              </a:ext>
            </a:extLst>
          </p:cNvPr>
          <p:cNvGrpSpPr/>
          <p:nvPr/>
        </p:nvGrpSpPr>
        <p:grpSpPr>
          <a:xfrm>
            <a:off x="1631950" y="2254250"/>
            <a:ext cx="927100" cy="3206588"/>
            <a:chOff x="1631950" y="2254250"/>
            <a:chExt cx="927100" cy="3206588"/>
          </a:xfrm>
        </p:grpSpPr>
        <p:sp>
          <p:nvSpPr>
            <p:cNvPr id="7" name="Rectangle 6">
              <a:extLst>
                <a:ext uri="{FF2B5EF4-FFF2-40B4-BE49-F238E27FC236}">
                  <a16:creationId xmlns:a16="http://schemas.microsoft.com/office/drawing/2014/main" id="{BF961908-D2FF-4698-1529-5E75B0187A74}"/>
                </a:ext>
              </a:extLst>
            </p:cNvPr>
            <p:cNvSpPr/>
            <p:nvPr/>
          </p:nvSpPr>
          <p:spPr>
            <a:xfrm>
              <a:off x="1631950" y="5185588"/>
              <a:ext cx="927100" cy="275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C2F5CE-2F13-03D3-B278-DE1F810A5691}"/>
                </a:ext>
              </a:extLst>
            </p:cNvPr>
            <p:cNvSpPr/>
            <p:nvPr/>
          </p:nvSpPr>
          <p:spPr>
            <a:xfrm>
              <a:off x="1631950" y="2254250"/>
              <a:ext cx="876300" cy="557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5102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8A75C-6570-9954-01DC-51B64547873E}"/>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E490EED-B9AC-FAA6-3DB6-9A82691D7F90}"/>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42</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B3B9E046-D0FB-47BB-661E-058FEDDEF039}"/>
              </a:ext>
            </a:extLst>
          </p:cNvPr>
          <p:cNvSpPr txBox="1"/>
          <p:nvPr/>
        </p:nvSpPr>
        <p:spPr>
          <a:xfrm>
            <a:off x="-880603" y="-283234"/>
            <a:ext cx="12452843" cy="7258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4: Επιχειρηματικότητα και Καινοτομία – Προτεραιοποίηση στόχων-μέτρων </a:t>
            </a:r>
            <a:endParaRPr lang="en-US" sz="2000" b="1" dirty="0">
              <a:solidFill>
                <a:srgbClr val="015E72"/>
              </a:solidFill>
              <a:latin typeface="Aptos" panose="020B0004020202020204" pitchFamily="34" charset="0"/>
              <a:cs typeface="Poppins"/>
            </a:endParaRPr>
          </a:p>
        </p:txBody>
      </p:sp>
      <p:sp>
        <p:nvSpPr>
          <p:cNvPr id="10" name="Content Placeholder 2">
            <a:extLst>
              <a:ext uri="{FF2B5EF4-FFF2-40B4-BE49-F238E27FC236}">
                <a16:creationId xmlns:a16="http://schemas.microsoft.com/office/drawing/2014/main" id="{BDA8E18F-8211-062D-ABCE-3E5BECB054AF}"/>
              </a:ext>
            </a:extLst>
          </p:cNvPr>
          <p:cNvSpPr>
            <a:spLocks noGrp="1"/>
          </p:cNvSpPr>
          <p:nvPr>
            <p:ph idx="1"/>
          </p:nvPr>
        </p:nvSpPr>
        <p:spPr>
          <a:xfrm>
            <a:off x="199390" y="888354"/>
            <a:ext cx="5048250" cy="1646566"/>
          </a:xfrm>
          <a:ln>
            <a:solidFill>
              <a:srgbClr val="FF0000"/>
            </a:solidFill>
          </a:ln>
        </p:spPr>
        <p:txBody>
          <a:bodyPr>
            <a:normAutofit lnSpcReduction="10000"/>
          </a:bodyPr>
          <a:lstStyle/>
          <a:p>
            <a:pPr marL="0" indent="0">
              <a:lnSpc>
                <a:spcPct val="120000"/>
              </a:lnSpc>
              <a:spcBef>
                <a:spcPts val="0"/>
              </a:spcBef>
              <a:spcAft>
                <a:spcPts val="600"/>
              </a:spcAft>
              <a:buNone/>
            </a:pPr>
            <a:r>
              <a:rPr lang="el-GR" sz="1200" dirty="0">
                <a:latin typeface="Aptos" panose="020B0004020202020204" pitchFamily="34" charset="0"/>
              </a:rPr>
              <a:t>	 </a:t>
            </a:r>
            <a:r>
              <a:rPr lang="el-GR" sz="1300" b="1" dirty="0">
                <a:latin typeface="Aptos" panose="020B0004020202020204" pitchFamily="34" charset="0"/>
              </a:rPr>
              <a:t>Δεν υπάρχουν προαπαιτούμενοι στόχοι-μέτρα</a:t>
            </a:r>
            <a:r>
              <a:rPr lang="el-GR" sz="1300" dirty="0">
                <a:latin typeface="Aptos" panose="020B0004020202020204" pitchFamily="34" charset="0"/>
              </a:rPr>
              <a:t> </a:t>
            </a:r>
            <a:endParaRPr lang="el-GR" sz="1200" b="1" dirty="0">
              <a:latin typeface="Aptos" panose="020B0004020202020204" pitchFamily="34" charset="0"/>
            </a:endParaRPr>
          </a:p>
          <a:p>
            <a:pPr algn="just">
              <a:lnSpc>
                <a:spcPct val="120000"/>
              </a:lnSpc>
              <a:spcBef>
                <a:spcPts val="0"/>
              </a:spcBef>
              <a:spcAft>
                <a:spcPts val="300"/>
              </a:spcAft>
            </a:pPr>
            <a:r>
              <a:rPr lang="el-GR" sz="1200" dirty="0">
                <a:latin typeface="Aptos" panose="020B0004020202020204" pitchFamily="34" charset="0"/>
              </a:rPr>
              <a:t>Η ιεράρχηση βασίζεται σε:</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ωριμότητα </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κοινωνική αποδοχή</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δυνατότητα άμεσης ενεργοποίησης / υλοποίησης</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συμβολή στη διαφοροποίηση και ανθεκτικότητα της τοπικής οικονομίας (οικονομικό αντίκτυπο)</a:t>
            </a:r>
          </a:p>
        </p:txBody>
      </p:sp>
      <p:sp>
        <p:nvSpPr>
          <p:cNvPr id="12" name="Content Placeholder 2">
            <a:extLst>
              <a:ext uri="{FF2B5EF4-FFF2-40B4-BE49-F238E27FC236}">
                <a16:creationId xmlns:a16="http://schemas.microsoft.com/office/drawing/2014/main" id="{3E45FCBF-0BF0-4645-8C2D-614B72D5D28C}"/>
              </a:ext>
            </a:extLst>
          </p:cNvPr>
          <p:cNvSpPr txBox="1">
            <a:spLocks/>
          </p:cNvSpPr>
          <p:nvPr/>
        </p:nvSpPr>
        <p:spPr>
          <a:xfrm>
            <a:off x="199390" y="2839720"/>
            <a:ext cx="5048251" cy="3007360"/>
          </a:xfrm>
          <a:prstGeom prst="rect">
            <a:avLst/>
          </a:prstGeom>
          <a:ln>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l-GR" sz="1100" dirty="0"/>
              <a:t>	 </a:t>
            </a:r>
            <a:r>
              <a:rPr lang="el-GR" sz="1200" b="1" dirty="0"/>
              <a:t>Ήδη υλοποιημένα ή σε εξέλιξη:</a:t>
            </a:r>
          </a:p>
          <a:p>
            <a:pPr>
              <a:lnSpc>
                <a:spcPct val="120000"/>
              </a:lnSpc>
              <a:spcBef>
                <a:spcPts val="0"/>
              </a:spcBef>
              <a:spcAft>
                <a:spcPts val="300"/>
              </a:spcAft>
              <a:buFont typeface="Wingdings" panose="05000000000000000000" pitchFamily="2" charset="2"/>
              <a:buChar char="ü"/>
            </a:pPr>
            <a:r>
              <a:rPr lang="el-GR" sz="1100" dirty="0"/>
              <a:t>Υφίσταται ισχυρή παραγωγική βάση με αναγνωρίσιμα τοπικά προϊόντα και σύνδεση με τη γαστρονομία</a:t>
            </a:r>
          </a:p>
          <a:p>
            <a:pPr>
              <a:lnSpc>
                <a:spcPct val="120000"/>
              </a:lnSpc>
              <a:spcBef>
                <a:spcPts val="0"/>
              </a:spcBef>
              <a:spcAft>
                <a:spcPts val="300"/>
              </a:spcAft>
              <a:buFont typeface="Wingdings" panose="05000000000000000000" pitchFamily="2" charset="2"/>
              <a:buChar char="ü"/>
            </a:pPr>
            <a:r>
              <a:rPr lang="el-GR" sz="1100" dirty="0"/>
              <a:t>Υπάρχουν επιχειρήσεις εστίασης που ήδη αξιοποιούν τοπικά προϊόντα και αρχές ποιότητας</a:t>
            </a:r>
          </a:p>
          <a:p>
            <a:pPr>
              <a:lnSpc>
                <a:spcPct val="120000"/>
              </a:lnSpc>
              <a:spcBef>
                <a:spcPts val="0"/>
              </a:spcBef>
              <a:spcAft>
                <a:spcPts val="300"/>
              </a:spcAft>
              <a:buFont typeface="Wingdings" panose="05000000000000000000" pitchFamily="2" charset="2"/>
              <a:buChar char="ü"/>
            </a:pPr>
            <a:r>
              <a:rPr lang="el-GR" sz="1100" dirty="0"/>
              <a:t>Υλοποιούνται ήδη δράσεις προβολής τοπικών προϊόντων και σύνδεσης της αγροδιατροφής με τον τουρισμό, μέσω του Φεστιβάλ Αγροτικών Προϊόντων Κέας και της διοργάνωσης “</a:t>
            </a:r>
            <a:r>
              <a:rPr lang="el-GR" sz="1100" dirty="0" err="1"/>
              <a:t>Κείων</a:t>
            </a:r>
            <a:r>
              <a:rPr lang="el-GR" sz="1100" dirty="0"/>
              <a:t> Γεύσεις”</a:t>
            </a:r>
          </a:p>
          <a:p>
            <a:pPr>
              <a:lnSpc>
                <a:spcPct val="120000"/>
              </a:lnSpc>
              <a:spcBef>
                <a:spcPts val="0"/>
              </a:spcBef>
              <a:spcAft>
                <a:spcPts val="300"/>
              </a:spcAft>
              <a:buFont typeface="Wingdings" panose="05000000000000000000" pitchFamily="2" charset="2"/>
              <a:buChar char="ü"/>
            </a:pPr>
            <a:r>
              <a:rPr lang="el-GR" sz="1100" dirty="0"/>
              <a:t>Υπάρχει ενδιαφέρον για πιστοποιήσεις, χωρίς ακόμη οργανωμένη εφαρμογή</a:t>
            </a:r>
          </a:p>
          <a:p>
            <a:pPr>
              <a:lnSpc>
                <a:spcPct val="120000"/>
              </a:lnSpc>
              <a:spcBef>
                <a:spcPts val="0"/>
              </a:spcBef>
              <a:spcAft>
                <a:spcPts val="300"/>
              </a:spcAft>
              <a:buFont typeface="Wingdings" panose="05000000000000000000" pitchFamily="2" charset="2"/>
              <a:buChar char="ü"/>
            </a:pPr>
            <a:r>
              <a:rPr lang="el-GR" sz="1100" dirty="0"/>
              <a:t>Υφίσταται σαφής ανάγκη υποστήριξης επιχειρήσεων, με υψηλή κοινωνική αποδοχή</a:t>
            </a:r>
          </a:p>
          <a:p>
            <a:pPr>
              <a:lnSpc>
                <a:spcPct val="120000"/>
              </a:lnSpc>
              <a:spcBef>
                <a:spcPts val="0"/>
              </a:spcBef>
              <a:spcAft>
                <a:spcPts val="300"/>
              </a:spcAft>
              <a:buFont typeface="Wingdings" panose="05000000000000000000" pitchFamily="2" charset="2"/>
              <a:buChar char="ü"/>
            </a:pPr>
            <a:r>
              <a:rPr lang="el-GR" sz="1100" dirty="0"/>
              <a:t>Υπάρχει δυναμική για διαφοροποίηση τουρισμού προς ήπιες μορφές</a:t>
            </a:r>
          </a:p>
        </p:txBody>
      </p:sp>
      <p:sp>
        <p:nvSpPr>
          <p:cNvPr id="19" name="Content Placeholder 2">
            <a:extLst>
              <a:ext uri="{FF2B5EF4-FFF2-40B4-BE49-F238E27FC236}">
                <a16:creationId xmlns:a16="http://schemas.microsoft.com/office/drawing/2014/main" id="{F1E2BBCE-0FBF-EE5F-A003-064A85CEAE00}"/>
              </a:ext>
            </a:extLst>
          </p:cNvPr>
          <p:cNvSpPr txBox="1">
            <a:spLocks/>
          </p:cNvSpPr>
          <p:nvPr/>
        </p:nvSpPr>
        <p:spPr>
          <a:xfrm>
            <a:off x="5512295" y="701041"/>
            <a:ext cx="6480314" cy="5257799"/>
          </a:xfrm>
          <a:prstGeom prst="rect">
            <a:avLst/>
          </a:prstGeom>
          <a:ln>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Font typeface="Arial" panose="020B0604020202020204" pitchFamily="34" charset="0"/>
              <a:buNone/>
            </a:pPr>
            <a:r>
              <a:rPr lang="el-GR" sz="1800" b="1" dirty="0"/>
              <a:t>  </a:t>
            </a:r>
            <a:endParaRPr lang="el-GR" sz="400" b="1" dirty="0"/>
          </a:p>
          <a:p>
            <a:pPr marL="0" indent="0" algn="ctr">
              <a:spcBef>
                <a:spcPts val="0"/>
              </a:spcBef>
              <a:spcAft>
                <a:spcPts val="300"/>
              </a:spcAft>
              <a:buNone/>
            </a:pPr>
            <a:r>
              <a:rPr lang="el-GR" sz="1400" b="1" dirty="0"/>
              <a:t>Υψηλή προτεραιότητα</a:t>
            </a:r>
          </a:p>
          <a:p>
            <a:pPr algn="just">
              <a:spcBef>
                <a:spcPts val="0"/>
              </a:spcBef>
              <a:spcAft>
                <a:spcPts val="300"/>
              </a:spcAft>
              <a:buFont typeface="Wingdings" panose="05000000000000000000" pitchFamily="2" charset="2"/>
              <a:buChar char="Ø"/>
            </a:pPr>
            <a:r>
              <a:rPr lang="el-GR" sz="1400" dirty="0"/>
              <a:t>Υλοποίηση ετήσιου προγράμματος προώθησης τοπικών προϊόντων και σύνδεσης πρωτογενούς / δευτερογενούς τομέα με τον τουρισμό</a:t>
            </a:r>
          </a:p>
          <a:p>
            <a:pPr algn="just">
              <a:spcBef>
                <a:spcPts val="0"/>
              </a:spcBef>
              <a:spcAft>
                <a:spcPts val="300"/>
              </a:spcAft>
              <a:buFont typeface="Wingdings" panose="05000000000000000000" pitchFamily="2" charset="2"/>
              <a:buChar char="Ø"/>
            </a:pPr>
            <a:r>
              <a:rPr lang="el-GR" sz="1400" dirty="0"/>
              <a:t>Οργάνωση προγράμματος υποστήριξης επιχειρήσεων για πιστοποίηση χρήσης τοπικών ή/και βιολογικών προϊόντων</a:t>
            </a:r>
          </a:p>
          <a:p>
            <a:pPr algn="just">
              <a:spcBef>
                <a:spcPts val="0"/>
              </a:spcBef>
              <a:spcAft>
                <a:spcPts val="300"/>
              </a:spcAft>
              <a:buFont typeface="Wingdings" panose="05000000000000000000" pitchFamily="2" charset="2"/>
              <a:buChar char="Ø"/>
            </a:pPr>
            <a:r>
              <a:rPr lang="el-GR" sz="1400" dirty="0"/>
              <a:t>Σταδιακή ανάπτυξη και ενίσχυση μηχανισμού/σημείου επαφής για ην πράσινη και γαλάζια επιχειρηματικότητα, ξεκινώντας από εφαρμόσιμες δράσεις υποστήριξης, πληροφόρησης και δικτύωσης.  </a:t>
            </a:r>
          </a:p>
          <a:p>
            <a:pPr marL="0" indent="0" algn="ctr">
              <a:lnSpc>
                <a:spcPct val="150000"/>
              </a:lnSpc>
              <a:spcBef>
                <a:spcPts val="0"/>
              </a:spcBef>
              <a:spcAft>
                <a:spcPts val="300"/>
              </a:spcAft>
              <a:buNone/>
            </a:pPr>
            <a:r>
              <a:rPr lang="el-GR" sz="1400" b="1" dirty="0"/>
              <a:t>Μέση προτεραιότητα</a:t>
            </a:r>
          </a:p>
          <a:p>
            <a:pPr algn="just">
              <a:spcBef>
                <a:spcPts val="0"/>
              </a:spcBef>
              <a:spcAft>
                <a:spcPts val="300"/>
              </a:spcAft>
              <a:buFont typeface="Wingdings" panose="05000000000000000000" pitchFamily="2" charset="2"/>
              <a:buChar char="Ø"/>
            </a:pPr>
            <a:r>
              <a:rPr lang="el-GR" sz="1400" dirty="0"/>
              <a:t>Υποστήριξη καταλυμάτων για την ανάπτυξη και εφαρμογή συστήματος ISO 21401:2018, με τεχνική καθοδήγηση και σταδιακή εφαρμογή στην ομάδα-στόχο των μεγαλύτερων καταλυμάτων</a:t>
            </a:r>
          </a:p>
          <a:p>
            <a:pPr algn="just">
              <a:spcBef>
                <a:spcPts val="0"/>
              </a:spcBef>
              <a:spcAft>
                <a:spcPts val="300"/>
              </a:spcAft>
              <a:buFont typeface="Wingdings" panose="05000000000000000000" pitchFamily="2" charset="2"/>
              <a:buChar char="Ø"/>
            </a:pPr>
            <a:r>
              <a:rPr lang="el-GR" sz="1400" dirty="0"/>
              <a:t>Ανάπτυξη δράσεων που λειτουργούν ως ενδιάμεσο βήμα για τη γαλάζια οικονομία, όπως ο καταδυτικός τουρισμός και καταδυτικά πάρκα, ώστε να δημιουργηθούν προϋποθέσεις συνεργασίας, τεχνογνωσίας και δικτύωσης</a:t>
            </a:r>
          </a:p>
          <a:p>
            <a:pPr algn="just">
              <a:spcBef>
                <a:spcPts val="0"/>
              </a:spcBef>
              <a:spcAft>
                <a:spcPts val="300"/>
              </a:spcAft>
              <a:buFont typeface="Wingdings" panose="05000000000000000000" pitchFamily="2" charset="2"/>
              <a:buChar char="Ø"/>
            </a:pPr>
            <a:r>
              <a:rPr lang="el-GR" sz="1400" dirty="0"/>
              <a:t>Σταδιακή ανάπτυξη κόμβου πράσινης &amp; γαλάζιας επιχειρηματικότητας </a:t>
            </a:r>
          </a:p>
          <a:p>
            <a:pPr marL="0" indent="0" algn="ctr">
              <a:lnSpc>
                <a:spcPct val="150000"/>
              </a:lnSpc>
              <a:spcBef>
                <a:spcPts val="0"/>
              </a:spcBef>
              <a:spcAft>
                <a:spcPts val="300"/>
              </a:spcAft>
              <a:buNone/>
            </a:pPr>
            <a:r>
              <a:rPr lang="el-GR" sz="1400" b="1" dirty="0"/>
              <a:t>Χαμηλότερη / μακροπρόθεσμη προτεραιότητα</a:t>
            </a:r>
          </a:p>
          <a:p>
            <a:pPr algn="just">
              <a:spcBef>
                <a:spcPts val="0"/>
              </a:spcBef>
              <a:spcAft>
                <a:spcPts val="300"/>
              </a:spcAft>
              <a:buFont typeface="Wingdings" panose="05000000000000000000" pitchFamily="2" charset="2"/>
              <a:buChar char="Ø"/>
            </a:pPr>
            <a:r>
              <a:rPr lang="el-GR" sz="1400" dirty="0"/>
              <a:t>Θεσμοθέτηση ετήσιου βραβείου καινοτομίας, το οποίο έχει σαφή προστιθέμενη αξία για την ανάδειξη καλών πρακτικών</a:t>
            </a:r>
          </a:p>
          <a:p>
            <a:pPr algn="just">
              <a:spcBef>
                <a:spcPts val="0"/>
              </a:spcBef>
              <a:spcAft>
                <a:spcPts val="300"/>
              </a:spcAft>
              <a:buFont typeface="Wingdings" panose="05000000000000000000" pitchFamily="2" charset="2"/>
              <a:buChar char="Ø"/>
            </a:pPr>
            <a:r>
              <a:rPr lang="el-GR" sz="1400" dirty="0"/>
              <a:t>Πλήρης φυσική συγκρότηση και στελέχωση μόνιμου “κόμβου”, η οποία σήμερα δεν εμφανίζεται ως άμεσα ρεαλιστική χωρίς προηγούμενη σταδιακή ωρίμανση και εξασφάλιση πόρων</a:t>
            </a:r>
          </a:p>
        </p:txBody>
      </p:sp>
      <p:pic>
        <p:nvPicPr>
          <p:cNvPr id="24" name="Γραφικό 23" descr="Κέντρο με συμπαγές γέμισμα">
            <a:extLst>
              <a:ext uri="{FF2B5EF4-FFF2-40B4-BE49-F238E27FC236}">
                <a16:creationId xmlns:a16="http://schemas.microsoft.com/office/drawing/2014/main" id="{1B8A378D-6A01-8A85-93BF-693AC0938A8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21359" y="701041"/>
            <a:ext cx="540000" cy="540000"/>
          </a:xfrm>
          <a:prstGeom prst="rect">
            <a:avLst/>
          </a:prstGeom>
        </p:spPr>
      </p:pic>
      <p:grpSp>
        <p:nvGrpSpPr>
          <p:cNvPr id="2" name="Ομάδα 1">
            <a:extLst>
              <a:ext uri="{FF2B5EF4-FFF2-40B4-BE49-F238E27FC236}">
                <a16:creationId xmlns:a16="http://schemas.microsoft.com/office/drawing/2014/main" id="{B8B8911E-B268-A1D5-E8F5-DBCFCCB2FF04}"/>
              </a:ext>
            </a:extLst>
          </p:cNvPr>
          <p:cNvGrpSpPr/>
          <p:nvPr/>
        </p:nvGrpSpPr>
        <p:grpSpPr>
          <a:xfrm>
            <a:off x="7448061" y="932520"/>
            <a:ext cx="567600" cy="363950"/>
            <a:chOff x="7468280" y="917505"/>
            <a:chExt cx="567600" cy="363950"/>
          </a:xfrm>
        </p:grpSpPr>
        <p:pic>
          <p:nvPicPr>
            <p:cNvPr id="22" name="Γραφικό 21" descr="Θαυμαστικό με συμπαγές γέμισμα">
              <a:extLst>
                <a:ext uri="{FF2B5EF4-FFF2-40B4-BE49-F238E27FC236}">
                  <a16:creationId xmlns:a16="http://schemas.microsoft.com/office/drawing/2014/main" id="{7ED6DDA9-6441-FAA3-ED95-BF445FA8B7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75880" y="919480"/>
              <a:ext cx="360000" cy="360000"/>
            </a:xfrm>
            <a:prstGeom prst="rect">
              <a:avLst/>
            </a:prstGeom>
          </p:spPr>
        </p:pic>
        <p:pic>
          <p:nvPicPr>
            <p:cNvPr id="25" name="Γραφικό 24" descr="Θαυμαστικό με συμπαγές γέμισμα">
              <a:extLst>
                <a:ext uri="{FF2B5EF4-FFF2-40B4-BE49-F238E27FC236}">
                  <a16:creationId xmlns:a16="http://schemas.microsoft.com/office/drawing/2014/main" id="{131684CB-C695-BFC9-DD0B-B378E5893D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68280" y="917505"/>
              <a:ext cx="360000" cy="360000"/>
            </a:xfrm>
            <a:prstGeom prst="rect">
              <a:avLst/>
            </a:prstGeom>
          </p:spPr>
        </p:pic>
        <p:pic>
          <p:nvPicPr>
            <p:cNvPr id="26" name="Γραφικό 25" descr="Θαυμαστικό με συμπαγές γέμισμα">
              <a:extLst>
                <a:ext uri="{FF2B5EF4-FFF2-40B4-BE49-F238E27FC236}">
                  <a16:creationId xmlns:a16="http://schemas.microsoft.com/office/drawing/2014/main" id="{675947FA-F7B4-37E6-B2D3-655F534B22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2080" y="921455"/>
              <a:ext cx="360000" cy="360000"/>
            </a:xfrm>
            <a:prstGeom prst="rect">
              <a:avLst/>
            </a:prstGeom>
          </p:spPr>
        </p:pic>
      </p:grpSp>
      <p:grpSp>
        <p:nvGrpSpPr>
          <p:cNvPr id="3" name="Ομάδα 2">
            <a:extLst>
              <a:ext uri="{FF2B5EF4-FFF2-40B4-BE49-F238E27FC236}">
                <a16:creationId xmlns:a16="http://schemas.microsoft.com/office/drawing/2014/main" id="{F4EC175B-D6ED-856B-6995-72B29E2C10C2}"/>
              </a:ext>
            </a:extLst>
          </p:cNvPr>
          <p:cNvGrpSpPr/>
          <p:nvPr/>
        </p:nvGrpSpPr>
        <p:grpSpPr>
          <a:xfrm>
            <a:off x="7576161" y="2718059"/>
            <a:ext cx="463800" cy="363950"/>
            <a:chOff x="7459640" y="3095030"/>
            <a:chExt cx="463800" cy="363950"/>
          </a:xfrm>
        </p:grpSpPr>
        <p:pic>
          <p:nvPicPr>
            <p:cNvPr id="27" name="Γραφικό 26" descr="Θαυμαστικό με συμπαγές γέμισμα">
              <a:extLst>
                <a:ext uri="{FF2B5EF4-FFF2-40B4-BE49-F238E27FC236}">
                  <a16:creationId xmlns:a16="http://schemas.microsoft.com/office/drawing/2014/main" id="{C5212620-2263-E702-3C85-4CE452004E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9640" y="3095030"/>
              <a:ext cx="360000" cy="360000"/>
            </a:xfrm>
            <a:prstGeom prst="rect">
              <a:avLst/>
            </a:prstGeom>
          </p:spPr>
        </p:pic>
        <p:pic>
          <p:nvPicPr>
            <p:cNvPr id="28" name="Γραφικό 27" descr="Θαυμαστικό με συμπαγές γέμισμα">
              <a:extLst>
                <a:ext uri="{FF2B5EF4-FFF2-40B4-BE49-F238E27FC236}">
                  <a16:creationId xmlns:a16="http://schemas.microsoft.com/office/drawing/2014/main" id="{543B8432-CF42-6AA6-7C76-2382F846FB2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63440" y="3098980"/>
              <a:ext cx="360000" cy="360000"/>
            </a:xfrm>
            <a:prstGeom prst="rect">
              <a:avLst/>
            </a:prstGeom>
          </p:spPr>
        </p:pic>
      </p:grpSp>
      <p:pic>
        <p:nvPicPr>
          <p:cNvPr id="29" name="Γραφικό 28" descr="Θαυμαστικό με συμπαγές γέμισμα">
            <a:extLst>
              <a:ext uri="{FF2B5EF4-FFF2-40B4-BE49-F238E27FC236}">
                <a16:creationId xmlns:a16="http://schemas.microsoft.com/office/drawing/2014/main" id="{00421486-522A-81AB-C957-EB160A49801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47606" y="4522867"/>
            <a:ext cx="360000" cy="360000"/>
          </a:xfrm>
          <a:prstGeom prst="rect">
            <a:avLst/>
          </a:prstGeom>
        </p:spPr>
      </p:pic>
      <p:pic>
        <p:nvPicPr>
          <p:cNvPr id="35" name="Γραφικό 34" descr="Σημάδι ελέγχου με συμπαγές γέμισμα">
            <a:extLst>
              <a:ext uri="{FF2B5EF4-FFF2-40B4-BE49-F238E27FC236}">
                <a16:creationId xmlns:a16="http://schemas.microsoft.com/office/drawing/2014/main" id="{1215004F-58D1-E4A1-0CFC-40A6E0A1FDD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58686" y="2630034"/>
            <a:ext cx="540000" cy="540000"/>
          </a:xfrm>
          <a:prstGeom prst="rect">
            <a:avLst/>
          </a:prstGeom>
        </p:spPr>
      </p:pic>
    </p:spTree>
    <p:extLst>
      <p:ext uri="{BB962C8B-B14F-4D97-AF65-F5344CB8AC3E}">
        <p14:creationId xmlns:p14="http://schemas.microsoft.com/office/powerpoint/2010/main" val="3432211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31790-51BD-0F26-3156-988986A16EFF}"/>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2FC4FF7-9DCA-22F3-B9A3-8556B73299A7}"/>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43</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ADD36197-4806-0668-3167-44B6897658B3}"/>
              </a:ext>
            </a:extLst>
          </p:cNvPr>
          <p:cNvSpPr txBox="1"/>
          <p:nvPr/>
        </p:nvSpPr>
        <p:spPr>
          <a:xfrm>
            <a:off x="-880603" y="-283234"/>
            <a:ext cx="12452843" cy="7258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5: Ψηφιακός Μετασχηματισμός – Προτεραιοποίηση στόχων-μέτρων </a:t>
            </a:r>
            <a:endParaRPr lang="en-US" sz="2000" b="1" dirty="0">
              <a:solidFill>
                <a:srgbClr val="015E72"/>
              </a:solidFill>
              <a:latin typeface="Aptos" panose="020B0004020202020204" pitchFamily="34" charset="0"/>
              <a:cs typeface="Poppins"/>
            </a:endParaRPr>
          </a:p>
        </p:txBody>
      </p:sp>
      <p:sp>
        <p:nvSpPr>
          <p:cNvPr id="10" name="Content Placeholder 2">
            <a:extLst>
              <a:ext uri="{FF2B5EF4-FFF2-40B4-BE49-F238E27FC236}">
                <a16:creationId xmlns:a16="http://schemas.microsoft.com/office/drawing/2014/main" id="{96F3364F-86F0-C723-2D9E-144E2AB3E344}"/>
              </a:ext>
            </a:extLst>
          </p:cNvPr>
          <p:cNvSpPr>
            <a:spLocks noGrp="1"/>
          </p:cNvSpPr>
          <p:nvPr>
            <p:ph idx="1"/>
          </p:nvPr>
        </p:nvSpPr>
        <p:spPr>
          <a:xfrm>
            <a:off x="199391" y="779945"/>
            <a:ext cx="5048250" cy="1468120"/>
          </a:xfrm>
          <a:ln>
            <a:solidFill>
              <a:srgbClr val="FF0000"/>
            </a:solidFill>
          </a:ln>
        </p:spPr>
        <p:txBody>
          <a:bodyPr>
            <a:normAutofit fontScale="92500" lnSpcReduction="20000"/>
          </a:bodyPr>
          <a:lstStyle/>
          <a:p>
            <a:pPr marL="0" indent="0">
              <a:lnSpc>
                <a:spcPct val="120000"/>
              </a:lnSpc>
              <a:spcBef>
                <a:spcPts val="0"/>
              </a:spcBef>
              <a:spcAft>
                <a:spcPts val="600"/>
              </a:spcAft>
              <a:buNone/>
            </a:pPr>
            <a:r>
              <a:rPr lang="el-GR" sz="1200" dirty="0">
                <a:latin typeface="Aptos" panose="020B0004020202020204" pitchFamily="34" charset="0"/>
              </a:rPr>
              <a:t>	 </a:t>
            </a:r>
            <a:r>
              <a:rPr lang="el-GR" sz="1300" b="1" dirty="0">
                <a:latin typeface="Aptos" panose="020B0004020202020204" pitchFamily="34" charset="0"/>
              </a:rPr>
              <a:t>Δεν υπάρχουν προαπαιτούμενοι στόχοι-μέτρα</a:t>
            </a:r>
            <a:r>
              <a:rPr lang="el-GR" sz="1300" dirty="0">
                <a:latin typeface="Aptos" panose="020B0004020202020204" pitchFamily="34" charset="0"/>
              </a:rPr>
              <a:t> </a:t>
            </a:r>
            <a:endParaRPr lang="el-GR" sz="1200" b="1" dirty="0">
              <a:latin typeface="Aptos" panose="020B0004020202020204" pitchFamily="34" charset="0"/>
            </a:endParaRPr>
          </a:p>
          <a:p>
            <a:pPr algn="just">
              <a:lnSpc>
                <a:spcPct val="120000"/>
              </a:lnSpc>
              <a:spcBef>
                <a:spcPts val="0"/>
              </a:spcBef>
              <a:spcAft>
                <a:spcPts val="300"/>
              </a:spcAft>
            </a:pPr>
            <a:r>
              <a:rPr lang="el-GR" sz="1200" dirty="0">
                <a:latin typeface="Aptos" panose="020B0004020202020204" pitchFamily="34" charset="0"/>
              </a:rPr>
              <a:t>Η ιεράρχηση βασίζεται σε:</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υφιστάμενη λειτουργία και βαθμό ωρίμανσης</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κοινωνική αποδοχή και διαπιστωμένη ανάγκη</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συμβολή σε κρίσιμες υπηρεσίες του νησιού</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δυνατότητα άμεσης ενεργοποίησης / υλοποίησης</a:t>
            </a:r>
          </a:p>
          <a:p>
            <a:pPr lvl="1" algn="just">
              <a:lnSpc>
                <a:spcPct val="120000"/>
              </a:lnSpc>
              <a:spcBef>
                <a:spcPts val="0"/>
              </a:spcBef>
              <a:buFont typeface="Courier New" panose="02070309020205020404" pitchFamily="49" charset="0"/>
              <a:buChar char="o"/>
            </a:pPr>
            <a:r>
              <a:rPr lang="el-GR" sz="1200" dirty="0">
                <a:latin typeface="Aptos" panose="020B0004020202020204" pitchFamily="34" charset="0"/>
              </a:rPr>
              <a:t>οριζόντιο όφελος σε άλλους πυλώνες</a:t>
            </a:r>
          </a:p>
        </p:txBody>
      </p:sp>
      <p:sp>
        <p:nvSpPr>
          <p:cNvPr id="12" name="Content Placeholder 2">
            <a:extLst>
              <a:ext uri="{FF2B5EF4-FFF2-40B4-BE49-F238E27FC236}">
                <a16:creationId xmlns:a16="http://schemas.microsoft.com/office/drawing/2014/main" id="{9654E22E-BD87-E280-F380-82D8CE9F04C2}"/>
              </a:ext>
            </a:extLst>
          </p:cNvPr>
          <p:cNvSpPr txBox="1">
            <a:spLocks/>
          </p:cNvSpPr>
          <p:nvPr/>
        </p:nvSpPr>
        <p:spPr>
          <a:xfrm>
            <a:off x="199391" y="2498673"/>
            <a:ext cx="5048251" cy="3766696"/>
          </a:xfrm>
          <a:prstGeom prst="rect">
            <a:avLst/>
          </a:prstGeom>
          <a:ln>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l-GR" sz="1100" dirty="0"/>
              <a:t>	 </a:t>
            </a:r>
            <a:r>
              <a:rPr lang="el-GR" sz="1200" b="1" dirty="0"/>
              <a:t>Ήδη υλοποιημένα ή σε εξέλιξη:</a:t>
            </a:r>
          </a:p>
          <a:p>
            <a:pPr>
              <a:lnSpc>
                <a:spcPct val="120000"/>
              </a:lnSpc>
              <a:spcBef>
                <a:spcPts val="0"/>
              </a:spcBef>
              <a:spcAft>
                <a:spcPts val="300"/>
              </a:spcAft>
              <a:buFont typeface="Wingdings" panose="05000000000000000000" pitchFamily="2" charset="2"/>
              <a:buChar char="ü"/>
            </a:pPr>
            <a:r>
              <a:rPr lang="el-GR" sz="1100" dirty="0"/>
              <a:t>Υπάρχει βασική κάλυψη κινητής τηλεφωνίας και δεδομένων στο μεγαλύτερο μέρος του νησιού, με ανάγκη βελτιστοποίησης σε περιόδους αιχμής</a:t>
            </a:r>
            <a:endParaRPr lang="en-US" sz="1100" dirty="0"/>
          </a:p>
          <a:p>
            <a:pPr>
              <a:lnSpc>
                <a:spcPct val="120000"/>
              </a:lnSpc>
              <a:spcBef>
                <a:spcPts val="0"/>
              </a:spcBef>
              <a:spcAft>
                <a:spcPts val="300"/>
              </a:spcAft>
              <a:buFont typeface="Wingdings" panose="05000000000000000000" pitchFamily="2" charset="2"/>
              <a:buChar char="ü"/>
            </a:pPr>
            <a:r>
              <a:rPr lang="el-GR" sz="1100" dirty="0"/>
              <a:t>Λειτουργεί σταθμός τηλεϊατρικής στο Πολυδύναμο Περιφερειακό Ιατρείο Κέας</a:t>
            </a:r>
            <a:endParaRPr lang="en-US" sz="1100" dirty="0"/>
          </a:p>
          <a:p>
            <a:pPr>
              <a:lnSpc>
                <a:spcPct val="120000"/>
              </a:lnSpc>
              <a:spcBef>
                <a:spcPts val="0"/>
              </a:spcBef>
              <a:spcAft>
                <a:spcPts val="300"/>
              </a:spcAft>
              <a:buFont typeface="Wingdings" panose="05000000000000000000" pitchFamily="2" charset="2"/>
              <a:buChar char="ü"/>
            </a:pPr>
            <a:r>
              <a:rPr lang="el-GR" sz="1100" dirty="0"/>
              <a:t>Ο Δήμος αξιοποιεί ψηφιακά εργαλεία επικοινωνίας και αναφοράς προβλημάτων και διαθέτει οργανωμένη ψηφιακή παρουσία </a:t>
            </a:r>
            <a:r>
              <a:rPr lang="en-US" sz="1100" dirty="0"/>
              <a:t>(π.χ. Fix My City)</a:t>
            </a:r>
          </a:p>
          <a:p>
            <a:pPr>
              <a:lnSpc>
                <a:spcPct val="120000"/>
              </a:lnSpc>
              <a:spcBef>
                <a:spcPts val="0"/>
              </a:spcBef>
              <a:spcAft>
                <a:spcPts val="300"/>
              </a:spcAft>
              <a:buFont typeface="Wingdings" panose="05000000000000000000" pitchFamily="2" charset="2"/>
              <a:buChar char="ü"/>
            </a:pPr>
            <a:r>
              <a:rPr lang="el-GR" sz="1100" dirty="0"/>
              <a:t>Εφαρμόζονται ήδη συστήματα τηλεμετρίας στο δίκτυο ύδρευσης και δημοσιοποιούνται στοιχεία για την ποιότητα του πόσιμου νερού</a:t>
            </a:r>
            <a:endParaRPr lang="en-US" sz="1100" dirty="0"/>
          </a:p>
          <a:p>
            <a:pPr>
              <a:lnSpc>
                <a:spcPct val="120000"/>
              </a:lnSpc>
              <a:spcBef>
                <a:spcPts val="0"/>
              </a:spcBef>
              <a:spcAft>
                <a:spcPts val="300"/>
              </a:spcAft>
              <a:buFont typeface="Wingdings" panose="05000000000000000000" pitchFamily="2" charset="2"/>
              <a:buChar char="ü"/>
            </a:pPr>
            <a:r>
              <a:rPr lang="el-GR" sz="1100" dirty="0"/>
              <a:t>Υπάρχει ώριμη πρόταση αξιοποίησης του κτιρίου «</a:t>
            </a:r>
            <a:r>
              <a:rPr lang="el-GR" sz="1100" dirty="0" err="1"/>
              <a:t>Ρεδιάδειο</a:t>
            </a:r>
            <a:r>
              <a:rPr lang="el-GR" sz="1100" dirty="0"/>
              <a:t>» ως πολυλειτουργικού χώρου, με δυνατότητα φιλοξενίας και συνεργατικού χώρου εργασίας</a:t>
            </a:r>
            <a:endParaRPr lang="en-US" sz="1100" dirty="0"/>
          </a:p>
          <a:p>
            <a:pPr>
              <a:lnSpc>
                <a:spcPct val="120000"/>
              </a:lnSpc>
              <a:spcBef>
                <a:spcPts val="0"/>
              </a:spcBef>
              <a:spcAft>
                <a:spcPts val="300"/>
              </a:spcAft>
              <a:buFont typeface="Wingdings" panose="05000000000000000000" pitchFamily="2" charset="2"/>
              <a:buChar char="ü"/>
            </a:pPr>
            <a:r>
              <a:rPr lang="el-GR" sz="1100" dirty="0"/>
              <a:t>Υφίστανται δυνατότητες και επιμέρους δράσεις εξ αποστάσεως εκπαίδευσης, ενώ ο Δήμος έχει ήδη ενταχθεί σε πρόγραμμα που περιλαμβάνει εξ αποστάσεως μαθήματα αγγλικών</a:t>
            </a:r>
            <a:endParaRPr lang="en-US" sz="1100" dirty="0"/>
          </a:p>
          <a:p>
            <a:pPr>
              <a:lnSpc>
                <a:spcPct val="120000"/>
              </a:lnSpc>
              <a:spcBef>
                <a:spcPts val="0"/>
              </a:spcBef>
              <a:spcAft>
                <a:spcPts val="300"/>
              </a:spcAft>
              <a:buFont typeface="Wingdings" panose="05000000000000000000" pitchFamily="2" charset="2"/>
              <a:buChar char="ü"/>
            </a:pPr>
            <a:r>
              <a:rPr lang="el-GR" sz="1100" dirty="0"/>
              <a:t>Υπάρχει σαφής επιχειρησιακή βάση για σταδιακή επέκταση ψηφιακών εφαρμογών και σε άλλους τομείς του νησιού</a:t>
            </a:r>
          </a:p>
        </p:txBody>
      </p:sp>
      <p:sp>
        <p:nvSpPr>
          <p:cNvPr id="19" name="Content Placeholder 2">
            <a:extLst>
              <a:ext uri="{FF2B5EF4-FFF2-40B4-BE49-F238E27FC236}">
                <a16:creationId xmlns:a16="http://schemas.microsoft.com/office/drawing/2014/main" id="{F766821F-226F-4F9B-8AC6-719D0B0933FC}"/>
              </a:ext>
            </a:extLst>
          </p:cNvPr>
          <p:cNvSpPr txBox="1">
            <a:spLocks/>
          </p:cNvSpPr>
          <p:nvPr/>
        </p:nvSpPr>
        <p:spPr>
          <a:xfrm>
            <a:off x="5512295" y="701041"/>
            <a:ext cx="6480314" cy="5564328"/>
          </a:xfrm>
          <a:prstGeom prst="rect">
            <a:avLst/>
          </a:prstGeom>
          <a:ln>
            <a:solidFill>
              <a:schemeClr val="accent5"/>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Font typeface="Arial" panose="020B0604020202020204" pitchFamily="34" charset="0"/>
              <a:buNone/>
            </a:pPr>
            <a:r>
              <a:rPr lang="el-GR" sz="1800" b="1" dirty="0"/>
              <a:t> </a:t>
            </a:r>
            <a:endParaRPr lang="el-GR" sz="400" b="1" dirty="0"/>
          </a:p>
          <a:p>
            <a:pPr marL="0" indent="0" algn="ctr">
              <a:spcBef>
                <a:spcPts val="0"/>
              </a:spcBef>
              <a:spcAft>
                <a:spcPts val="300"/>
              </a:spcAft>
              <a:buNone/>
            </a:pPr>
            <a:r>
              <a:rPr lang="el-GR" sz="1400" b="1" dirty="0"/>
              <a:t>Υψηλή προτεραιότητα</a:t>
            </a:r>
          </a:p>
          <a:p>
            <a:pPr algn="just">
              <a:spcBef>
                <a:spcPts val="0"/>
              </a:spcBef>
              <a:spcAft>
                <a:spcPts val="300"/>
              </a:spcAft>
              <a:buFont typeface="Wingdings" panose="05000000000000000000" pitchFamily="2" charset="2"/>
              <a:buChar char="Ø"/>
            </a:pPr>
            <a:r>
              <a:rPr lang="el-GR" sz="1400" dirty="0"/>
              <a:t>Καταγραφή, σε συνεργασία με </a:t>
            </a:r>
            <a:r>
              <a:rPr lang="el-GR" sz="1400" dirty="0" err="1"/>
              <a:t>παρόχους</a:t>
            </a:r>
            <a:r>
              <a:rPr lang="el-GR" sz="1400" dirty="0"/>
              <a:t>, των περιοχών με μειωμένη ποιότητα σήματος</a:t>
            </a:r>
          </a:p>
          <a:p>
            <a:pPr algn="just">
              <a:spcBef>
                <a:spcPts val="0"/>
              </a:spcBef>
              <a:spcAft>
                <a:spcPts val="300"/>
              </a:spcAft>
              <a:buFont typeface="Wingdings" panose="05000000000000000000" pitchFamily="2" charset="2"/>
              <a:buChar char="Ø"/>
            </a:pPr>
            <a:r>
              <a:rPr lang="el-GR" sz="1400" dirty="0"/>
              <a:t>Επέκταση και βελτίωση της τηλεμετρίας / τηλεχειρισμού στο δίκτυο ύδρευσης και στις σχετικές υποδομές</a:t>
            </a:r>
          </a:p>
          <a:p>
            <a:pPr algn="just">
              <a:spcBef>
                <a:spcPts val="0"/>
              </a:spcBef>
              <a:spcAft>
                <a:spcPts val="300"/>
              </a:spcAft>
              <a:buFont typeface="Wingdings" panose="05000000000000000000" pitchFamily="2" charset="2"/>
              <a:buChar char="Ø"/>
            </a:pPr>
            <a:r>
              <a:rPr lang="el-GR" sz="1400" dirty="0"/>
              <a:t>Εκπαίδευση προσωπικού για τη χρήση συστημάτων τηλεϊατρικής</a:t>
            </a:r>
          </a:p>
          <a:p>
            <a:pPr algn="just">
              <a:spcBef>
                <a:spcPts val="0"/>
              </a:spcBef>
              <a:spcAft>
                <a:spcPts val="300"/>
              </a:spcAft>
              <a:buFont typeface="Wingdings" panose="05000000000000000000" pitchFamily="2" charset="2"/>
              <a:buChar char="Ø"/>
            </a:pPr>
            <a:r>
              <a:rPr lang="el-GR" sz="1400" dirty="0"/>
              <a:t>Ενίσχυση και πλήρης επιχειρησιακή αξιοποίηση της τηλεϊατρικής (εκπαίδευση προσωπικού, αναβάθμιση εξοπλισμού) </a:t>
            </a:r>
          </a:p>
          <a:p>
            <a:pPr algn="just">
              <a:spcBef>
                <a:spcPts val="0"/>
              </a:spcBef>
              <a:spcAft>
                <a:spcPts val="300"/>
              </a:spcAft>
              <a:buFont typeface="Wingdings" panose="05000000000000000000" pitchFamily="2" charset="2"/>
              <a:buChar char="Ø"/>
            </a:pPr>
            <a:r>
              <a:rPr lang="el-GR" sz="1400" dirty="0"/>
              <a:t>Προμήθεια βασικού εξοπλισμού STEM και διαμόρφωση κατάλληλου χώρου για λειτουργία εργαστηρίου</a:t>
            </a:r>
          </a:p>
          <a:p>
            <a:pPr algn="just">
              <a:spcBef>
                <a:spcPts val="0"/>
              </a:spcBef>
              <a:spcAft>
                <a:spcPts val="300"/>
              </a:spcAft>
              <a:buFont typeface="Wingdings" panose="05000000000000000000" pitchFamily="2" charset="2"/>
              <a:buChar char="Ø"/>
            </a:pPr>
            <a:r>
              <a:rPr lang="el-GR" sz="1400" dirty="0"/>
              <a:t>Αξιοποίηση σχολικών / δημοτικών υποδομών για εξ αποστάσεως μάθηση</a:t>
            </a:r>
          </a:p>
          <a:p>
            <a:pPr marL="0" indent="0" algn="ctr">
              <a:lnSpc>
                <a:spcPct val="150000"/>
              </a:lnSpc>
              <a:spcBef>
                <a:spcPts val="0"/>
              </a:spcBef>
              <a:spcAft>
                <a:spcPts val="300"/>
              </a:spcAft>
              <a:buNone/>
            </a:pPr>
            <a:r>
              <a:rPr lang="el-GR" sz="1400" b="1" dirty="0"/>
              <a:t>Μέση προτεραιότητα</a:t>
            </a:r>
          </a:p>
          <a:p>
            <a:pPr algn="just">
              <a:spcBef>
                <a:spcPts val="0"/>
              </a:spcBef>
              <a:spcAft>
                <a:spcPts val="300"/>
              </a:spcAft>
              <a:buFont typeface="Wingdings" panose="05000000000000000000" pitchFamily="2" charset="2"/>
              <a:buChar char="Ø"/>
            </a:pPr>
            <a:r>
              <a:rPr lang="el-GR" sz="1400" dirty="0"/>
              <a:t>Υποστήριξη </a:t>
            </a:r>
            <a:r>
              <a:rPr lang="el-GR" sz="1400" dirty="0" err="1"/>
              <a:t>αδειοδοτικής</a:t>
            </a:r>
            <a:r>
              <a:rPr lang="el-GR" sz="1400" dirty="0"/>
              <a:t> και </a:t>
            </a:r>
            <a:r>
              <a:rPr lang="el-GR" sz="1400" dirty="0" err="1"/>
              <a:t>χωροθετικής</a:t>
            </a:r>
            <a:r>
              <a:rPr lang="el-GR" sz="1400" dirty="0"/>
              <a:t> ωρίμανσης παρεμβάσεων ενίσχυσης κάλυψης</a:t>
            </a:r>
          </a:p>
          <a:p>
            <a:pPr algn="just">
              <a:spcBef>
                <a:spcPts val="0"/>
              </a:spcBef>
              <a:spcAft>
                <a:spcPts val="300"/>
              </a:spcAft>
              <a:buFont typeface="Wingdings" panose="05000000000000000000" pitchFamily="2" charset="2"/>
              <a:buChar char="Ø"/>
            </a:pPr>
            <a:r>
              <a:rPr lang="el-GR" sz="1400" dirty="0"/>
              <a:t>Εκπαιδευτικά προγράμματα STEM και επιμόρφωση εκπαιδευτικών</a:t>
            </a:r>
          </a:p>
          <a:p>
            <a:pPr algn="just">
              <a:spcBef>
                <a:spcPts val="0"/>
              </a:spcBef>
              <a:spcAft>
                <a:spcPts val="300"/>
              </a:spcAft>
              <a:buFont typeface="Wingdings" panose="05000000000000000000" pitchFamily="2" charset="2"/>
              <a:buChar char="Ø"/>
            </a:pPr>
            <a:r>
              <a:rPr lang="el-GR" sz="1400" dirty="0"/>
              <a:t>Λειτουργία εξ αποστάσεως προγραμμάτων εκπαίδευσης και ενισχυτικής διδασκαλίας</a:t>
            </a:r>
          </a:p>
          <a:p>
            <a:pPr algn="just">
              <a:spcBef>
                <a:spcPts val="0"/>
              </a:spcBef>
              <a:spcAft>
                <a:spcPts val="300"/>
              </a:spcAft>
              <a:buFont typeface="Wingdings" panose="05000000000000000000" pitchFamily="2" charset="2"/>
              <a:buChar char="Ø"/>
            </a:pPr>
            <a:r>
              <a:rPr lang="el-GR" sz="1400" dirty="0"/>
              <a:t>Υποστήριξη εφαρμογής Ψηφιακού Φροντιστηρίου και ενίσχυση ψηφιακού εξοπλισμού σχολείων</a:t>
            </a:r>
          </a:p>
          <a:p>
            <a:pPr algn="just">
              <a:spcBef>
                <a:spcPts val="0"/>
              </a:spcBef>
              <a:spcAft>
                <a:spcPts val="300"/>
              </a:spcAft>
              <a:buFont typeface="Wingdings" panose="05000000000000000000" pitchFamily="2" charset="2"/>
              <a:buChar char="Ø"/>
            </a:pPr>
            <a:r>
              <a:rPr lang="el-GR" sz="1400" dirty="0"/>
              <a:t>Ανάπτυξη συνεργατικού χώρου (</a:t>
            </a:r>
            <a:r>
              <a:rPr lang="el-GR" sz="1400" dirty="0" err="1"/>
              <a:t>co-working</a:t>
            </a:r>
            <a:r>
              <a:rPr lang="el-GR" sz="1400" dirty="0"/>
              <a:t> </a:t>
            </a:r>
            <a:r>
              <a:rPr lang="el-GR" sz="1400" dirty="0" err="1"/>
              <a:t>space</a:t>
            </a:r>
            <a:r>
              <a:rPr lang="el-GR" sz="1400" dirty="0"/>
              <a:t>)</a:t>
            </a:r>
          </a:p>
          <a:p>
            <a:pPr algn="just">
              <a:spcBef>
                <a:spcPts val="0"/>
              </a:spcBef>
              <a:spcAft>
                <a:spcPts val="300"/>
              </a:spcAft>
              <a:buFont typeface="Wingdings" panose="05000000000000000000" pitchFamily="2" charset="2"/>
              <a:buChar char="Ø"/>
            </a:pPr>
            <a:r>
              <a:rPr lang="el-GR" sz="1400" dirty="0"/>
              <a:t>Επέκταση ψηφιακών εργαλείων συμμετοχής και ενημέρωσης πολιτών</a:t>
            </a:r>
          </a:p>
          <a:p>
            <a:pPr marL="0" indent="0" algn="ctr">
              <a:lnSpc>
                <a:spcPct val="150000"/>
              </a:lnSpc>
              <a:spcBef>
                <a:spcPts val="0"/>
              </a:spcBef>
              <a:spcAft>
                <a:spcPts val="300"/>
              </a:spcAft>
              <a:buNone/>
            </a:pPr>
            <a:r>
              <a:rPr lang="el-GR" sz="1400" b="1" dirty="0"/>
              <a:t>Χαμηλότερη / μακροπρόθεσμη προτεραιότητα</a:t>
            </a:r>
          </a:p>
          <a:p>
            <a:pPr algn="just">
              <a:spcBef>
                <a:spcPts val="0"/>
              </a:spcBef>
              <a:spcAft>
                <a:spcPts val="300"/>
              </a:spcAft>
              <a:buFont typeface="Wingdings" panose="05000000000000000000" pitchFamily="2" charset="2"/>
              <a:buChar char="Ø"/>
            </a:pPr>
            <a:r>
              <a:rPr lang="el-GR" sz="1400" dirty="0"/>
              <a:t>Ανάπτυξη ολοκληρωμένων ψηφιακών συστημάτων παρακολούθησης και διάθεσης δημοτικών δεδομένων</a:t>
            </a:r>
          </a:p>
        </p:txBody>
      </p:sp>
      <p:pic>
        <p:nvPicPr>
          <p:cNvPr id="24" name="Γραφικό 23" descr="Κέντρο με συμπαγές γέμισμα">
            <a:extLst>
              <a:ext uri="{FF2B5EF4-FFF2-40B4-BE49-F238E27FC236}">
                <a16:creationId xmlns:a16="http://schemas.microsoft.com/office/drawing/2014/main" id="{92CD400C-4E98-1406-C463-CC95AA90A9B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21360" y="592631"/>
            <a:ext cx="540000" cy="540000"/>
          </a:xfrm>
          <a:prstGeom prst="rect">
            <a:avLst/>
          </a:prstGeom>
        </p:spPr>
      </p:pic>
      <p:grpSp>
        <p:nvGrpSpPr>
          <p:cNvPr id="2" name="Ομάδα 1">
            <a:extLst>
              <a:ext uri="{FF2B5EF4-FFF2-40B4-BE49-F238E27FC236}">
                <a16:creationId xmlns:a16="http://schemas.microsoft.com/office/drawing/2014/main" id="{B85E9FA8-2A18-D8C8-79FF-6DC0EFFAB784}"/>
              </a:ext>
            </a:extLst>
          </p:cNvPr>
          <p:cNvGrpSpPr/>
          <p:nvPr/>
        </p:nvGrpSpPr>
        <p:grpSpPr>
          <a:xfrm>
            <a:off x="7463301" y="932520"/>
            <a:ext cx="567600" cy="363950"/>
            <a:chOff x="7468280" y="917505"/>
            <a:chExt cx="567600" cy="363950"/>
          </a:xfrm>
        </p:grpSpPr>
        <p:pic>
          <p:nvPicPr>
            <p:cNvPr id="22" name="Γραφικό 21" descr="Θαυμαστικό με συμπαγές γέμισμα">
              <a:extLst>
                <a:ext uri="{FF2B5EF4-FFF2-40B4-BE49-F238E27FC236}">
                  <a16:creationId xmlns:a16="http://schemas.microsoft.com/office/drawing/2014/main" id="{2BF61B2A-7949-74FB-E27A-8F7EE2FCFC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75880" y="919480"/>
              <a:ext cx="360000" cy="360000"/>
            </a:xfrm>
            <a:prstGeom prst="rect">
              <a:avLst/>
            </a:prstGeom>
          </p:spPr>
        </p:pic>
        <p:pic>
          <p:nvPicPr>
            <p:cNvPr id="25" name="Γραφικό 24" descr="Θαυμαστικό με συμπαγές γέμισμα">
              <a:extLst>
                <a:ext uri="{FF2B5EF4-FFF2-40B4-BE49-F238E27FC236}">
                  <a16:creationId xmlns:a16="http://schemas.microsoft.com/office/drawing/2014/main" id="{00206B27-B1C2-06E8-BAA0-CA74F3E8128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68280" y="917505"/>
              <a:ext cx="360000" cy="360000"/>
            </a:xfrm>
            <a:prstGeom prst="rect">
              <a:avLst/>
            </a:prstGeom>
          </p:spPr>
        </p:pic>
        <p:pic>
          <p:nvPicPr>
            <p:cNvPr id="26" name="Γραφικό 25" descr="Θαυμαστικό με συμπαγές γέμισμα">
              <a:extLst>
                <a:ext uri="{FF2B5EF4-FFF2-40B4-BE49-F238E27FC236}">
                  <a16:creationId xmlns:a16="http://schemas.microsoft.com/office/drawing/2014/main" id="{34F4E8FD-C351-3464-F073-A8DE81528E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2080" y="921455"/>
              <a:ext cx="360000" cy="360000"/>
            </a:xfrm>
            <a:prstGeom prst="rect">
              <a:avLst/>
            </a:prstGeom>
          </p:spPr>
        </p:pic>
      </p:grpSp>
      <p:grpSp>
        <p:nvGrpSpPr>
          <p:cNvPr id="3" name="Ομάδα 2">
            <a:extLst>
              <a:ext uri="{FF2B5EF4-FFF2-40B4-BE49-F238E27FC236}">
                <a16:creationId xmlns:a16="http://schemas.microsoft.com/office/drawing/2014/main" id="{34D794C3-2042-1809-8686-173E96BF1CE3}"/>
              </a:ext>
            </a:extLst>
          </p:cNvPr>
          <p:cNvGrpSpPr/>
          <p:nvPr/>
        </p:nvGrpSpPr>
        <p:grpSpPr>
          <a:xfrm>
            <a:off x="7619001" y="3065050"/>
            <a:ext cx="463800" cy="363950"/>
            <a:chOff x="7459640" y="3095030"/>
            <a:chExt cx="463800" cy="363950"/>
          </a:xfrm>
        </p:grpSpPr>
        <p:pic>
          <p:nvPicPr>
            <p:cNvPr id="27" name="Γραφικό 26" descr="Θαυμαστικό με συμπαγές γέμισμα">
              <a:extLst>
                <a:ext uri="{FF2B5EF4-FFF2-40B4-BE49-F238E27FC236}">
                  <a16:creationId xmlns:a16="http://schemas.microsoft.com/office/drawing/2014/main" id="{584C2624-051C-9076-5BDB-58759185462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9640" y="3095030"/>
              <a:ext cx="360000" cy="360000"/>
            </a:xfrm>
            <a:prstGeom prst="rect">
              <a:avLst/>
            </a:prstGeom>
          </p:spPr>
        </p:pic>
        <p:pic>
          <p:nvPicPr>
            <p:cNvPr id="28" name="Γραφικό 27" descr="Θαυμαστικό με συμπαγές γέμισμα">
              <a:extLst>
                <a:ext uri="{FF2B5EF4-FFF2-40B4-BE49-F238E27FC236}">
                  <a16:creationId xmlns:a16="http://schemas.microsoft.com/office/drawing/2014/main" id="{ADD22E68-CDB5-906E-B8C3-DD38EAE6064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63440" y="3098980"/>
              <a:ext cx="360000" cy="360000"/>
            </a:xfrm>
            <a:prstGeom prst="rect">
              <a:avLst/>
            </a:prstGeom>
          </p:spPr>
        </p:pic>
      </p:grpSp>
      <p:pic>
        <p:nvPicPr>
          <p:cNvPr id="29" name="Γραφικό 28" descr="Θαυμαστικό με συμπαγές γέμισμα">
            <a:extLst>
              <a:ext uri="{FF2B5EF4-FFF2-40B4-BE49-F238E27FC236}">
                <a16:creationId xmlns:a16="http://schemas.microsoft.com/office/drawing/2014/main" id="{1FDFCEAF-1AC8-0D26-FA8D-208EB5EDCF9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59004" y="5215977"/>
            <a:ext cx="360000" cy="360000"/>
          </a:xfrm>
          <a:prstGeom prst="rect">
            <a:avLst/>
          </a:prstGeom>
        </p:spPr>
      </p:pic>
      <p:pic>
        <p:nvPicPr>
          <p:cNvPr id="35" name="Γραφικό 34" descr="Σημάδι ελέγχου με συμπαγές γέμισμα">
            <a:extLst>
              <a:ext uri="{FF2B5EF4-FFF2-40B4-BE49-F238E27FC236}">
                <a16:creationId xmlns:a16="http://schemas.microsoft.com/office/drawing/2014/main" id="{AFA5774E-77F0-E4CB-0FA9-40BBA47F25F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3147" y="2300759"/>
            <a:ext cx="540000" cy="540000"/>
          </a:xfrm>
          <a:prstGeom prst="rect">
            <a:avLst/>
          </a:prstGeom>
        </p:spPr>
      </p:pic>
    </p:spTree>
    <p:extLst>
      <p:ext uri="{BB962C8B-B14F-4D97-AF65-F5344CB8AC3E}">
        <p14:creationId xmlns:p14="http://schemas.microsoft.com/office/powerpoint/2010/main" val="2453200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C5AD-DBE0-D6BC-0636-74FED421D2C5}"/>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AC24961-422E-1A01-ABEB-D20CE73AABC8}"/>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44</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9968216F-5515-C208-D42D-55DB01AE0375}"/>
              </a:ext>
            </a:extLst>
          </p:cNvPr>
          <p:cNvSpPr txBox="1"/>
          <p:nvPr/>
        </p:nvSpPr>
        <p:spPr>
          <a:xfrm>
            <a:off x="-880603" y="-283234"/>
            <a:ext cx="12452843" cy="725840"/>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000" b="1" dirty="0">
                <a:solidFill>
                  <a:srgbClr val="015E72"/>
                </a:solidFill>
                <a:latin typeface="Aptos" panose="020B0004020202020204" pitchFamily="34" charset="0"/>
                <a:cs typeface="Poppins"/>
                <a:sym typeface="Poppins"/>
              </a:rPr>
              <a:t>Πυλώνας 6: Ενδυνάμωση Ανθρώπινου Δυναμικού – Προτεραιοποίηση στόχων-μέτρων </a:t>
            </a:r>
            <a:endParaRPr lang="en-US" sz="2000" b="1" dirty="0">
              <a:solidFill>
                <a:srgbClr val="015E72"/>
              </a:solidFill>
              <a:latin typeface="Aptos" panose="020B0004020202020204" pitchFamily="34" charset="0"/>
              <a:cs typeface="Poppins"/>
            </a:endParaRPr>
          </a:p>
        </p:txBody>
      </p:sp>
      <p:sp>
        <p:nvSpPr>
          <p:cNvPr id="10" name="Content Placeholder 2">
            <a:extLst>
              <a:ext uri="{FF2B5EF4-FFF2-40B4-BE49-F238E27FC236}">
                <a16:creationId xmlns:a16="http://schemas.microsoft.com/office/drawing/2014/main" id="{2FA3565E-67D7-4922-4916-616CE6E63DA5}"/>
              </a:ext>
            </a:extLst>
          </p:cNvPr>
          <p:cNvSpPr>
            <a:spLocks noGrp="1"/>
          </p:cNvSpPr>
          <p:nvPr>
            <p:ph idx="1"/>
          </p:nvPr>
        </p:nvSpPr>
        <p:spPr>
          <a:xfrm>
            <a:off x="199390" y="757133"/>
            <a:ext cx="5048250" cy="2236709"/>
          </a:xfrm>
          <a:ln>
            <a:solidFill>
              <a:srgbClr val="FF0000"/>
            </a:solidFill>
          </a:ln>
        </p:spPr>
        <p:txBody>
          <a:bodyPr>
            <a:normAutofit lnSpcReduction="10000"/>
          </a:bodyPr>
          <a:lstStyle/>
          <a:p>
            <a:pPr marL="0" indent="0">
              <a:lnSpc>
                <a:spcPct val="120000"/>
              </a:lnSpc>
              <a:spcBef>
                <a:spcPts val="0"/>
              </a:spcBef>
              <a:spcAft>
                <a:spcPts val="600"/>
              </a:spcAft>
              <a:buNone/>
            </a:pPr>
            <a:r>
              <a:rPr lang="el-GR" sz="1200" dirty="0">
                <a:latin typeface="Aptos" panose="020B0004020202020204" pitchFamily="34" charset="0"/>
              </a:rPr>
              <a:t>	 </a:t>
            </a:r>
            <a:r>
              <a:rPr lang="el-GR" sz="1400" b="1" dirty="0">
                <a:latin typeface="Aptos" panose="020B0004020202020204" pitchFamily="34" charset="0"/>
              </a:rPr>
              <a:t>1 </a:t>
            </a:r>
            <a:r>
              <a:rPr lang="el-GR" sz="1300" b="1" dirty="0">
                <a:latin typeface="Aptos" panose="020B0004020202020204" pitchFamily="34" charset="0"/>
              </a:rPr>
              <a:t>Προαπαιτούμενος στόχος-μέτρο:</a:t>
            </a:r>
            <a:r>
              <a:rPr lang="el-GR" sz="1300" dirty="0">
                <a:latin typeface="Aptos" panose="020B0004020202020204" pitchFamily="34" charset="0"/>
              </a:rPr>
              <a:t> </a:t>
            </a:r>
            <a:endParaRPr lang="el-GR" sz="1200" b="1" dirty="0">
              <a:latin typeface="Aptos" panose="020B0004020202020204" pitchFamily="34" charset="0"/>
            </a:endParaRPr>
          </a:p>
          <a:p>
            <a:pPr>
              <a:lnSpc>
                <a:spcPct val="120000"/>
              </a:lnSpc>
              <a:spcBef>
                <a:spcPts val="0"/>
              </a:spcBef>
              <a:spcAft>
                <a:spcPts val="600"/>
              </a:spcAft>
            </a:pPr>
            <a:r>
              <a:rPr lang="el-GR" sz="1200" dirty="0">
                <a:latin typeface="Aptos" panose="020B0004020202020204" pitchFamily="34" charset="0"/>
              </a:rPr>
              <a:t>6α(i) Αποτύπωση διαχειριστικής επάρκειας Δήμου και στρατηγικής ανάπτυξης ικανοτήτων</a:t>
            </a:r>
          </a:p>
          <a:p>
            <a:pPr marL="0" indent="0">
              <a:lnSpc>
                <a:spcPct val="120000"/>
              </a:lnSpc>
              <a:spcBef>
                <a:spcPts val="0"/>
              </a:spcBef>
              <a:spcAft>
                <a:spcPts val="300"/>
              </a:spcAft>
              <a:buNone/>
            </a:pPr>
            <a:r>
              <a:rPr lang="el-GR" sz="1200" i="1" dirty="0">
                <a:latin typeface="Aptos" panose="020B0004020202020204" pitchFamily="34" charset="0"/>
              </a:rPr>
              <a:t>Αποτελεί οριζόντια βάση υλοποίησης για όλους τους Πυλώνες και καθορίζει ανάγκες σε:</a:t>
            </a:r>
          </a:p>
          <a:p>
            <a:pPr lvl="1">
              <a:lnSpc>
                <a:spcPct val="120000"/>
              </a:lnSpc>
              <a:spcBef>
                <a:spcPts val="0"/>
              </a:spcBef>
              <a:spcAft>
                <a:spcPts val="300"/>
              </a:spcAft>
              <a:buFont typeface="Courier New" panose="02070309020205020404" pitchFamily="49" charset="0"/>
              <a:buChar char="o"/>
            </a:pPr>
            <a:r>
              <a:rPr lang="el-GR" sz="1100" i="1" dirty="0">
                <a:latin typeface="Aptos" panose="020B0004020202020204" pitchFamily="34" charset="0"/>
              </a:rPr>
              <a:t>ανθρώπινο δυναμικό</a:t>
            </a:r>
          </a:p>
          <a:p>
            <a:pPr lvl="1">
              <a:lnSpc>
                <a:spcPct val="120000"/>
              </a:lnSpc>
              <a:spcBef>
                <a:spcPts val="0"/>
              </a:spcBef>
              <a:spcAft>
                <a:spcPts val="300"/>
              </a:spcAft>
              <a:buFont typeface="Courier New" panose="02070309020205020404" pitchFamily="49" charset="0"/>
              <a:buChar char="o"/>
            </a:pPr>
            <a:r>
              <a:rPr lang="el-GR" sz="1100" i="1" dirty="0">
                <a:latin typeface="Aptos" panose="020B0004020202020204" pitchFamily="34" charset="0"/>
              </a:rPr>
              <a:t>δεξιότητες</a:t>
            </a:r>
          </a:p>
          <a:p>
            <a:pPr lvl="1">
              <a:lnSpc>
                <a:spcPct val="120000"/>
              </a:lnSpc>
              <a:spcBef>
                <a:spcPts val="0"/>
              </a:spcBef>
              <a:spcAft>
                <a:spcPts val="300"/>
              </a:spcAft>
              <a:buFont typeface="Courier New" panose="02070309020205020404" pitchFamily="49" charset="0"/>
              <a:buChar char="o"/>
            </a:pPr>
            <a:r>
              <a:rPr lang="el-GR" sz="1100" i="1" dirty="0">
                <a:latin typeface="Aptos" panose="020B0004020202020204" pitchFamily="34" charset="0"/>
              </a:rPr>
              <a:t>διοικητική υποστήριξη</a:t>
            </a:r>
          </a:p>
          <a:p>
            <a:pPr lvl="1">
              <a:lnSpc>
                <a:spcPct val="120000"/>
              </a:lnSpc>
              <a:spcBef>
                <a:spcPts val="0"/>
              </a:spcBef>
              <a:spcAft>
                <a:spcPts val="300"/>
              </a:spcAft>
              <a:buFont typeface="Courier New" panose="02070309020205020404" pitchFamily="49" charset="0"/>
              <a:buChar char="o"/>
            </a:pPr>
            <a:r>
              <a:rPr lang="el-GR" sz="1100" i="1" dirty="0">
                <a:latin typeface="Aptos" panose="020B0004020202020204" pitchFamily="34" charset="0"/>
              </a:rPr>
              <a:t>μηχανισμούς συνεργασίας</a:t>
            </a:r>
          </a:p>
        </p:txBody>
      </p:sp>
      <p:sp>
        <p:nvSpPr>
          <p:cNvPr id="12" name="Content Placeholder 2">
            <a:extLst>
              <a:ext uri="{FF2B5EF4-FFF2-40B4-BE49-F238E27FC236}">
                <a16:creationId xmlns:a16="http://schemas.microsoft.com/office/drawing/2014/main" id="{46618D75-4747-89AA-D4BF-7FC903C424B4}"/>
              </a:ext>
            </a:extLst>
          </p:cNvPr>
          <p:cNvSpPr txBox="1">
            <a:spLocks/>
          </p:cNvSpPr>
          <p:nvPr/>
        </p:nvSpPr>
        <p:spPr>
          <a:xfrm>
            <a:off x="199390" y="3318645"/>
            <a:ext cx="5048251" cy="2801186"/>
          </a:xfrm>
          <a:prstGeom prst="rect">
            <a:avLst/>
          </a:prstGeom>
          <a:ln>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el-GR" sz="1100" dirty="0"/>
              <a:t>	 </a:t>
            </a:r>
            <a:r>
              <a:rPr lang="el-GR" sz="1200" b="1" dirty="0"/>
              <a:t>Ήδη υλοποιημένα ή σε εξέλιξη:</a:t>
            </a:r>
          </a:p>
          <a:p>
            <a:pPr>
              <a:lnSpc>
                <a:spcPct val="120000"/>
              </a:lnSpc>
              <a:spcBef>
                <a:spcPts val="0"/>
              </a:spcBef>
              <a:spcAft>
                <a:spcPts val="300"/>
              </a:spcAft>
              <a:buFont typeface="Wingdings" panose="05000000000000000000" pitchFamily="2" charset="2"/>
              <a:buChar char="ü"/>
            </a:pPr>
            <a:r>
              <a:rPr lang="el-GR" sz="1100" dirty="0"/>
              <a:t>Υπάρχει δημοτική πρόβλεψη για στέγαση δημοσίων λειτουργών μέσω αξιοποίησης ακινήτου («Η Τζια μας»)</a:t>
            </a:r>
          </a:p>
          <a:p>
            <a:pPr>
              <a:lnSpc>
                <a:spcPct val="120000"/>
              </a:lnSpc>
              <a:spcBef>
                <a:spcPts val="0"/>
              </a:spcBef>
              <a:spcAft>
                <a:spcPts val="300"/>
              </a:spcAft>
              <a:buFont typeface="Wingdings" panose="05000000000000000000" pitchFamily="2" charset="2"/>
              <a:buChar char="ü"/>
            </a:pPr>
            <a:r>
              <a:rPr lang="el-GR" sz="1100" dirty="0"/>
              <a:t>Υπάρχει εμπειρία Δήμου σε συνεργασίες με τοπικούς φορείς, σχολεία και συλλογικές πρωτοβουλίες</a:t>
            </a:r>
          </a:p>
          <a:p>
            <a:pPr>
              <a:lnSpc>
                <a:spcPct val="120000"/>
              </a:lnSpc>
              <a:spcBef>
                <a:spcPts val="0"/>
              </a:spcBef>
              <a:spcAft>
                <a:spcPts val="300"/>
              </a:spcAft>
              <a:buFont typeface="Wingdings" panose="05000000000000000000" pitchFamily="2" charset="2"/>
              <a:buChar char="ü"/>
            </a:pPr>
            <a:r>
              <a:rPr lang="el-GR" sz="1100" dirty="0"/>
              <a:t>Υλοποιούνται δράσεις ενημέρωσης και ευαισθητοποίησης (περιβάλλον, τοπικά προϊόντα, συμμετοχή πολιτών)</a:t>
            </a:r>
          </a:p>
          <a:p>
            <a:pPr>
              <a:lnSpc>
                <a:spcPct val="120000"/>
              </a:lnSpc>
              <a:spcBef>
                <a:spcPts val="0"/>
              </a:spcBef>
              <a:spcAft>
                <a:spcPts val="300"/>
              </a:spcAft>
              <a:buFont typeface="Wingdings" panose="05000000000000000000" pitchFamily="2" charset="2"/>
              <a:buChar char="ü"/>
            </a:pPr>
            <a:r>
              <a:rPr lang="el-GR" sz="1100" dirty="0"/>
              <a:t>Υπάρχει ενεργή κοινωνική συμμετοχή και πολύ υψηλή αποδοχή δράσεων (≈98% πρόθυμοι για αλλαγές)</a:t>
            </a:r>
          </a:p>
          <a:p>
            <a:pPr>
              <a:lnSpc>
                <a:spcPct val="120000"/>
              </a:lnSpc>
              <a:spcBef>
                <a:spcPts val="0"/>
              </a:spcBef>
              <a:spcAft>
                <a:spcPts val="300"/>
              </a:spcAft>
              <a:buFont typeface="Wingdings" panose="05000000000000000000" pitchFamily="2" charset="2"/>
              <a:buChar char="ü"/>
            </a:pPr>
            <a:r>
              <a:rPr lang="el-GR" sz="1100" dirty="0"/>
              <a:t>Υπάρχει αρχική βάση ενδιαφέροντος για κατάρτιση σε πράσινη μετάβαση, αλλά όχι οργανωμένη δομή</a:t>
            </a:r>
          </a:p>
        </p:txBody>
      </p:sp>
      <p:sp>
        <p:nvSpPr>
          <p:cNvPr id="19" name="Content Placeholder 2">
            <a:extLst>
              <a:ext uri="{FF2B5EF4-FFF2-40B4-BE49-F238E27FC236}">
                <a16:creationId xmlns:a16="http://schemas.microsoft.com/office/drawing/2014/main" id="{3777920A-FBB0-B56B-7558-1D93708B2B8F}"/>
              </a:ext>
            </a:extLst>
          </p:cNvPr>
          <p:cNvSpPr txBox="1">
            <a:spLocks/>
          </p:cNvSpPr>
          <p:nvPr/>
        </p:nvSpPr>
        <p:spPr>
          <a:xfrm>
            <a:off x="5512296" y="768691"/>
            <a:ext cx="6480314" cy="532061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300"/>
              </a:spcAft>
              <a:buFont typeface="Arial" panose="020B0604020202020204" pitchFamily="34" charset="0"/>
              <a:buNone/>
            </a:pPr>
            <a:r>
              <a:rPr lang="el-GR" sz="1800" b="1" dirty="0"/>
              <a:t>  </a:t>
            </a:r>
          </a:p>
          <a:p>
            <a:pPr marL="0" indent="0" algn="ctr">
              <a:spcBef>
                <a:spcPts val="0"/>
              </a:spcBef>
              <a:spcAft>
                <a:spcPts val="300"/>
              </a:spcAft>
              <a:buFont typeface="Arial" panose="020B0604020202020204" pitchFamily="34" charset="0"/>
              <a:buNone/>
            </a:pPr>
            <a:endParaRPr lang="el-GR" sz="400" b="1" dirty="0"/>
          </a:p>
          <a:p>
            <a:pPr marL="0" indent="0" algn="ctr">
              <a:spcBef>
                <a:spcPts val="0"/>
              </a:spcBef>
              <a:spcAft>
                <a:spcPts val="300"/>
              </a:spcAft>
              <a:buNone/>
            </a:pPr>
            <a:r>
              <a:rPr lang="el-GR" sz="1400" b="1" dirty="0"/>
              <a:t>Υψηλή προτεραιότητα</a:t>
            </a:r>
          </a:p>
          <a:p>
            <a:pPr algn="just">
              <a:spcBef>
                <a:spcPts val="0"/>
              </a:spcBef>
              <a:spcAft>
                <a:spcPts val="300"/>
              </a:spcAft>
              <a:buFont typeface="Wingdings" panose="05000000000000000000" pitchFamily="2" charset="2"/>
              <a:buChar char="Ø"/>
            </a:pPr>
            <a:r>
              <a:rPr lang="el-GR" sz="1400" dirty="0"/>
              <a:t>Αποτύπωση διαχειριστικής επάρκειας και στρατηγικής ανάπτυξης ικανοτήτων του Δήμου (ενσωμάτωση στο ΤΣΔ)</a:t>
            </a:r>
          </a:p>
          <a:p>
            <a:pPr algn="just">
              <a:spcBef>
                <a:spcPts val="0"/>
              </a:spcBef>
              <a:spcAft>
                <a:spcPts val="300"/>
              </a:spcAft>
              <a:buFont typeface="Wingdings" panose="05000000000000000000" pitchFamily="2" charset="2"/>
              <a:buChar char="Ø"/>
            </a:pPr>
            <a:r>
              <a:rPr lang="el-GR" sz="1400" dirty="0"/>
              <a:t>Αξιοποίηση ακινήτου για στέγαση δημοσίων λειτουργών</a:t>
            </a:r>
          </a:p>
          <a:p>
            <a:pPr algn="just">
              <a:spcBef>
                <a:spcPts val="0"/>
              </a:spcBef>
              <a:spcAft>
                <a:spcPts val="300"/>
              </a:spcAft>
              <a:buFont typeface="Wingdings" panose="05000000000000000000" pitchFamily="2" charset="2"/>
              <a:buChar char="Ø"/>
            </a:pPr>
            <a:r>
              <a:rPr lang="el-GR" sz="1400" dirty="0"/>
              <a:t>Δράσεις ενημέρωσης και ευαισθητοποίησης (εκδηλώσεις, σχολεία, τοπικές καμπάνιες) </a:t>
            </a:r>
          </a:p>
          <a:p>
            <a:pPr algn="just">
              <a:spcBef>
                <a:spcPts val="0"/>
              </a:spcBef>
              <a:spcAft>
                <a:spcPts val="300"/>
              </a:spcAft>
              <a:buFont typeface="Wingdings" panose="05000000000000000000" pitchFamily="2" charset="2"/>
              <a:buChar char="Ø"/>
            </a:pPr>
            <a:r>
              <a:rPr lang="el-GR" sz="1400" dirty="0"/>
              <a:t>Υλοποίηση οργανωμένων προγραμμάτων επαγγελματικής κατάρτισης σε πράσινη μετάβαση και βιώσιμη επιχειρηματικότητα (πιστοποιήσεις σε τουρισμό και προϊόντα, ψηφιακές δεξιότητες).</a:t>
            </a:r>
          </a:p>
          <a:p>
            <a:pPr algn="just">
              <a:spcBef>
                <a:spcPts val="0"/>
              </a:spcBef>
              <a:spcAft>
                <a:spcPts val="300"/>
              </a:spcAft>
              <a:buFont typeface="Wingdings" panose="05000000000000000000" pitchFamily="2" charset="2"/>
              <a:buChar char="Ø"/>
            </a:pPr>
            <a:r>
              <a:rPr lang="el-GR" sz="1400" dirty="0"/>
              <a:t>Σε συνεργασία με το Τμήμα Ναυτιλιακών Σπουδών του Πανεπιστημίου Αιγαίου θα δημιουργηθούν "Ζωντανά Εργαστήρια"  στα πρότυπα του Έργου CLIMAS, που αποτελεί μια πανευρωπαϊκή πρωτοβουλία για την ενεργοποίηση των πολιτών στις προσπάθειες για την προσαρμογή και την ανάπτυξη ανθεκτικότητας στην κλιματική αλλαγή,  χρηματοδοτούμενο από την Ε.Ε. στο πλαίσιο του προγράμματος HORIZON </a:t>
            </a:r>
          </a:p>
          <a:p>
            <a:pPr marL="0" indent="0" algn="ctr">
              <a:lnSpc>
                <a:spcPct val="150000"/>
              </a:lnSpc>
              <a:spcBef>
                <a:spcPts val="0"/>
              </a:spcBef>
              <a:spcAft>
                <a:spcPts val="300"/>
              </a:spcAft>
              <a:buNone/>
            </a:pPr>
            <a:r>
              <a:rPr lang="el-GR" sz="1400" b="1" dirty="0"/>
              <a:t>Μέση προτεραιότητα</a:t>
            </a:r>
          </a:p>
          <a:p>
            <a:pPr algn="just">
              <a:spcBef>
                <a:spcPts val="0"/>
              </a:spcBef>
              <a:spcAft>
                <a:spcPts val="300"/>
              </a:spcAft>
              <a:buFont typeface="Wingdings" panose="05000000000000000000" pitchFamily="2" charset="2"/>
              <a:buChar char="Ø"/>
            </a:pPr>
            <a:r>
              <a:rPr lang="el-GR" sz="1400" dirty="0"/>
              <a:t>Δημιουργία «Ζωντανών Εργαστηρίων» σε συνεργασία με πανεπιστημιακούς φορείς</a:t>
            </a:r>
          </a:p>
          <a:p>
            <a:pPr algn="just">
              <a:spcBef>
                <a:spcPts val="0"/>
              </a:spcBef>
              <a:spcAft>
                <a:spcPts val="300"/>
              </a:spcAft>
              <a:buFont typeface="Wingdings" panose="05000000000000000000" pitchFamily="2" charset="2"/>
              <a:buChar char="Ø"/>
            </a:pPr>
            <a:r>
              <a:rPr lang="el-GR" sz="1400" dirty="0"/>
              <a:t>Σχεδιασμός και υλοποίηση ετήσιου προγράμματος ενημέρωσης και ευαισθητοποίησης</a:t>
            </a:r>
          </a:p>
          <a:p>
            <a:pPr algn="just">
              <a:spcBef>
                <a:spcPts val="0"/>
              </a:spcBef>
              <a:spcAft>
                <a:spcPts val="300"/>
              </a:spcAft>
              <a:buFont typeface="Wingdings" panose="05000000000000000000" pitchFamily="2" charset="2"/>
              <a:buChar char="Ø"/>
            </a:pPr>
            <a:r>
              <a:rPr lang="el-GR" sz="1400" dirty="0"/>
              <a:t>Προγράμματα εκπαίδευσης ενηλίκων σε θεματικές πράσινης μετάβασης</a:t>
            </a:r>
          </a:p>
          <a:p>
            <a:pPr marL="0" indent="0" algn="ctr">
              <a:lnSpc>
                <a:spcPct val="150000"/>
              </a:lnSpc>
              <a:spcBef>
                <a:spcPts val="0"/>
              </a:spcBef>
              <a:spcAft>
                <a:spcPts val="300"/>
              </a:spcAft>
              <a:buNone/>
            </a:pPr>
            <a:r>
              <a:rPr lang="el-GR" sz="1400" b="1" dirty="0"/>
              <a:t>Χαμηλότερη / μακροπρόθεσμη προτεραιότητα</a:t>
            </a:r>
          </a:p>
          <a:p>
            <a:pPr algn="just">
              <a:spcBef>
                <a:spcPts val="0"/>
              </a:spcBef>
              <a:spcAft>
                <a:spcPts val="300"/>
              </a:spcAft>
              <a:buFont typeface="Wingdings" panose="05000000000000000000" pitchFamily="2" charset="2"/>
              <a:buChar char="Ø"/>
            </a:pPr>
            <a:r>
              <a:rPr lang="el-GR" sz="1400" dirty="0"/>
              <a:t>Προγράμματα επιμόρφωσης επιχειρήσεων (ψηφιακές δεξιότητες, AI, </a:t>
            </a:r>
            <a:r>
              <a:rPr lang="el-GR" sz="1400" dirty="0" err="1"/>
              <a:t>marketing</a:t>
            </a:r>
            <a:r>
              <a:rPr lang="el-GR" sz="1400" dirty="0"/>
              <a:t>, κυκλική οικονομία)</a:t>
            </a:r>
          </a:p>
          <a:p>
            <a:pPr algn="just">
              <a:spcBef>
                <a:spcPts val="0"/>
              </a:spcBef>
              <a:spcAft>
                <a:spcPts val="300"/>
              </a:spcAft>
              <a:buFont typeface="Wingdings" panose="05000000000000000000" pitchFamily="2" charset="2"/>
              <a:buChar char="Ø"/>
            </a:pPr>
            <a:r>
              <a:rPr lang="el-GR" sz="1400" dirty="0"/>
              <a:t>Δράσεις για μείωση σπατάλης τροφίμων</a:t>
            </a:r>
          </a:p>
          <a:p>
            <a:pPr algn="just">
              <a:spcBef>
                <a:spcPts val="0"/>
              </a:spcBef>
              <a:spcAft>
                <a:spcPts val="300"/>
              </a:spcAft>
              <a:buFont typeface="Wingdings" panose="05000000000000000000" pitchFamily="2" charset="2"/>
              <a:buChar char="Ø"/>
            </a:pPr>
            <a:r>
              <a:rPr lang="el-GR" sz="1400" dirty="0"/>
              <a:t>Δράσεις δημιουργίας «Πράσινων και Βιώσιμων Γειτονιών»</a:t>
            </a:r>
          </a:p>
        </p:txBody>
      </p:sp>
      <p:pic>
        <p:nvPicPr>
          <p:cNvPr id="24" name="Γραφικό 23" descr="Κέντρο με συμπαγές γέμισμα">
            <a:extLst>
              <a:ext uri="{FF2B5EF4-FFF2-40B4-BE49-F238E27FC236}">
                <a16:creationId xmlns:a16="http://schemas.microsoft.com/office/drawing/2014/main" id="{9CB4B08D-9DD0-1438-A70E-2FE0E39FAD2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21359" y="547448"/>
            <a:ext cx="540000" cy="540000"/>
          </a:xfrm>
          <a:prstGeom prst="rect">
            <a:avLst/>
          </a:prstGeom>
        </p:spPr>
      </p:pic>
      <p:grpSp>
        <p:nvGrpSpPr>
          <p:cNvPr id="2" name="Ομάδα 1">
            <a:extLst>
              <a:ext uri="{FF2B5EF4-FFF2-40B4-BE49-F238E27FC236}">
                <a16:creationId xmlns:a16="http://schemas.microsoft.com/office/drawing/2014/main" id="{D51228CA-38D5-D8FD-2ABA-D388A3475EE3}"/>
              </a:ext>
            </a:extLst>
          </p:cNvPr>
          <p:cNvGrpSpPr/>
          <p:nvPr/>
        </p:nvGrpSpPr>
        <p:grpSpPr>
          <a:xfrm>
            <a:off x="7459241" y="1089378"/>
            <a:ext cx="567600" cy="363950"/>
            <a:chOff x="7468280" y="917505"/>
            <a:chExt cx="567600" cy="363950"/>
          </a:xfrm>
        </p:grpSpPr>
        <p:pic>
          <p:nvPicPr>
            <p:cNvPr id="22" name="Γραφικό 21" descr="Θαυμαστικό με συμπαγές γέμισμα">
              <a:extLst>
                <a:ext uri="{FF2B5EF4-FFF2-40B4-BE49-F238E27FC236}">
                  <a16:creationId xmlns:a16="http://schemas.microsoft.com/office/drawing/2014/main" id="{84A47250-CF89-F663-DDE7-791B936D6CF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75880" y="919480"/>
              <a:ext cx="360000" cy="360000"/>
            </a:xfrm>
            <a:prstGeom prst="rect">
              <a:avLst/>
            </a:prstGeom>
          </p:spPr>
        </p:pic>
        <p:pic>
          <p:nvPicPr>
            <p:cNvPr id="25" name="Γραφικό 24" descr="Θαυμαστικό με συμπαγές γέμισμα">
              <a:extLst>
                <a:ext uri="{FF2B5EF4-FFF2-40B4-BE49-F238E27FC236}">
                  <a16:creationId xmlns:a16="http://schemas.microsoft.com/office/drawing/2014/main" id="{7CBE2DF2-311D-70A6-5F06-2072D4B853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68280" y="917505"/>
              <a:ext cx="360000" cy="360000"/>
            </a:xfrm>
            <a:prstGeom prst="rect">
              <a:avLst/>
            </a:prstGeom>
          </p:spPr>
        </p:pic>
        <p:pic>
          <p:nvPicPr>
            <p:cNvPr id="26" name="Γραφικό 25" descr="Θαυμαστικό με συμπαγές γέμισμα">
              <a:extLst>
                <a:ext uri="{FF2B5EF4-FFF2-40B4-BE49-F238E27FC236}">
                  <a16:creationId xmlns:a16="http://schemas.microsoft.com/office/drawing/2014/main" id="{B2429980-7094-7510-FB3D-E61B0AEC6E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2080" y="921455"/>
              <a:ext cx="360000" cy="360000"/>
            </a:xfrm>
            <a:prstGeom prst="rect">
              <a:avLst/>
            </a:prstGeom>
          </p:spPr>
        </p:pic>
      </p:grpSp>
      <p:grpSp>
        <p:nvGrpSpPr>
          <p:cNvPr id="3" name="Ομάδα 2">
            <a:extLst>
              <a:ext uri="{FF2B5EF4-FFF2-40B4-BE49-F238E27FC236}">
                <a16:creationId xmlns:a16="http://schemas.microsoft.com/office/drawing/2014/main" id="{139BBB4F-DB0A-5F01-A613-03E2FAF62343}"/>
              </a:ext>
            </a:extLst>
          </p:cNvPr>
          <p:cNvGrpSpPr/>
          <p:nvPr/>
        </p:nvGrpSpPr>
        <p:grpSpPr>
          <a:xfrm>
            <a:off x="7563041" y="3729599"/>
            <a:ext cx="463800" cy="363950"/>
            <a:chOff x="7459640" y="3095030"/>
            <a:chExt cx="463800" cy="363950"/>
          </a:xfrm>
        </p:grpSpPr>
        <p:pic>
          <p:nvPicPr>
            <p:cNvPr id="27" name="Γραφικό 26" descr="Θαυμαστικό με συμπαγές γέμισμα">
              <a:extLst>
                <a:ext uri="{FF2B5EF4-FFF2-40B4-BE49-F238E27FC236}">
                  <a16:creationId xmlns:a16="http://schemas.microsoft.com/office/drawing/2014/main" id="{3945F3FE-3A7D-FAB1-78D7-38F71991161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9640" y="3095030"/>
              <a:ext cx="360000" cy="360000"/>
            </a:xfrm>
            <a:prstGeom prst="rect">
              <a:avLst/>
            </a:prstGeom>
          </p:spPr>
        </p:pic>
        <p:pic>
          <p:nvPicPr>
            <p:cNvPr id="28" name="Γραφικό 27" descr="Θαυμαστικό με συμπαγές γέμισμα">
              <a:extLst>
                <a:ext uri="{FF2B5EF4-FFF2-40B4-BE49-F238E27FC236}">
                  <a16:creationId xmlns:a16="http://schemas.microsoft.com/office/drawing/2014/main" id="{5CAAE24B-1FA0-EA21-6577-2A5D0868C8A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63440" y="3098980"/>
              <a:ext cx="360000" cy="360000"/>
            </a:xfrm>
            <a:prstGeom prst="rect">
              <a:avLst/>
            </a:prstGeom>
          </p:spPr>
        </p:pic>
      </p:grpSp>
      <p:pic>
        <p:nvPicPr>
          <p:cNvPr id="29" name="Γραφικό 28" descr="Θαυμαστικό με συμπαγές γέμισμα">
            <a:extLst>
              <a:ext uri="{FF2B5EF4-FFF2-40B4-BE49-F238E27FC236}">
                <a16:creationId xmlns:a16="http://schemas.microsoft.com/office/drawing/2014/main" id="{52E55EF6-3BCC-F790-45E6-63DCE87F26E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98407" y="4719238"/>
            <a:ext cx="360000" cy="360000"/>
          </a:xfrm>
          <a:prstGeom prst="rect">
            <a:avLst/>
          </a:prstGeom>
        </p:spPr>
      </p:pic>
      <p:pic>
        <p:nvPicPr>
          <p:cNvPr id="35" name="Γραφικό 34" descr="Σημάδι ελέγχου με συμπαγές γέμισμα">
            <a:extLst>
              <a:ext uri="{FF2B5EF4-FFF2-40B4-BE49-F238E27FC236}">
                <a16:creationId xmlns:a16="http://schemas.microsoft.com/office/drawing/2014/main" id="{D731757A-AD5B-9CD6-9656-E596D3D2537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4369" y="3098685"/>
            <a:ext cx="540000" cy="540000"/>
          </a:xfrm>
          <a:prstGeom prst="rect">
            <a:avLst/>
          </a:prstGeom>
        </p:spPr>
      </p:pic>
    </p:spTree>
    <p:extLst>
      <p:ext uri="{BB962C8B-B14F-4D97-AF65-F5344CB8AC3E}">
        <p14:creationId xmlns:p14="http://schemas.microsoft.com/office/powerpoint/2010/main" val="1775404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7BC06-036F-EBD4-CBEA-8DF7D2D69CF3}"/>
            </a:ext>
          </a:extLst>
        </p:cNvPr>
        <p:cNvGrpSpPr/>
        <p:nvPr/>
      </p:nvGrpSpPr>
      <p:grpSpPr>
        <a:xfrm>
          <a:off x="0" y="0"/>
          <a:ext cx="0" cy="0"/>
          <a:chOff x="0" y="0"/>
          <a:chExt cx="0" cy="0"/>
        </a:xfrm>
      </p:grpSpPr>
      <p:grpSp>
        <p:nvGrpSpPr>
          <p:cNvPr id="13" name="Ομάδα 12">
            <a:extLst>
              <a:ext uri="{FF2B5EF4-FFF2-40B4-BE49-F238E27FC236}">
                <a16:creationId xmlns:a16="http://schemas.microsoft.com/office/drawing/2014/main" id="{7AE57F23-697C-F106-5AA8-F423D6D9BABF}"/>
              </a:ext>
            </a:extLst>
          </p:cNvPr>
          <p:cNvGrpSpPr/>
          <p:nvPr/>
        </p:nvGrpSpPr>
        <p:grpSpPr>
          <a:xfrm>
            <a:off x="0" y="-15"/>
            <a:ext cx="12192000" cy="6858016"/>
            <a:chOff x="0" y="-15"/>
            <a:chExt cx="12192000" cy="6858016"/>
          </a:xfrm>
        </p:grpSpPr>
        <p:pic>
          <p:nvPicPr>
            <p:cNvPr id="6" name="Εικόνα 5"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D12D5B70-D7A9-5E6B-F041-230C35819FDE}"/>
                </a:ext>
              </a:extLst>
            </p:cNvPr>
            <p:cNvPicPr>
              <a:picLocks noChangeAspect="1"/>
            </p:cNvPicPr>
            <p:nvPr/>
          </p:nvPicPr>
          <p:blipFill>
            <a:blip r:embed="rId2"/>
            <a:stretch>
              <a:fillRect/>
            </a:stretch>
          </p:blipFill>
          <p:spPr>
            <a:xfrm rot="5400000">
              <a:off x="-2281306" y="2281305"/>
              <a:ext cx="6857997" cy="2295386"/>
            </a:xfrm>
            <a:prstGeom prst="rect">
              <a:avLst/>
            </a:prstGeom>
          </p:spPr>
        </p:pic>
        <p:pic>
          <p:nvPicPr>
            <p:cNvPr id="7" name="Εικόνα 6"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782342EE-6FE9-FE6C-9D0A-7A3B35C09255}"/>
                </a:ext>
              </a:extLst>
            </p:cNvPr>
            <p:cNvPicPr>
              <a:picLocks noChangeAspect="1"/>
            </p:cNvPicPr>
            <p:nvPr/>
          </p:nvPicPr>
          <p:blipFill>
            <a:blip r:embed="rId2"/>
            <a:stretch>
              <a:fillRect/>
            </a:stretch>
          </p:blipFill>
          <p:spPr>
            <a:xfrm rot="5400000">
              <a:off x="14080" y="2281303"/>
              <a:ext cx="6857997" cy="2295386"/>
            </a:xfrm>
            <a:prstGeom prst="rect">
              <a:avLst/>
            </a:prstGeom>
          </p:spPr>
        </p:pic>
        <p:pic>
          <p:nvPicPr>
            <p:cNvPr id="8" name="Εικόνα 7"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7A7B5B00-152A-69BD-C2D3-9067AA6B3AB6}"/>
                </a:ext>
              </a:extLst>
            </p:cNvPr>
            <p:cNvPicPr>
              <a:picLocks noChangeAspect="1"/>
            </p:cNvPicPr>
            <p:nvPr/>
          </p:nvPicPr>
          <p:blipFill>
            <a:blip r:embed="rId2"/>
            <a:stretch>
              <a:fillRect/>
            </a:stretch>
          </p:blipFill>
          <p:spPr>
            <a:xfrm rot="5400000">
              <a:off x="2309467" y="2281300"/>
              <a:ext cx="6857997" cy="2295386"/>
            </a:xfrm>
            <a:prstGeom prst="rect">
              <a:avLst/>
            </a:prstGeom>
          </p:spPr>
        </p:pic>
        <p:pic>
          <p:nvPicPr>
            <p:cNvPr id="9" name="Εικόνα 8"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D64DC811-FA99-9A6B-CC54-DD8047E5C748}"/>
                </a:ext>
              </a:extLst>
            </p:cNvPr>
            <p:cNvPicPr>
              <a:picLocks noChangeAspect="1"/>
            </p:cNvPicPr>
            <p:nvPr/>
          </p:nvPicPr>
          <p:blipFill>
            <a:blip r:embed="rId2"/>
            <a:stretch>
              <a:fillRect/>
            </a:stretch>
          </p:blipFill>
          <p:spPr>
            <a:xfrm rot="5400000">
              <a:off x="4604853" y="2281296"/>
              <a:ext cx="6857997" cy="2295386"/>
            </a:xfrm>
            <a:prstGeom prst="rect">
              <a:avLst/>
            </a:prstGeom>
          </p:spPr>
        </p:pic>
        <p:pic>
          <p:nvPicPr>
            <p:cNvPr id="10" name="Εικόνα 9"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DD605589-DD1E-22C7-9E7C-3BBBED9CE737}"/>
                </a:ext>
              </a:extLst>
            </p:cNvPr>
            <p:cNvPicPr>
              <a:picLocks noChangeAspect="1"/>
            </p:cNvPicPr>
            <p:nvPr/>
          </p:nvPicPr>
          <p:blipFill>
            <a:blip r:embed="rId2"/>
            <a:stretch>
              <a:fillRect/>
            </a:stretch>
          </p:blipFill>
          <p:spPr>
            <a:xfrm rot="5400000">
              <a:off x="6900241" y="2281291"/>
              <a:ext cx="6857997" cy="2295386"/>
            </a:xfrm>
            <a:prstGeom prst="rect">
              <a:avLst/>
            </a:prstGeom>
          </p:spPr>
        </p:pic>
        <p:pic>
          <p:nvPicPr>
            <p:cNvPr id="11" name="Εικόνα 10" descr="Εικόνα που περιέχει γραμματοσειρά, μοτίβο, σχεδίαση, ύφασμα&#10;&#10;Το περιεχόμενο που δημιουργείται από AI ενδέχεται να είναι εσφαλμένο.">
              <a:extLst>
                <a:ext uri="{FF2B5EF4-FFF2-40B4-BE49-F238E27FC236}">
                  <a16:creationId xmlns:a16="http://schemas.microsoft.com/office/drawing/2014/main" id="{05CC47E8-409F-7945-ECF5-5FA02040CDE6}"/>
                </a:ext>
              </a:extLst>
            </p:cNvPr>
            <p:cNvPicPr>
              <a:picLocks noChangeAspect="1"/>
            </p:cNvPicPr>
            <p:nvPr/>
          </p:nvPicPr>
          <p:blipFill>
            <a:blip r:embed="rId2"/>
            <a:srcRect t="68848"/>
            <a:stretch>
              <a:fillRect/>
            </a:stretch>
          </p:blipFill>
          <p:spPr>
            <a:xfrm rot="5400000">
              <a:off x="8405468" y="3071469"/>
              <a:ext cx="6857997" cy="715067"/>
            </a:xfrm>
            <a:prstGeom prst="rect">
              <a:avLst/>
            </a:prstGeom>
          </p:spPr>
        </p:pic>
      </p:grpSp>
      <p:sp>
        <p:nvSpPr>
          <p:cNvPr id="14" name="Google Shape;214;p8">
            <a:extLst>
              <a:ext uri="{FF2B5EF4-FFF2-40B4-BE49-F238E27FC236}">
                <a16:creationId xmlns:a16="http://schemas.microsoft.com/office/drawing/2014/main" id="{549B8BA9-FF54-042A-C7D6-8E3BAE628EDF}"/>
              </a:ext>
            </a:extLst>
          </p:cNvPr>
          <p:cNvSpPr txBox="1"/>
          <p:nvPr/>
        </p:nvSpPr>
        <p:spPr>
          <a:xfrm>
            <a:off x="1895475" y="1579278"/>
            <a:ext cx="8401050" cy="3699411"/>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4400" b="1" dirty="0">
                <a:solidFill>
                  <a:srgbClr val="015E72"/>
                </a:solidFill>
                <a:latin typeface="Aptos" panose="020B0004020202020204" pitchFamily="34" charset="0"/>
              </a:rPr>
              <a:t>2</a:t>
            </a:r>
            <a:r>
              <a:rPr lang="el-GR" sz="4400" b="1" baseline="30000" dirty="0">
                <a:solidFill>
                  <a:srgbClr val="015E72"/>
                </a:solidFill>
                <a:latin typeface="Aptos" panose="020B0004020202020204" pitchFamily="34" charset="0"/>
              </a:rPr>
              <a:t>ο</a:t>
            </a:r>
            <a:r>
              <a:rPr lang="el-GR" sz="4400" b="1" dirty="0">
                <a:solidFill>
                  <a:srgbClr val="015E72"/>
                </a:solidFill>
                <a:latin typeface="Aptos" panose="020B0004020202020204" pitchFamily="34" charset="0"/>
              </a:rPr>
              <a:t> ΕΡΓΑΣΤΗΡΙΟ: ΣΥΖΗΤΗΣΗ ΓΙΑ ΤΗΝ ΕΠΙΒΕΒΑΙΩΣΗ ΚΑΙ ΤΗ ΒΕΛΤΙΣΤΟΠΟΙΗΣΗ ΤΗΣ ΑΞΙΟΛΟΓΗΣΗΣ ΚΑΙ ΤΗΣ ΠΡΟΤΕΡΑΙΟΠΟΙΗΣΗΣ</a:t>
            </a:r>
          </a:p>
        </p:txBody>
      </p:sp>
    </p:spTree>
    <p:extLst>
      <p:ext uri="{BB962C8B-B14F-4D97-AF65-F5344CB8AC3E}">
        <p14:creationId xmlns:p14="http://schemas.microsoft.com/office/powerpoint/2010/main" val="3053105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C82F-970D-B068-5124-86BB00B72E1F}"/>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E3B3C3F-6DC8-46BE-FAB5-C2AD5F60087E}"/>
              </a:ext>
            </a:extLst>
          </p:cNvPr>
          <p:cNvSpPr>
            <a:spLocks noGrp="1"/>
          </p:cNvSpPr>
          <p:nvPr>
            <p:ph type="sldNum" sz="quarter" idx="12"/>
          </p:nvPr>
        </p:nvSpPr>
        <p:spPr/>
        <p:txBody>
          <a:bodyPr/>
          <a:lstStyle/>
          <a:p>
            <a:fld id="{03B1FA36-C3F0-4838-BC28-F437E577D825}" type="slidenum">
              <a:rPr lang="el-GR" smtClean="0">
                <a:latin typeface="Aptos" panose="020B0004020202020204" pitchFamily="34" charset="0"/>
              </a:rPr>
              <a:t>46</a:t>
            </a:fld>
            <a:endParaRPr lang="el-GR">
              <a:latin typeface="Aptos" panose="020B0004020202020204" pitchFamily="34" charset="0"/>
            </a:endParaRPr>
          </a:p>
        </p:txBody>
      </p:sp>
      <p:sp>
        <p:nvSpPr>
          <p:cNvPr id="9" name="Google Shape;214;p8">
            <a:extLst>
              <a:ext uri="{FF2B5EF4-FFF2-40B4-BE49-F238E27FC236}">
                <a16:creationId xmlns:a16="http://schemas.microsoft.com/office/drawing/2014/main" id="{C844E048-C7D4-9A4A-1677-3A54182AD114}"/>
              </a:ext>
            </a:extLst>
          </p:cNvPr>
          <p:cNvSpPr txBox="1"/>
          <p:nvPr/>
        </p:nvSpPr>
        <p:spPr>
          <a:xfrm>
            <a:off x="-963153" y="-189106"/>
            <a:ext cx="13072603" cy="8366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2800" b="1" dirty="0">
                <a:solidFill>
                  <a:srgbClr val="015E72"/>
                </a:solidFill>
                <a:latin typeface="Aptos" panose="020B0004020202020204" pitchFamily="34" charset="0"/>
                <a:cs typeface="Poppins"/>
                <a:sym typeface="Poppins"/>
              </a:rPr>
              <a:t> Σημεία προς συζήτηση</a:t>
            </a:r>
            <a:endParaRPr lang="en-US" sz="2800" b="1" dirty="0">
              <a:solidFill>
                <a:srgbClr val="015E72"/>
              </a:solidFill>
              <a:latin typeface="Aptos" panose="020B0004020202020204" pitchFamily="34" charset="0"/>
              <a:cs typeface="Poppins"/>
            </a:endParaRPr>
          </a:p>
        </p:txBody>
      </p:sp>
      <p:sp>
        <p:nvSpPr>
          <p:cNvPr id="12" name="Content Placeholder 2">
            <a:extLst>
              <a:ext uri="{FF2B5EF4-FFF2-40B4-BE49-F238E27FC236}">
                <a16:creationId xmlns:a16="http://schemas.microsoft.com/office/drawing/2014/main" id="{BE369771-0F91-508A-1213-0608FBA83CF9}"/>
              </a:ext>
            </a:extLst>
          </p:cNvPr>
          <p:cNvSpPr txBox="1">
            <a:spLocks/>
          </p:cNvSpPr>
          <p:nvPr/>
        </p:nvSpPr>
        <p:spPr>
          <a:xfrm>
            <a:off x="289560" y="1232550"/>
            <a:ext cx="6477000" cy="4203832"/>
          </a:xfrm>
          <a:prstGeom prst="rect">
            <a:avLst/>
          </a:prstGeom>
          <a:ln w="19050">
            <a:solidFill>
              <a:srgbClr val="015E72"/>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5E72"/>
              </a:buClr>
              <a:buFont typeface="Wingdings" panose="05000000000000000000" pitchFamily="2" charset="2"/>
              <a:buChar char="è"/>
            </a:pPr>
            <a:endParaRPr lang="en-US" sz="2400" dirty="0"/>
          </a:p>
          <a:p>
            <a:pPr>
              <a:buClr>
                <a:srgbClr val="015E72"/>
              </a:buClr>
              <a:buFont typeface="Wingdings" panose="05000000000000000000" pitchFamily="2" charset="2"/>
              <a:buChar char="è"/>
            </a:pPr>
            <a:r>
              <a:rPr lang="el-GR" sz="2400" dirty="0"/>
              <a:t>Ποιες δράσεις πρέπει να προηγηθούν για την επίτευξη ιδίως των προαπαιτούμενων στόχων;</a:t>
            </a:r>
          </a:p>
          <a:p>
            <a:pPr>
              <a:buClr>
                <a:srgbClr val="015E72"/>
              </a:buClr>
              <a:buFont typeface="Wingdings" panose="05000000000000000000" pitchFamily="2" charset="2"/>
              <a:buChar char="è"/>
            </a:pPr>
            <a:endParaRPr lang="el-GR" sz="2400" dirty="0"/>
          </a:p>
          <a:p>
            <a:pPr>
              <a:buClr>
                <a:srgbClr val="015E72"/>
              </a:buClr>
              <a:buFont typeface="Wingdings" panose="05000000000000000000" pitchFamily="2" charset="2"/>
              <a:buChar char="è"/>
            </a:pPr>
            <a:r>
              <a:rPr lang="el-GR" sz="2400" dirty="0"/>
              <a:t>Ποιες δράσεις θεωρούνται πιο ρεαλιστικές και ώριμες για άμεση υλοποίηση στην Κέα;</a:t>
            </a:r>
          </a:p>
          <a:p>
            <a:pPr>
              <a:buClr>
                <a:srgbClr val="015E72"/>
              </a:buClr>
              <a:buFont typeface="Wingdings" panose="05000000000000000000" pitchFamily="2" charset="2"/>
              <a:buChar char="è"/>
            </a:pPr>
            <a:endParaRPr lang="el-GR" sz="2400" dirty="0"/>
          </a:p>
          <a:p>
            <a:pPr>
              <a:buClr>
                <a:srgbClr val="015E72"/>
              </a:buClr>
              <a:buFont typeface="Wingdings" panose="05000000000000000000" pitchFamily="2" charset="2"/>
              <a:buChar char="è"/>
            </a:pPr>
            <a:r>
              <a:rPr lang="el-GR" sz="2400" dirty="0"/>
              <a:t>Υπάρχουν δράσεις που πρέπει να προστεθούν ή να αλλάξουν προτεραιότητα;</a:t>
            </a:r>
          </a:p>
        </p:txBody>
      </p:sp>
      <p:sp>
        <p:nvSpPr>
          <p:cNvPr id="2" name="Google Shape;271;p10">
            <a:extLst>
              <a:ext uri="{FF2B5EF4-FFF2-40B4-BE49-F238E27FC236}">
                <a16:creationId xmlns:a16="http://schemas.microsoft.com/office/drawing/2014/main" id="{634ECE9F-C19E-BDF9-27F4-DFAE3F37B952}"/>
              </a:ext>
            </a:extLst>
          </p:cNvPr>
          <p:cNvSpPr txBox="1"/>
          <p:nvPr/>
        </p:nvSpPr>
        <p:spPr>
          <a:xfrm>
            <a:off x="6992619" y="1476265"/>
            <a:ext cx="5106671" cy="3716402"/>
          </a:xfrm>
          <a:prstGeom prst="rect">
            <a:avLst/>
          </a:prstGeom>
          <a:noFill/>
          <a:ln>
            <a:noFill/>
          </a:ln>
        </p:spPr>
        <p:txBody>
          <a:bodyPr spcFirstLastPara="1" wrap="square" lIns="0" tIns="0" rIns="0" bIns="0" anchor="t" anchorCtr="0">
            <a:spAutoFit/>
          </a:bodyPr>
          <a:lstStyle/>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Ενεργειακή Μετάβαση</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Βιώσιμη Διαχείριση Πόρων</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Προστασία Περιβάλλοντος</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Επιχειρηματικότητα και Καινοτομία</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Ψηφιακός Μετασχηματισμός</a:t>
            </a:r>
          </a:p>
          <a:p>
            <a:pPr marL="285750" marR="0" lvl="0" indent="-285750" rtl="0">
              <a:lnSpc>
                <a:spcPct val="150000"/>
              </a:lnSpc>
              <a:spcBef>
                <a:spcPts val="0"/>
              </a:spcBef>
              <a:spcAft>
                <a:spcPts val="0"/>
              </a:spcAft>
              <a:buClr>
                <a:srgbClr val="007E8B"/>
              </a:buClr>
              <a:buFont typeface="Wingdings" panose="05000000000000000000" pitchFamily="2" charset="2"/>
              <a:buChar char="Ø"/>
            </a:pP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Ενδυνάμωση</a:t>
            </a:r>
            <a:r>
              <a:rPr lang="en-US"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 </a:t>
            </a:r>
            <a:r>
              <a:rPr lang="el-GR" sz="2300" b="1" i="0" u="none" strike="noStrike" cap="none" dirty="0">
                <a:solidFill>
                  <a:srgbClr val="007E8B"/>
                </a:solidFill>
                <a:effectLst>
                  <a:outerShdw blurRad="38100" dist="38100" dir="2700000" algn="tl">
                    <a:srgbClr val="000000">
                      <a:alpha val="43137"/>
                    </a:srgbClr>
                  </a:outerShdw>
                </a:effectLst>
                <a:latin typeface="Aptos" panose="020B0004020202020204" pitchFamily="34" charset="0"/>
                <a:ea typeface="Poppins"/>
                <a:cs typeface="Poppins"/>
                <a:sym typeface="Poppins"/>
              </a:rPr>
              <a:t>Ανθρώπινου Δυναμικού</a:t>
            </a:r>
          </a:p>
        </p:txBody>
      </p:sp>
      <p:pic>
        <p:nvPicPr>
          <p:cNvPr id="3" name="Γραφικό 2" descr="Χειραψία με συμπαγές γέμισμα">
            <a:extLst>
              <a:ext uri="{FF2B5EF4-FFF2-40B4-BE49-F238E27FC236}">
                <a16:creationId xmlns:a16="http://schemas.microsoft.com/office/drawing/2014/main" id="{3FE6FB4D-6BA0-F61A-E5E2-A799AEFB6E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55179" y="782549"/>
            <a:ext cx="900000" cy="900000"/>
          </a:xfrm>
          <a:prstGeom prst="rect">
            <a:avLst/>
          </a:prstGeom>
        </p:spPr>
      </p:pic>
    </p:spTree>
    <p:extLst>
      <p:ext uri="{BB962C8B-B14F-4D97-AF65-F5344CB8AC3E}">
        <p14:creationId xmlns:p14="http://schemas.microsoft.com/office/powerpoint/2010/main" val="3920707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F2E8F-7069-5282-C845-CFEF1BBE2508}"/>
            </a:ext>
          </a:extLst>
        </p:cNvPr>
        <p:cNvGrpSpPr/>
        <p:nvPr/>
      </p:nvGrpSpPr>
      <p:grpSpPr>
        <a:xfrm>
          <a:off x="0" y="0"/>
          <a:ext cx="0" cy="0"/>
          <a:chOff x="0" y="0"/>
          <a:chExt cx="0" cy="0"/>
        </a:xfrm>
      </p:grpSpPr>
      <p:sp>
        <p:nvSpPr>
          <p:cNvPr id="12" name="Google Shape;214;p8">
            <a:extLst>
              <a:ext uri="{FF2B5EF4-FFF2-40B4-BE49-F238E27FC236}">
                <a16:creationId xmlns:a16="http://schemas.microsoft.com/office/drawing/2014/main" id="{0FFF975A-3BF6-FA96-63D1-5AA922AB1E7F}"/>
              </a:ext>
            </a:extLst>
          </p:cNvPr>
          <p:cNvSpPr txBox="1"/>
          <p:nvPr/>
        </p:nvSpPr>
        <p:spPr>
          <a:xfrm>
            <a:off x="-683288" y="-123392"/>
            <a:ext cx="12188650" cy="947439"/>
          </a:xfrm>
          <a:prstGeom prst="rect">
            <a:avLst/>
          </a:prstGeom>
          <a:noFill/>
          <a:ln>
            <a:noFill/>
          </a:ln>
        </p:spPr>
        <p:txBody>
          <a:bodyPr spcFirstLastPara="1" wrap="square" lIns="0" tIns="0" rIns="0" bIns="0" anchor="t" anchorCtr="0">
            <a:spAutoFit/>
          </a:bodyPr>
          <a:lstStyle/>
          <a:p>
            <a:pPr marL="1080000" lvl="0">
              <a:lnSpc>
                <a:spcPct val="90000"/>
              </a:lnSpc>
              <a:spcBef>
                <a:spcPts val="3500"/>
              </a:spcBef>
            </a:pPr>
            <a:r>
              <a:rPr lang="el-GR" sz="3600" b="1" dirty="0">
                <a:solidFill>
                  <a:srgbClr val="015E72"/>
                </a:solidFill>
                <a:latin typeface="Aptos" panose="020B0004020202020204" pitchFamily="34" charset="0"/>
                <a:cs typeface="Poppins"/>
                <a:sym typeface="Poppins"/>
              </a:rPr>
              <a:t>ΕΠΟΜΕΝΑ ΒΗΜΑΤΑ</a:t>
            </a:r>
          </a:p>
        </p:txBody>
      </p:sp>
      <p:sp>
        <p:nvSpPr>
          <p:cNvPr id="4" name="Θέση αριθμού διαφάνειας 3">
            <a:extLst>
              <a:ext uri="{FF2B5EF4-FFF2-40B4-BE49-F238E27FC236}">
                <a16:creationId xmlns:a16="http://schemas.microsoft.com/office/drawing/2014/main" id="{0474E20A-B896-3081-B803-BAF005FB0472}"/>
              </a:ext>
            </a:extLst>
          </p:cNvPr>
          <p:cNvSpPr>
            <a:spLocks noGrp="1"/>
          </p:cNvSpPr>
          <p:nvPr>
            <p:ph type="sldNum" sz="quarter" idx="12"/>
          </p:nvPr>
        </p:nvSpPr>
        <p:spPr>
          <a:xfrm>
            <a:off x="9328150" y="6400800"/>
            <a:ext cx="2743200" cy="365125"/>
          </a:xfrm>
        </p:spPr>
        <p:txBody>
          <a:bodyPr/>
          <a:lstStyle/>
          <a:p>
            <a:fld id="{03B1FA36-C3F0-4838-BC28-F437E577D825}" type="slidenum">
              <a:rPr lang="el-GR" smtClean="0"/>
              <a:t>47</a:t>
            </a:fld>
            <a:endParaRPr lang="el-GR" dirty="0"/>
          </a:p>
        </p:txBody>
      </p:sp>
      <p:graphicFrame>
        <p:nvGraphicFramePr>
          <p:cNvPr id="6" name="Content Placeholder 5">
            <a:extLst>
              <a:ext uri="{FF2B5EF4-FFF2-40B4-BE49-F238E27FC236}">
                <a16:creationId xmlns:a16="http://schemas.microsoft.com/office/drawing/2014/main" id="{CBCD8872-5EDE-68E3-69EB-634790561C91}"/>
              </a:ext>
            </a:extLst>
          </p:cNvPr>
          <p:cNvGraphicFramePr>
            <a:graphicFrameLocks noGrp="1"/>
          </p:cNvGraphicFramePr>
          <p:nvPr>
            <p:ph idx="1"/>
            <p:extLst>
              <p:ext uri="{D42A27DB-BD31-4B8C-83A1-F6EECF244321}">
                <p14:modId xmlns:p14="http://schemas.microsoft.com/office/powerpoint/2010/main" val="624444732"/>
              </p:ext>
            </p:extLst>
          </p:nvPr>
        </p:nvGraphicFramePr>
        <p:xfrm>
          <a:off x="618447" y="143675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288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1897D-F2F2-099C-4116-E54CD789D654}"/>
            </a:ext>
          </a:extLst>
        </p:cNvPr>
        <p:cNvGrpSpPr/>
        <p:nvPr/>
      </p:nvGrpSpPr>
      <p:grpSpPr>
        <a:xfrm>
          <a:off x="0" y="0"/>
          <a:ext cx="0" cy="0"/>
          <a:chOff x="0" y="0"/>
          <a:chExt cx="0" cy="0"/>
        </a:xfrm>
      </p:grpSpPr>
      <p:pic>
        <p:nvPicPr>
          <p:cNvPr id="13" name="Εικόνα 12">
            <a:extLst>
              <a:ext uri="{FF2B5EF4-FFF2-40B4-BE49-F238E27FC236}">
                <a16:creationId xmlns:a16="http://schemas.microsoft.com/office/drawing/2014/main" id="{E75F7064-6281-092D-22E1-D0C7F1BE21C5}"/>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sp>
        <p:nvSpPr>
          <p:cNvPr id="4" name="Θέση αριθμού διαφάνειας 3">
            <a:extLst>
              <a:ext uri="{FF2B5EF4-FFF2-40B4-BE49-F238E27FC236}">
                <a16:creationId xmlns:a16="http://schemas.microsoft.com/office/drawing/2014/main" id="{726B472E-A039-89B9-EBCE-9A1F0889C35E}"/>
              </a:ext>
            </a:extLst>
          </p:cNvPr>
          <p:cNvSpPr>
            <a:spLocks noGrp="1"/>
          </p:cNvSpPr>
          <p:nvPr>
            <p:ph type="sldNum" sz="quarter" idx="12"/>
          </p:nvPr>
        </p:nvSpPr>
        <p:spPr>
          <a:xfrm>
            <a:off x="9328150" y="6400800"/>
            <a:ext cx="2743200" cy="365125"/>
          </a:xfrm>
        </p:spPr>
        <p:txBody>
          <a:bodyPr/>
          <a:lstStyle/>
          <a:p>
            <a:fld id="{03B1FA36-C3F0-4838-BC28-F437E577D825}" type="slidenum">
              <a:rPr lang="el-GR" smtClean="0"/>
              <a:t>48</a:t>
            </a:fld>
            <a:endParaRPr lang="el-GR" dirty="0"/>
          </a:p>
        </p:txBody>
      </p:sp>
      <p:sp>
        <p:nvSpPr>
          <p:cNvPr id="6" name="Google Shape;214;p8">
            <a:extLst>
              <a:ext uri="{FF2B5EF4-FFF2-40B4-BE49-F238E27FC236}">
                <a16:creationId xmlns:a16="http://schemas.microsoft.com/office/drawing/2014/main" id="{6C4779C4-9E0D-968C-E2B5-DC5EEC115EAB}"/>
              </a:ext>
            </a:extLst>
          </p:cNvPr>
          <p:cNvSpPr txBox="1"/>
          <p:nvPr/>
        </p:nvSpPr>
        <p:spPr>
          <a:xfrm>
            <a:off x="-894303" y="-282384"/>
            <a:ext cx="8752114" cy="1986185"/>
          </a:xfrm>
          <a:prstGeom prst="rect">
            <a:avLst/>
          </a:prstGeom>
          <a:noFill/>
          <a:ln>
            <a:noFill/>
          </a:ln>
        </p:spPr>
        <p:txBody>
          <a:bodyPr spcFirstLastPara="1" wrap="square" lIns="0" tIns="0" rIns="0" bIns="0" anchor="t" anchorCtr="0">
            <a:spAutoFit/>
          </a:bodyPr>
          <a:lstStyle/>
          <a:p>
            <a:pPr marL="1080000" marR="0" lvl="0" indent="0" rtl="0">
              <a:lnSpc>
                <a:spcPct val="90000"/>
              </a:lnSpc>
              <a:spcBef>
                <a:spcPts val="3500"/>
              </a:spcBef>
              <a:spcAft>
                <a:spcPts val="0"/>
              </a:spcAft>
              <a:buNone/>
            </a:pPr>
            <a:r>
              <a:rPr lang="el-GR" sz="3700" b="1" dirty="0">
                <a:solidFill>
                  <a:srgbClr val="015E72"/>
                </a:solidFill>
                <a:latin typeface="Aptos" panose="020B0004020202020204" pitchFamily="34" charset="0"/>
                <a:cs typeface="Poppins"/>
                <a:sym typeface="Poppins"/>
              </a:rPr>
              <a:t>ΣΥΜΠΛΗΡΩΣΗ ΕΡΩΤΗΜΑΤΟΛΟΓΙΩΝ ΩΡΙΜΟΥ ΣΤΑΔΙΟΥ ΣΥΜΜΕΤΟΧΗΣ ΔΙΑΔΙΚΑΣΙΑΣ</a:t>
            </a:r>
          </a:p>
        </p:txBody>
      </p:sp>
      <p:sp>
        <p:nvSpPr>
          <p:cNvPr id="2" name="Υπότιτλος 4">
            <a:extLst>
              <a:ext uri="{FF2B5EF4-FFF2-40B4-BE49-F238E27FC236}">
                <a16:creationId xmlns:a16="http://schemas.microsoft.com/office/drawing/2014/main" id="{AA9B55C2-6711-2401-C4F6-2326F11F9E71}"/>
              </a:ext>
            </a:extLst>
          </p:cNvPr>
          <p:cNvSpPr txBox="1">
            <a:spLocks/>
          </p:cNvSpPr>
          <p:nvPr/>
        </p:nvSpPr>
        <p:spPr>
          <a:xfrm>
            <a:off x="7940233" y="2734056"/>
            <a:ext cx="4131117" cy="275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mj-lt"/>
              <a:buAutoNum type="romanUcPeriod"/>
            </a:pPr>
            <a:endParaRPr lang="el-GR" sz="2000" b="1" i="1" dirty="0">
              <a:latin typeface="Aptos" panose="020B0004020202020204" pitchFamily="34" charset="0"/>
            </a:endParaRPr>
          </a:p>
        </p:txBody>
      </p:sp>
      <p:pic>
        <p:nvPicPr>
          <p:cNvPr id="3" name="Graphic 11" descr="Arrow: Clockwise curve with solid fill">
            <a:extLst>
              <a:ext uri="{FF2B5EF4-FFF2-40B4-BE49-F238E27FC236}">
                <a16:creationId xmlns:a16="http://schemas.microsoft.com/office/drawing/2014/main" id="{5F913653-3783-225D-E729-76B7469C2C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243830">
            <a:off x="6543616" y="1709839"/>
            <a:ext cx="914400" cy="1003223"/>
          </a:xfrm>
          <a:prstGeom prst="rect">
            <a:avLst/>
          </a:prstGeom>
        </p:spPr>
      </p:pic>
      <p:sp>
        <p:nvSpPr>
          <p:cNvPr id="5" name="TextBox 4">
            <a:extLst>
              <a:ext uri="{FF2B5EF4-FFF2-40B4-BE49-F238E27FC236}">
                <a16:creationId xmlns:a16="http://schemas.microsoft.com/office/drawing/2014/main" id="{BF14A57B-A3A4-782E-B27C-1F084CD7D1DC}"/>
              </a:ext>
            </a:extLst>
          </p:cNvPr>
          <p:cNvSpPr txBox="1"/>
          <p:nvPr/>
        </p:nvSpPr>
        <p:spPr>
          <a:xfrm>
            <a:off x="6315526" y="1569137"/>
            <a:ext cx="1542285" cy="307777"/>
          </a:xfrm>
          <a:prstGeom prst="rect">
            <a:avLst/>
          </a:prstGeom>
          <a:noFill/>
        </p:spPr>
        <p:txBody>
          <a:bodyPr wrap="square" rtlCol="0">
            <a:spAutoFit/>
          </a:bodyPr>
          <a:lstStyle/>
          <a:p>
            <a:r>
              <a:rPr lang="el-GR" sz="1400" b="1" dirty="0" err="1">
                <a:solidFill>
                  <a:srgbClr val="015E72"/>
                </a:solidFill>
                <a:latin typeface="Aptos" panose="020B0004020202020204" pitchFamily="34" charset="0"/>
              </a:rPr>
              <a:t>Σκανάρετε</a:t>
            </a:r>
            <a:r>
              <a:rPr lang="el-GR" sz="1400" b="1" dirty="0">
                <a:solidFill>
                  <a:srgbClr val="015E72"/>
                </a:solidFill>
                <a:latin typeface="Aptos" panose="020B0004020202020204" pitchFamily="34" charset="0"/>
              </a:rPr>
              <a:t> εδώ</a:t>
            </a:r>
          </a:p>
        </p:txBody>
      </p:sp>
      <p:pic>
        <p:nvPicPr>
          <p:cNvPr id="9" name="Εικόνα 8">
            <a:extLst>
              <a:ext uri="{FF2B5EF4-FFF2-40B4-BE49-F238E27FC236}">
                <a16:creationId xmlns:a16="http://schemas.microsoft.com/office/drawing/2014/main" id="{28D56B35-4D7E-D0E8-EB00-EE925A564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2402" y="1876914"/>
            <a:ext cx="4700702" cy="4700702"/>
          </a:xfrm>
          <a:prstGeom prst="rect">
            <a:avLst/>
          </a:prstGeom>
        </p:spPr>
      </p:pic>
    </p:spTree>
    <p:extLst>
      <p:ext uri="{BB962C8B-B14F-4D97-AF65-F5344CB8AC3E}">
        <p14:creationId xmlns:p14="http://schemas.microsoft.com/office/powerpoint/2010/main" val="308508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190EE-A7CA-9B63-913C-44D5CEE02356}"/>
            </a:ext>
          </a:extLst>
        </p:cNvPr>
        <p:cNvGrpSpPr/>
        <p:nvPr/>
      </p:nvGrpSpPr>
      <p:grpSpPr>
        <a:xfrm>
          <a:off x="0" y="0"/>
          <a:ext cx="0" cy="0"/>
          <a:chOff x="0" y="0"/>
          <a:chExt cx="0" cy="0"/>
        </a:xfrm>
      </p:grpSpPr>
      <p:sp>
        <p:nvSpPr>
          <p:cNvPr id="4" name="Οβάλ 3">
            <a:extLst>
              <a:ext uri="{FF2B5EF4-FFF2-40B4-BE49-F238E27FC236}">
                <a16:creationId xmlns:a16="http://schemas.microsoft.com/office/drawing/2014/main" id="{587CFC7B-4911-C320-9598-4CE2363A74F5}"/>
              </a:ext>
            </a:extLst>
          </p:cNvPr>
          <p:cNvSpPr/>
          <p:nvPr/>
        </p:nvSpPr>
        <p:spPr>
          <a:xfrm>
            <a:off x="3667514" y="2329816"/>
            <a:ext cx="3861673" cy="3803734"/>
          </a:xfrm>
          <a:prstGeom prst="ellipse">
            <a:avLst/>
          </a:prstGeom>
          <a:noFill/>
          <a:ln w="857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Google Shape;214;p8">
            <a:extLst>
              <a:ext uri="{FF2B5EF4-FFF2-40B4-BE49-F238E27FC236}">
                <a16:creationId xmlns:a16="http://schemas.microsoft.com/office/drawing/2014/main" id="{EA491886-18BA-3DE9-1505-46ADF7624706}"/>
              </a:ext>
            </a:extLst>
          </p:cNvPr>
          <p:cNvSpPr txBox="1"/>
          <p:nvPr/>
        </p:nvSpPr>
        <p:spPr>
          <a:xfrm>
            <a:off x="1060563" y="3888753"/>
            <a:ext cx="5596454" cy="966034"/>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b="1" dirty="0">
                <a:solidFill>
                  <a:srgbClr val="015E72"/>
                </a:solidFill>
                <a:latin typeface="Aptos" panose="020B0004020202020204" pitchFamily="34" charset="0"/>
              </a:rPr>
              <a:t>2</a:t>
            </a:r>
            <a:r>
              <a:rPr lang="el-GR" b="1" baseline="30000" dirty="0">
                <a:solidFill>
                  <a:srgbClr val="015E72"/>
                </a:solidFill>
                <a:latin typeface="Aptos" panose="020B0004020202020204" pitchFamily="34" charset="0"/>
              </a:rPr>
              <a:t>Η</a:t>
            </a:r>
            <a:r>
              <a:rPr lang="el-GR" b="1" dirty="0">
                <a:solidFill>
                  <a:srgbClr val="015E72"/>
                </a:solidFill>
                <a:latin typeface="Aptos" panose="020B0004020202020204" pitchFamily="34" charset="0"/>
              </a:rPr>
              <a:t> ΔΙΑΒΟΥΛΕΥΣΗ ΤΟΥ ΤΟΠΙΚΟΥ ΣΧΕΔΙΟΥ ΔΡΑΣΗΣ </a:t>
            </a:r>
            <a:r>
              <a:rPr lang="en-US" b="1" dirty="0">
                <a:solidFill>
                  <a:schemeClr val="accent1"/>
                </a:solidFill>
                <a:latin typeface="Aptos" panose="020B0004020202020204" pitchFamily="34" charset="0"/>
              </a:rPr>
              <a:t>GR</a:t>
            </a:r>
            <a:r>
              <a:rPr lang="en-US" b="1" dirty="0">
                <a:solidFill>
                  <a:schemeClr val="accent6"/>
                </a:solidFill>
                <a:latin typeface="Aptos" panose="020B0004020202020204" pitchFamily="34" charset="0"/>
              </a:rPr>
              <a:t>eco</a:t>
            </a:r>
            <a:r>
              <a:rPr lang="en-US" b="1" dirty="0">
                <a:solidFill>
                  <a:schemeClr val="accent1"/>
                </a:solidFill>
                <a:latin typeface="Aptos" panose="020B0004020202020204" pitchFamily="34" charset="0"/>
              </a:rPr>
              <a:t> Islands </a:t>
            </a:r>
            <a:br>
              <a:rPr lang="el-GR" b="1" dirty="0">
                <a:solidFill>
                  <a:schemeClr val="accent1"/>
                </a:solidFill>
                <a:latin typeface="Aptos" panose="020B0004020202020204" pitchFamily="34" charset="0"/>
              </a:rPr>
            </a:br>
            <a:r>
              <a:rPr lang="el-GR" b="1" dirty="0">
                <a:solidFill>
                  <a:srgbClr val="015E72"/>
                </a:solidFill>
                <a:latin typeface="Aptos" panose="020B0004020202020204" pitchFamily="34" charset="0"/>
              </a:rPr>
              <a:t>ΤΟΥ ΔΗΜΟΥ ΚΕΑΣ</a:t>
            </a:r>
            <a:endParaRPr lang="el-GR" kern="100" dirty="0">
              <a:solidFill>
                <a:srgbClr val="015E72"/>
              </a:solidFill>
              <a:latin typeface="Aptos" panose="020B0004020202020204" pitchFamily="34" charset="0"/>
              <a:ea typeface="Calibri" panose="020F0502020204030204" pitchFamily="34" charset="0"/>
              <a:cs typeface="Times New Roman" panose="02020603050405020304" pitchFamily="18" charset="0"/>
            </a:endParaRPr>
          </a:p>
        </p:txBody>
      </p:sp>
      <p:pic>
        <p:nvPicPr>
          <p:cNvPr id="6" name="Εικόνα 5" descr="kea.gr">
            <a:extLst>
              <a:ext uri="{FF2B5EF4-FFF2-40B4-BE49-F238E27FC236}">
                <a16:creationId xmlns:a16="http://schemas.microsoft.com/office/drawing/2014/main" id="{3B63FFA6-968E-260A-277E-0635AD5ADE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8031" y="451401"/>
            <a:ext cx="1446191" cy="629820"/>
          </a:xfrm>
          <a:prstGeom prst="rect">
            <a:avLst/>
          </a:prstGeom>
          <a:noFill/>
          <a:ln>
            <a:noFill/>
          </a:ln>
        </p:spPr>
      </p:pic>
      <p:pic>
        <p:nvPicPr>
          <p:cNvPr id="7" name="Εικόνα 6">
            <a:extLst>
              <a:ext uri="{FF2B5EF4-FFF2-40B4-BE49-F238E27FC236}">
                <a16:creationId xmlns:a16="http://schemas.microsoft.com/office/drawing/2014/main" id="{FE263C40-53A8-2C25-72BA-8723EC03FDCE}"/>
              </a:ext>
            </a:extLst>
          </p:cNvPr>
          <p:cNvPicPr>
            <a:picLocks noChangeAspect="1"/>
          </p:cNvPicPr>
          <p:nvPr/>
        </p:nvPicPr>
        <p:blipFill>
          <a:blip r:embed="rId3">
            <a:extLs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pic>
        <p:nvPicPr>
          <p:cNvPr id="8" name="Εικόνα 7">
            <a:extLst>
              <a:ext uri="{FF2B5EF4-FFF2-40B4-BE49-F238E27FC236}">
                <a16:creationId xmlns:a16="http://schemas.microsoft.com/office/drawing/2014/main" id="{81DF7A97-F141-1BAC-F260-F9E42951DB18}"/>
              </a:ext>
            </a:extLst>
          </p:cNvPr>
          <p:cNvPicPr>
            <a:picLocks noChangeAspect="1"/>
          </p:cNvPicPr>
          <p:nvPr/>
        </p:nvPicPr>
        <p:blipFill>
          <a:blip r:embed="rId4"/>
          <a:stretch>
            <a:fillRect/>
          </a:stretch>
        </p:blipFill>
        <p:spPr>
          <a:xfrm>
            <a:off x="5159174" y="342325"/>
            <a:ext cx="776106" cy="852266"/>
          </a:xfrm>
          <a:prstGeom prst="rect">
            <a:avLst/>
          </a:prstGeom>
        </p:spPr>
      </p:pic>
      <p:pic>
        <p:nvPicPr>
          <p:cNvPr id="10" name="Εικόνα 9">
            <a:extLst>
              <a:ext uri="{FF2B5EF4-FFF2-40B4-BE49-F238E27FC236}">
                <a16:creationId xmlns:a16="http://schemas.microsoft.com/office/drawing/2014/main" id="{B7EB46D9-422E-60C3-D301-A481B65FC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8766" y="5454265"/>
            <a:ext cx="1040049" cy="828000"/>
          </a:xfrm>
          <a:prstGeom prst="rect">
            <a:avLst/>
          </a:prstGeom>
        </p:spPr>
      </p:pic>
      <p:graphicFrame>
        <p:nvGraphicFramePr>
          <p:cNvPr id="11" name="Πίνακας 10">
            <a:extLst>
              <a:ext uri="{FF2B5EF4-FFF2-40B4-BE49-F238E27FC236}">
                <a16:creationId xmlns:a16="http://schemas.microsoft.com/office/drawing/2014/main" id="{764077E2-60CE-6C4E-4FF8-AAF8388095D0}"/>
              </a:ext>
            </a:extLst>
          </p:cNvPr>
          <p:cNvGraphicFramePr>
            <a:graphicFrameLocks noGrp="1"/>
          </p:cNvGraphicFramePr>
          <p:nvPr/>
        </p:nvGraphicFramePr>
        <p:xfrm>
          <a:off x="737862" y="6063939"/>
          <a:ext cx="6791325" cy="703580"/>
        </p:xfrm>
        <a:graphic>
          <a:graphicData uri="http://schemas.openxmlformats.org/drawingml/2006/table">
            <a:tbl>
              <a:tblPr firstRow="1" firstCol="1" bandRow="1">
                <a:tableStyleId>{5C22544A-7EE6-4342-B048-85BDC9FD1C3A}</a:tableStyleId>
              </a:tblPr>
              <a:tblGrid>
                <a:gridCol w="5473065">
                  <a:extLst>
                    <a:ext uri="{9D8B030D-6E8A-4147-A177-3AD203B41FA5}">
                      <a16:colId xmlns:a16="http://schemas.microsoft.com/office/drawing/2014/main" val="4111639577"/>
                    </a:ext>
                  </a:extLst>
                </a:gridCol>
                <a:gridCol w="1318260">
                  <a:extLst>
                    <a:ext uri="{9D8B030D-6E8A-4147-A177-3AD203B41FA5}">
                      <a16:colId xmlns:a16="http://schemas.microsoft.com/office/drawing/2014/main" val="1114939398"/>
                    </a:ext>
                  </a:extLst>
                </a:gridCol>
              </a:tblGrid>
              <a:tr h="703580">
                <a:tc>
                  <a:txBody>
                    <a:bodyPr/>
                    <a:lstStyle/>
                    <a:p>
                      <a:pPr algn="ctr">
                        <a:lnSpc>
                          <a:spcPct val="115000"/>
                        </a:lnSpc>
                        <a:spcAft>
                          <a:spcPts val="1000"/>
                        </a:spcAft>
                        <a:buNone/>
                        <a:tabLst>
                          <a:tab pos="3191510" algn="ctr"/>
                        </a:tabLst>
                      </a:pPr>
                      <a:r>
                        <a:rPr lang="el-GR" sz="800" kern="100" spc="15" dirty="0">
                          <a:solidFill>
                            <a:schemeClr val="accent6">
                              <a:lumMod val="75000"/>
                            </a:schemeClr>
                          </a:solidFill>
                          <a:effectLst/>
                        </a:rPr>
                        <a:t>Τροίας 18, Τ.Κ. 112 57 ΑΘΗΝΑ </a:t>
                      </a:r>
                      <a:r>
                        <a:rPr lang="el-GR" sz="800" kern="100" spc="15" dirty="0">
                          <a:solidFill>
                            <a:schemeClr val="accent6">
                              <a:lumMod val="75000"/>
                            </a:schemeClr>
                          </a:solidFill>
                          <a:effectLst/>
                          <a:sym typeface="Symbol" panose="05050102010706020507" pitchFamily="18" charset="2"/>
                        </a:rPr>
                        <a:t></a:t>
                      </a:r>
                      <a:r>
                        <a:rPr lang="el-GR" sz="800" kern="100" spc="15" dirty="0">
                          <a:solidFill>
                            <a:schemeClr val="accent6">
                              <a:lumMod val="75000"/>
                            </a:schemeClr>
                          </a:solidFill>
                          <a:effectLst/>
                        </a:rPr>
                        <a:t> </a:t>
                      </a:r>
                      <a:r>
                        <a:rPr lang="el-GR" sz="800" kern="100" spc="15" dirty="0" err="1">
                          <a:solidFill>
                            <a:schemeClr val="accent6">
                              <a:lumMod val="75000"/>
                            </a:schemeClr>
                          </a:solidFill>
                          <a:effectLst/>
                        </a:rPr>
                        <a:t>Τηλ</a:t>
                      </a:r>
                      <a:r>
                        <a:rPr lang="el-GR" sz="800" kern="100" spc="15" dirty="0">
                          <a:solidFill>
                            <a:schemeClr val="accent6">
                              <a:lumMod val="75000"/>
                            </a:schemeClr>
                          </a:solidFill>
                          <a:effectLst/>
                        </a:rPr>
                        <a:t>.: (+30) 210-8223083 </a:t>
                      </a:r>
                      <a:r>
                        <a:rPr lang="el-GR" sz="800" kern="100" spc="15" dirty="0">
                          <a:solidFill>
                            <a:schemeClr val="accent6">
                              <a:lumMod val="75000"/>
                            </a:schemeClr>
                          </a:solidFill>
                          <a:effectLst/>
                          <a:sym typeface="Symbol" panose="05050102010706020507" pitchFamily="18" charset="2"/>
                        </a:rPr>
                        <a:t></a:t>
                      </a:r>
                      <a:r>
                        <a:rPr lang="el-GR" sz="800" kern="100" spc="15" dirty="0">
                          <a:solidFill>
                            <a:schemeClr val="accent6">
                              <a:lumMod val="75000"/>
                            </a:schemeClr>
                          </a:solidFill>
                          <a:effectLst/>
                        </a:rPr>
                        <a:t> </a:t>
                      </a:r>
                      <a:r>
                        <a:rPr lang="en-US" sz="800" kern="100" spc="15" dirty="0">
                          <a:solidFill>
                            <a:schemeClr val="accent6">
                              <a:lumMod val="75000"/>
                            </a:schemeClr>
                          </a:solidFill>
                          <a:effectLst/>
                        </a:rPr>
                        <a:t>e</a:t>
                      </a:r>
                      <a:r>
                        <a:rPr lang="el-GR" sz="800" kern="100" spc="15" dirty="0">
                          <a:solidFill>
                            <a:schemeClr val="accent6">
                              <a:lumMod val="75000"/>
                            </a:schemeClr>
                          </a:solidFill>
                          <a:effectLst/>
                        </a:rPr>
                        <a:t>-</a:t>
                      </a:r>
                      <a:r>
                        <a:rPr lang="en-US" sz="800" kern="100" spc="15" dirty="0">
                          <a:solidFill>
                            <a:schemeClr val="accent6">
                              <a:lumMod val="75000"/>
                            </a:schemeClr>
                          </a:solidFill>
                          <a:effectLst/>
                        </a:rPr>
                        <a:t>mail</a:t>
                      </a:r>
                      <a:r>
                        <a:rPr lang="el-GR" sz="800" kern="100" spc="15" dirty="0">
                          <a:solidFill>
                            <a:schemeClr val="accent6">
                              <a:lumMod val="75000"/>
                            </a:schemeClr>
                          </a:solidFill>
                          <a:effectLst/>
                        </a:rPr>
                        <a:t>:</a:t>
                      </a:r>
                      <a:r>
                        <a:rPr lang="el-GR" sz="800" kern="100" dirty="0">
                          <a:solidFill>
                            <a:schemeClr val="accent6">
                              <a:lumMod val="75000"/>
                            </a:schemeClr>
                          </a:solidFill>
                          <a:effectLst/>
                        </a:rPr>
                        <a:t> </a:t>
                      </a:r>
                      <a:r>
                        <a:rPr lang="en-US" sz="800" kern="100" dirty="0">
                          <a:solidFill>
                            <a:schemeClr val="accent6">
                              <a:lumMod val="75000"/>
                            </a:schemeClr>
                          </a:solidFill>
                          <a:effectLst/>
                        </a:rPr>
                        <a:t>kgs</a:t>
                      </a:r>
                      <a:r>
                        <a:rPr lang="el-GR" sz="800" kern="100" dirty="0">
                          <a:solidFill>
                            <a:schemeClr val="accent6">
                              <a:lumMod val="75000"/>
                            </a:schemeClr>
                          </a:solidFill>
                          <a:effectLst/>
                        </a:rPr>
                        <a:t>@</a:t>
                      </a:r>
                      <a:r>
                        <a:rPr lang="en-US" sz="800" kern="100" dirty="0">
                          <a:solidFill>
                            <a:schemeClr val="accent6">
                              <a:lumMod val="75000"/>
                            </a:schemeClr>
                          </a:solidFill>
                          <a:effectLst/>
                        </a:rPr>
                        <a:t>al</a:t>
                      </a:r>
                      <a:r>
                        <a:rPr lang="el-GR" sz="800" kern="100" dirty="0">
                          <a:solidFill>
                            <a:schemeClr val="accent6">
                              <a:lumMod val="75000"/>
                            </a:schemeClr>
                          </a:solidFill>
                          <a:effectLst/>
                        </a:rPr>
                        <a:t>-</a:t>
                      </a:r>
                      <a:r>
                        <a:rPr lang="en-US" sz="800" kern="100" dirty="0">
                          <a:solidFill>
                            <a:schemeClr val="accent6">
                              <a:lumMod val="75000"/>
                            </a:schemeClr>
                          </a:solidFill>
                          <a:effectLst/>
                        </a:rPr>
                        <a:t>fa</a:t>
                      </a:r>
                      <a:r>
                        <a:rPr lang="el-GR" sz="800" kern="100" dirty="0">
                          <a:solidFill>
                            <a:schemeClr val="accent6">
                              <a:lumMod val="75000"/>
                            </a:schemeClr>
                          </a:solidFill>
                          <a:effectLst/>
                        </a:rPr>
                        <a:t>.</a:t>
                      </a:r>
                      <a:r>
                        <a:rPr lang="en-US" sz="800" kern="100" dirty="0">
                          <a:solidFill>
                            <a:schemeClr val="accent6">
                              <a:lumMod val="75000"/>
                            </a:schemeClr>
                          </a:solidFill>
                          <a:effectLst/>
                        </a:rPr>
                        <a:t>gr</a:t>
                      </a:r>
                      <a:r>
                        <a:rPr lang="el-GR" sz="800" kern="100" dirty="0">
                          <a:solidFill>
                            <a:schemeClr val="accent6">
                              <a:lumMod val="75000"/>
                            </a:schemeClr>
                          </a:solidFill>
                          <a:effectLst/>
                        </a:rPr>
                        <a:t> </a:t>
                      </a:r>
                      <a:endParaRPr lang="el-GR" sz="1100" kern="100" dirty="0">
                        <a:solidFill>
                          <a:schemeClr val="accent6">
                            <a:lumMod val="75000"/>
                          </a:schemeClr>
                        </a:solidFill>
                        <a:effectLst/>
                        <a:latin typeface="Aptos" panose="020B00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buNone/>
                      </a:pPr>
                      <a:endParaRPr lang="el-GR" sz="1100" kern="1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28393143"/>
                  </a:ext>
                </a:extLst>
              </a:tr>
            </a:tbl>
          </a:graphicData>
        </a:graphic>
      </p:graphicFrame>
      <p:pic>
        <p:nvPicPr>
          <p:cNvPr id="1025" name="Εικόνα 6">
            <a:extLst>
              <a:ext uri="{FF2B5EF4-FFF2-40B4-BE49-F238E27FC236}">
                <a16:creationId xmlns:a16="http://schemas.microsoft.com/office/drawing/2014/main" id="{37611AC1-1AA0-F136-F94A-7A0D02AD64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9255" y="6302963"/>
            <a:ext cx="687471" cy="339550"/>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61AA87E5-C71F-531D-A947-CE0130609FF6}"/>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5000"/>
                    </a14:imgEffect>
                  </a14:imgLayer>
                </a14:imgProps>
              </a:ext>
            </a:extLst>
          </a:blip>
          <a:stretch>
            <a:fillRect/>
          </a:stretch>
        </p:blipFill>
        <p:spPr>
          <a:xfrm>
            <a:off x="7909328" y="1353313"/>
            <a:ext cx="4251767" cy="3860799"/>
          </a:xfrm>
          <a:prstGeom prst="rect">
            <a:avLst/>
          </a:prstGeom>
        </p:spPr>
      </p:pic>
      <p:sp>
        <p:nvSpPr>
          <p:cNvPr id="3" name="Google Shape;214;p8">
            <a:extLst>
              <a:ext uri="{FF2B5EF4-FFF2-40B4-BE49-F238E27FC236}">
                <a16:creationId xmlns:a16="http://schemas.microsoft.com/office/drawing/2014/main" id="{70FA9FA9-C5B7-2D09-050D-B95B817880E2}"/>
              </a:ext>
            </a:extLst>
          </p:cNvPr>
          <p:cNvSpPr txBox="1"/>
          <p:nvPr/>
        </p:nvSpPr>
        <p:spPr>
          <a:xfrm>
            <a:off x="1092440" y="5030988"/>
            <a:ext cx="5532699" cy="274562"/>
          </a:xfrm>
          <a:prstGeom prst="rect">
            <a:avLst/>
          </a:prstGeom>
          <a:noFill/>
          <a:ln>
            <a:noFill/>
          </a:ln>
        </p:spPr>
        <p:txBody>
          <a:bodyPr spcFirstLastPara="1" wrap="square" lIns="0" tIns="0" rIns="0" bIns="0" anchor="t" anchorCtr="0">
            <a:spAutoFit/>
          </a:bodyPr>
          <a:lstStyle/>
          <a:p>
            <a:pPr algn="ctr">
              <a:lnSpc>
                <a:spcPct val="107000"/>
              </a:lnSpc>
              <a:spcAft>
                <a:spcPts val="600"/>
              </a:spcAft>
              <a:buNone/>
            </a:pPr>
            <a:r>
              <a:rPr lang="el-GR" sz="1200" i="1" kern="100" dirty="0">
                <a:solidFill>
                  <a:srgbClr val="015E72"/>
                </a:solidFill>
                <a:effectLst/>
                <a:latin typeface="Aptos" panose="020B0004020202020204" pitchFamily="34" charset="0"/>
                <a:ea typeface="Calibri" panose="020F0502020204030204" pitchFamily="34" charset="0"/>
                <a:cs typeface="Times New Roman" panose="02020603050405020304" pitchFamily="18" charset="0"/>
              </a:rPr>
              <a:t>20.04.2026</a:t>
            </a:r>
          </a:p>
        </p:txBody>
      </p:sp>
      <p:sp>
        <p:nvSpPr>
          <p:cNvPr id="9" name="TextBox 8">
            <a:extLst>
              <a:ext uri="{FF2B5EF4-FFF2-40B4-BE49-F238E27FC236}">
                <a16:creationId xmlns:a16="http://schemas.microsoft.com/office/drawing/2014/main" id="{5308CF43-111C-1214-A8F4-CB9EDAFC01FE}"/>
              </a:ext>
            </a:extLst>
          </p:cNvPr>
          <p:cNvSpPr txBox="1"/>
          <p:nvPr/>
        </p:nvSpPr>
        <p:spPr>
          <a:xfrm>
            <a:off x="649694" y="1698599"/>
            <a:ext cx="6791325" cy="1831271"/>
          </a:xfrm>
          <a:prstGeom prst="rect">
            <a:avLst/>
          </a:prstGeom>
          <a:noFill/>
        </p:spPr>
        <p:txBody>
          <a:bodyPr wrap="square">
            <a:spAutoFit/>
          </a:bodyPr>
          <a:lstStyle/>
          <a:p>
            <a:pPr algn="ctr">
              <a:spcAft>
                <a:spcPts val="600"/>
              </a:spcAft>
            </a:pPr>
            <a:r>
              <a:rPr lang="en-US" sz="5400" b="1" kern="1200" dirty="0" err="1">
                <a:solidFill>
                  <a:srgbClr val="015E72"/>
                </a:solidFill>
                <a:latin typeface="Aptos" panose="020B0004020202020204" pitchFamily="34" charset="0"/>
                <a:ea typeface="+mj-ea"/>
                <a:cs typeface="+mj-cs"/>
              </a:rPr>
              <a:t>Ευχ</a:t>
            </a:r>
            <a:r>
              <a:rPr lang="en-US" sz="5400" b="1" kern="1200" dirty="0">
                <a:solidFill>
                  <a:srgbClr val="015E72"/>
                </a:solidFill>
                <a:latin typeface="Aptos" panose="020B0004020202020204" pitchFamily="34" charset="0"/>
                <a:ea typeface="+mj-ea"/>
                <a:cs typeface="+mj-cs"/>
              </a:rPr>
              <a:t>αριστούμε </a:t>
            </a:r>
          </a:p>
          <a:p>
            <a:pPr algn="ctr">
              <a:spcAft>
                <a:spcPts val="600"/>
              </a:spcAft>
            </a:pPr>
            <a:r>
              <a:rPr lang="en-US" sz="5400" b="1" kern="1200" dirty="0" err="1">
                <a:solidFill>
                  <a:srgbClr val="015E72"/>
                </a:solidFill>
                <a:latin typeface="Aptos" panose="020B0004020202020204" pitchFamily="34" charset="0"/>
                <a:ea typeface="+mj-ea"/>
                <a:cs typeface="+mj-cs"/>
              </a:rPr>
              <a:t>γι</a:t>
            </a:r>
            <a:r>
              <a:rPr lang="en-US" sz="5400" b="1" kern="1200" dirty="0">
                <a:solidFill>
                  <a:srgbClr val="015E72"/>
                </a:solidFill>
                <a:latin typeface="Aptos" panose="020B0004020202020204" pitchFamily="34" charset="0"/>
                <a:ea typeface="+mj-ea"/>
                <a:cs typeface="+mj-cs"/>
              </a:rPr>
              <a:t>α την προσοχή σας! </a:t>
            </a:r>
          </a:p>
        </p:txBody>
      </p:sp>
    </p:spTree>
    <p:extLst>
      <p:ext uri="{BB962C8B-B14F-4D97-AF65-F5344CB8AC3E}">
        <p14:creationId xmlns:p14="http://schemas.microsoft.com/office/powerpoint/2010/main" val="85684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8E696-34E5-2079-4493-A2C9884E919B}"/>
            </a:ext>
          </a:extLst>
        </p:cNvPr>
        <p:cNvGrpSpPr/>
        <p:nvPr/>
      </p:nvGrpSpPr>
      <p:grpSpPr>
        <a:xfrm>
          <a:off x="0" y="0"/>
          <a:ext cx="0" cy="0"/>
          <a:chOff x="0" y="0"/>
          <a:chExt cx="0" cy="0"/>
        </a:xfrm>
      </p:grpSpPr>
      <p:pic>
        <p:nvPicPr>
          <p:cNvPr id="7" name="Εικόνα 6">
            <a:extLst>
              <a:ext uri="{FF2B5EF4-FFF2-40B4-BE49-F238E27FC236}">
                <a16:creationId xmlns:a16="http://schemas.microsoft.com/office/drawing/2014/main" id="{81EE2AAD-02D1-2809-0389-E006DEA8066D}"/>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13142" y="0"/>
            <a:ext cx="4251767" cy="6858000"/>
          </a:xfrm>
          <a:prstGeom prst="rect">
            <a:avLst/>
          </a:prstGeom>
        </p:spPr>
      </p:pic>
      <p:sp>
        <p:nvSpPr>
          <p:cNvPr id="4" name="Google Shape;214;p8">
            <a:extLst>
              <a:ext uri="{FF2B5EF4-FFF2-40B4-BE49-F238E27FC236}">
                <a16:creationId xmlns:a16="http://schemas.microsoft.com/office/drawing/2014/main" id="{8CB5DB6C-CC7A-3F34-2DEB-66092A5D5BE8}"/>
              </a:ext>
            </a:extLst>
          </p:cNvPr>
          <p:cNvSpPr txBox="1"/>
          <p:nvPr/>
        </p:nvSpPr>
        <p:spPr>
          <a:xfrm>
            <a:off x="-873125" y="2422684"/>
            <a:ext cx="5308600" cy="2012631"/>
          </a:xfrm>
          <a:prstGeom prst="rect">
            <a:avLst/>
          </a:prstGeom>
          <a:noFill/>
          <a:ln>
            <a:noFill/>
          </a:ln>
        </p:spPr>
        <p:txBody>
          <a:bodyPr spcFirstLastPara="1" wrap="square" lIns="0" tIns="0" rIns="0" bIns="0" anchor="t" anchorCtr="0">
            <a:spAutoFit/>
          </a:bodyPr>
          <a:lstStyle/>
          <a:p>
            <a:pPr marL="1080000" marR="0" lvl="0" indent="0" rtl="0">
              <a:lnSpc>
                <a:spcPct val="90000"/>
              </a:lnSpc>
              <a:spcBef>
                <a:spcPts val="3500"/>
              </a:spcBef>
              <a:spcAft>
                <a:spcPts val="0"/>
              </a:spcAft>
              <a:buNone/>
            </a:pPr>
            <a:r>
              <a:rPr lang="el-GR" sz="2800" i="1" dirty="0">
                <a:solidFill>
                  <a:srgbClr val="015E72"/>
                </a:solidFill>
                <a:latin typeface="Aptos" panose="020B0004020202020204" pitchFamily="34" charset="0"/>
                <a:cs typeface="Poppins"/>
                <a:sym typeface="Poppins"/>
              </a:rPr>
              <a:t>Το ΤΣΔ λειτουργεί ως </a:t>
            </a:r>
            <a:r>
              <a:rPr lang="el-GR" sz="2800" b="1" i="1" dirty="0">
                <a:solidFill>
                  <a:srgbClr val="015E72"/>
                </a:solidFill>
                <a:latin typeface="Aptos" panose="020B0004020202020204" pitchFamily="34" charset="0"/>
                <a:cs typeface="Poppins"/>
                <a:sym typeface="Poppins"/>
              </a:rPr>
              <a:t>μηχανισμός ωρίμανσης έργων </a:t>
            </a:r>
            <a:r>
              <a:rPr lang="el-GR" sz="2800" i="1" dirty="0">
                <a:solidFill>
                  <a:srgbClr val="015E72"/>
                </a:solidFill>
                <a:latin typeface="Aptos" panose="020B0004020202020204" pitchFamily="34" charset="0"/>
                <a:cs typeface="Poppins"/>
                <a:sym typeface="Poppins"/>
              </a:rPr>
              <a:t>και </a:t>
            </a:r>
            <a:r>
              <a:rPr lang="el-GR" sz="2800" b="1" i="1" dirty="0">
                <a:solidFill>
                  <a:srgbClr val="015E72"/>
                </a:solidFill>
                <a:latin typeface="Aptos" panose="020B0004020202020204" pitchFamily="34" charset="0"/>
                <a:cs typeface="Poppins"/>
                <a:sym typeface="Poppins"/>
              </a:rPr>
              <a:t>προσέλκυσης χρηματοδότησης.</a:t>
            </a:r>
          </a:p>
        </p:txBody>
      </p:sp>
      <p:sp>
        <p:nvSpPr>
          <p:cNvPr id="5" name="Θέση αριθμού διαφάνειας 4">
            <a:extLst>
              <a:ext uri="{FF2B5EF4-FFF2-40B4-BE49-F238E27FC236}">
                <a16:creationId xmlns:a16="http://schemas.microsoft.com/office/drawing/2014/main" id="{AABE1912-A305-2CD7-F768-6B788D92BC24}"/>
              </a:ext>
            </a:extLst>
          </p:cNvPr>
          <p:cNvSpPr>
            <a:spLocks noGrp="1"/>
          </p:cNvSpPr>
          <p:nvPr>
            <p:ph type="sldNum" sz="quarter" idx="12"/>
          </p:nvPr>
        </p:nvSpPr>
        <p:spPr>
          <a:xfrm>
            <a:off x="9296400" y="6400800"/>
            <a:ext cx="2743200" cy="365125"/>
          </a:xfrm>
        </p:spPr>
        <p:txBody>
          <a:bodyPr/>
          <a:lstStyle/>
          <a:p>
            <a:fld id="{03B1FA36-C3F0-4838-BC28-F437E577D825}" type="slidenum">
              <a:rPr lang="el-GR" smtClean="0"/>
              <a:t>5</a:t>
            </a:fld>
            <a:endParaRPr lang="el-GR" dirty="0"/>
          </a:p>
        </p:txBody>
      </p:sp>
      <p:sp>
        <p:nvSpPr>
          <p:cNvPr id="9" name="Υπότιτλος 4">
            <a:extLst>
              <a:ext uri="{FF2B5EF4-FFF2-40B4-BE49-F238E27FC236}">
                <a16:creationId xmlns:a16="http://schemas.microsoft.com/office/drawing/2014/main" id="{95A8127C-34B1-C89B-4181-EC326E1224F3}"/>
              </a:ext>
            </a:extLst>
          </p:cNvPr>
          <p:cNvSpPr>
            <a:spLocks noGrp="1"/>
          </p:cNvSpPr>
          <p:nvPr>
            <p:ph idx="1"/>
          </p:nvPr>
        </p:nvSpPr>
        <p:spPr>
          <a:xfrm>
            <a:off x="4435475" y="1544638"/>
            <a:ext cx="7429500" cy="5038724"/>
          </a:xfrm>
        </p:spPr>
        <p:txBody>
          <a:bodyPr>
            <a:normAutofit fontScale="92500" lnSpcReduction="10000"/>
          </a:bodyPr>
          <a:lstStyle/>
          <a:p>
            <a:pPr marL="0" indent="0" algn="just">
              <a:lnSpc>
                <a:spcPct val="110000"/>
              </a:lnSpc>
              <a:spcAft>
                <a:spcPts val="600"/>
              </a:spcAft>
              <a:buNone/>
            </a:pPr>
            <a:r>
              <a:rPr lang="el-GR" sz="1800" dirty="0">
                <a:latin typeface="Aptos" panose="020B0004020202020204" pitchFamily="34" charset="0"/>
              </a:rPr>
              <a:t>Η χρηματοδότηση των έργων GReco Islands προέρχεται κυρίως από </a:t>
            </a:r>
            <a:r>
              <a:rPr lang="el-GR" sz="1800" b="1" dirty="0">
                <a:latin typeface="Aptos" panose="020B0004020202020204" pitchFamily="34" charset="0"/>
              </a:rPr>
              <a:t>πόρους της Πολιτικής Συνοχής 2021–2027 (τομεακών και περιφερειακών προγραμμάτων) </a:t>
            </a:r>
            <a:r>
              <a:rPr lang="el-GR" sz="1800" dirty="0">
                <a:latin typeface="Aptos" panose="020B0004020202020204" pitchFamily="34" charset="0"/>
              </a:rPr>
              <a:t>και συμπληρωματικά </a:t>
            </a:r>
            <a:r>
              <a:rPr lang="el-GR" sz="1800" b="1" dirty="0">
                <a:latin typeface="Aptos" panose="020B0004020202020204" pitchFamily="34" charset="0"/>
              </a:rPr>
              <a:t>ευρωπαϊκά χρηματοδοτικά εργαλεία</a:t>
            </a:r>
            <a:r>
              <a:rPr lang="el-GR" sz="1800" dirty="0">
                <a:latin typeface="Aptos" panose="020B0004020202020204" pitchFamily="34" charset="0"/>
              </a:rPr>
              <a:t>.</a:t>
            </a:r>
          </a:p>
          <a:p>
            <a:pPr marL="0" indent="0" algn="just">
              <a:spcAft>
                <a:spcPts val="600"/>
              </a:spcAft>
              <a:buNone/>
            </a:pPr>
            <a:r>
              <a:rPr lang="el-GR" sz="1800" b="1" dirty="0">
                <a:solidFill>
                  <a:schemeClr val="accent1"/>
                </a:solidFill>
                <a:latin typeface="Aptos" panose="020B0004020202020204" pitchFamily="34" charset="0"/>
                <a:ea typeface="Yu Mincho Demibold" panose="020B0400000000000000" pitchFamily="18" charset="-128"/>
              </a:rPr>
              <a:t>➭ </a:t>
            </a:r>
            <a:r>
              <a:rPr lang="el-GR" sz="1800" b="1" dirty="0">
                <a:solidFill>
                  <a:schemeClr val="accent1"/>
                </a:solidFill>
                <a:latin typeface="Aptos" panose="020B0004020202020204" pitchFamily="34" charset="0"/>
              </a:rPr>
              <a:t>Πηγές χρηματοδότησης </a:t>
            </a:r>
            <a:r>
              <a:rPr lang="en-US" sz="1800" b="1" dirty="0">
                <a:solidFill>
                  <a:schemeClr val="accent1"/>
                </a:solidFill>
                <a:latin typeface="Aptos" panose="020B0004020202020204" pitchFamily="34" charset="0"/>
              </a:rPr>
              <a:t>GReco Islands</a:t>
            </a:r>
            <a:r>
              <a:rPr lang="el-GR" sz="1800" b="1" dirty="0">
                <a:solidFill>
                  <a:schemeClr val="accent1"/>
                </a:solidFill>
                <a:latin typeface="Aptos" panose="020B0004020202020204" pitchFamily="34" charset="0"/>
              </a:rPr>
              <a:t> </a:t>
            </a:r>
            <a:r>
              <a:rPr lang="el-GR" sz="1800" dirty="0">
                <a:latin typeface="Aptos" panose="020B0004020202020204" pitchFamily="34" charset="0"/>
              </a:rPr>
              <a:t>: </a:t>
            </a:r>
          </a:p>
          <a:p>
            <a:pPr marL="0" indent="0" algn="just">
              <a:spcAft>
                <a:spcPts val="600"/>
              </a:spcAft>
              <a:buNone/>
            </a:pPr>
            <a:r>
              <a:rPr lang="el-GR" sz="1800" b="1" dirty="0">
                <a:latin typeface="Aptos" panose="020B0004020202020204" pitchFamily="34" charset="0"/>
              </a:rPr>
              <a:t>Κύρια προγράμματα ΕΣΠΑ</a:t>
            </a:r>
          </a:p>
          <a:p>
            <a:pPr lvl="1">
              <a:spcAft>
                <a:spcPts val="600"/>
              </a:spcAft>
            </a:pPr>
            <a:r>
              <a:rPr lang="el-GR" sz="1800" b="1" dirty="0">
                <a:latin typeface="Aptos" panose="020B0004020202020204" pitchFamily="34" charset="0"/>
              </a:rPr>
              <a:t>Τομεακό πρόγραμμα </a:t>
            </a:r>
            <a:r>
              <a:rPr lang="el-GR" sz="1800" b="1" dirty="0">
                <a:solidFill>
                  <a:schemeClr val="accent6"/>
                </a:solidFill>
                <a:latin typeface="Aptos" panose="020B0004020202020204" pitchFamily="34" charset="0"/>
              </a:rPr>
              <a:t>«Περιβάλλον και Κλιματική Αλλαγή» (ΠΕΚΑ)</a:t>
            </a:r>
          </a:p>
          <a:p>
            <a:pPr lvl="1">
              <a:spcAft>
                <a:spcPts val="600"/>
              </a:spcAft>
            </a:pPr>
            <a:r>
              <a:rPr lang="el-GR" sz="1800" b="1" dirty="0">
                <a:latin typeface="Aptos" panose="020B0004020202020204" pitchFamily="34" charset="0"/>
              </a:rPr>
              <a:t>Πρόγραμμα </a:t>
            </a:r>
            <a:r>
              <a:rPr lang="el-GR" sz="1800" b="1" dirty="0">
                <a:solidFill>
                  <a:schemeClr val="accent6"/>
                </a:solidFill>
                <a:latin typeface="Aptos" panose="020B0004020202020204" pitchFamily="34" charset="0"/>
              </a:rPr>
              <a:t>«Δίκαιη Αναπτυξιακή Μετάβαση» (ΔΑΜ)</a:t>
            </a:r>
          </a:p>
          <a:p>
            <a:pPr lvl="1">
              <a:spcAft>
                <a:spcPts val="600"/>
              </a:spcAft>
            </a:pPr>
            <a:r>
              <a:rPr lang="el-GR" sz="1800" b="1" dirty="0">
                <a:latin typeface="Aptos" panose="020B0004020202020204" pitchFamily="34" charset="0"/>
              </a:rPr>
              <a:t>Περιφερειακά Προγράμματα </a:t>
            </a:r>
            <a:r>
              <a:rPr lang="el-GR" sz="1800" dirty="0">
                <a:latin typeface="Aptos" panose="020B0004020202020204" pitchFamily="34" charset="0"/>
              </a:rPr>
              <a:t>: </a:t>
            </a:r>
            <a:r>
              <a:rPr lang="el-GR" sz="1800" b="1" dirty="0">
                <a:solidFill>
                  <a:schemeClr val="accent6"/>
                </a:solidFill>
                <a:latin typeface="Aptos" panose="020B0004020202020204" pitchFamily="34" charset="0"/>
              </a:rPr>
              <a:t>«Βόρειο Αιγαίο»</a:t>
            </a:r>
            <a:r>
              <a:rPr lang="el-GR" sz="1800" dirty="0">
                <a:latin typeface="Aptos" panose="020B0004020202020204" pitchFamily="34" charset="0"/>
              </a:rPr>
              <a:t>, </a:t>
            </a:r>
            <a:r>
              <a:rPr lang="el-GR" sz="1800" b="1" dirty="0">
                <a:solidFill>
                  <a:schemeClr val="accent6"/>
                </a:solidFill>
                <a:latin typeface="Aptos" panose="020B0004020202020204" pitchFamily="34" charset="0"/>
              </a:rPr>
              <a:t>«Νότιο Αιγαίο»</a:t>
            </a:r>
            <a:r>
              <a:rPr lang="el-GR" sz="1800" dirty="0">
                <a:latin typeface="Aptos" panose="020B0004020202020204" pitchFamily="34" charset="0"/>
              </a:rPr>
              <a:t>, </a:t>
            </a:r>
            <a:r>
              <a:rPr lang="el-GR" sz="1800" b="1" dirty="0">
                <a:solidFill>
                  <a:schemeClr val="accent6"/>
                </a:solidFill>
                <a:latin typeface="Aptos" panose="020B0004020202020204" pitchFamily="34" charset="0"/>
              </a:rPr>
              <a:t>«Ιόνια Νησιά»</a:t>
            </a:r>
          </a:p>
          <a:p>
            <a:pPr marL="0" indent="0">
              <a:spcAft>
                <a:spcPts val="600"/>
              </a:spcAft>
              <a:buNone/>
            </a:pPr>
            <a:r>
              <a:rPr lang="el-GR" sz="1800" b="1" dirty="0">
                <a:latin typeface="Aptos" panose="020B0004020202020204" pitchFamily="34" charset="0"/>
              </a:rPr>
              <a:t>Συμπληρωματικά ευρωπαϊκά ταμεία: </a:t>
            </a:r>
          </a:p>
          <a:p>
            <a:pPr lvl="1" algn="just">
              <a:spcAft>
                <a:spcPts val="600"/>
              </a:spcAft>
            </a:pPr>
            <a:r>
              <a:rPr lang="el-GR" sz="1600" dirty="0">
                <a:latin typeface="Aptos" panose="020B0004020202020204" pitchFamily="34" charset="0"/>
              </a:rPr>
              <a:t>Ταμείο </a:t>
            </a:r>
            <a:r>
              <a:rPr lang="el-GR" sz="1600" dirty="0" err="1">
                <a:latin typeface="Aptos" panose="020B0004020202020204" pitchFamily="34" charset="0"/>
              </a:rPr>
              <a:t>Απανθρακοποίησης</a:t>
            </a:r>
            <a:r>
              <a:rPr lang="el-GR" sz="1600" dirty="0">
                <a:latin typeface="Aptos" panose="020B0004020202020204" pitchFamily="34" charset="0"/>
              </a:rPr>
              <a:t> Νησιών</a:t>
            </a:r>
          </a:p>
          <a:p>
            <a:pPr lvl="1" algn="just">
              <a:spcAft>
                <a:spcPts val="600"/>
              </a:spcAft>
            </a:pPr>
            <a:r>
              <a:rPr lang="en-US" sz="1600" dirty="0">
                <a:latin typeface="Aptos" panose="020B0004020202020204" pitchFamily="34" charset="0"/>
              </a:rPr>
              <a:t>Social Climate Fund</a:t>
            </a:r>
            <a:r>
              <a:rPr lang="el-GR" sz="1600" dirty="0">
                <a:latin typeface="Aptos" panose="020B0004020202020204" pitchFamily="34" charset="0"/>
              </a:rPr>
              <a:t>		</a:t>
            </a:r>
          </a:p>
          <a:p>
            <a:pPr lvl="1" algn="just">
              <a:spcAft>
                <a:spcPts val="600"/>
              </a:spcAft>
            </a:pPr>
            <a:r>
              <a:rPr lang="en-US" sz="1600" dirty="0">
                <a:latin typeface="Aptos" panose="020B0004020202020204" pitchFamily="34" charset="0"/>
              </a:rPr>
              <a:t>Modernization Fund</a:t>
            </a:r>
            <a:endParaRPr lang="el-GR" sz="900" dirty="0">
              <a:latin typeface="Aptos" panose="020B0004020202020204" pitchFamily="34" charset="0"/>
            </a:endParaRPr>
          </a:p>
          <a:p>
            <a:pPr lvl="1" algn="just">
              <a:spcAft>
                <a:spcPts val="600"/>
              </a:spcAft>
            </a:pPr>
            <a:r>
              <a:rPr lang="el-GR" sz="1600" dirty="0">
                <a:latin typeface="Aptos" panose="020B0004020202020204" pitchFamily="34" charset="0"/>
              </a:rPr>
              <a:t>λοιπά χρηματοδοτικά εργαλεία ΕΕ</a:t>
            </a:r>
          </a:p>
        </p:txBody>
      </p:sp>
      <p:sp>
        <p:nvSpPr>
          <p:cNvPr id="10" name="Google Shape;214;p8">
            <a:extLst>
              <a:ext uri="{FF2B5EF4-FFF2-40B4-BE49-F238E27FC236}">
                <a16:creationId xmlns:a16="http://schemas.microsoft.com/office/drawing/2014/main" id="{24B018CF-2169-91F9-5DDC-325CA322BD78}"/>
              </a:ext>
            </a:extLst>
          </p:cNvPr>
          <p:cNvSpPr txBox="1"/>
          <p:nvPr/>
        </p:nvSpPr>
        <p:spPr>
          <a:xfrm>
            <a:off x="3267074" y="-116894"/>
            <a:ext cx="8382001" cy="1556836"/>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latin typeface="Aptos" panose="020B0004020202020204" pitchFamily="34" charset="0"/>
                <a:cs typeface="Poppins"/>
                <a:sym typeface="Poppins"/>
              </a:rPr>
              <a:t>ΘΕΣΜΙΚΟ ΠΛΑΙΣΙΟ ΣΥΓΧΡΗΜΑΤΟΔΟΤΗΣΗΣ ΕΡΓΩΝ</a:t>
            </a:r>
            <a:endParaRPr lang="en-US" sz="4000" b="1" dirty="0">
              <a:solidFill>
                <a:srgbClr val="015E72"/>
              </a:solidFill>
              <a:latin typeface="Aptos" panose="020B0004020202020204" pitchFamily="34" charset="0"/>
              <a:cs typeface="Poppins"/>
            </a:endParaRPr>
          </a:p>
        </p:txBody>
      </p:sp>
    </p:spTree>
    <p:extLst>
      <p:ext uri="{BB962C8B-B14F-4D97-AF65-F5344CB8AC3E}">
        <p14:creationId xmlns:p14="http://schemas.microsoft.com/office/powerpoint/2010/main" val="396327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D3020-6389-ABC9-982D-1890970BCB3D}"/>
            </a:ext>
          </a:extLst>
        </p:cNvPr>
        <p:cNvGrpSpPr/>
        <p:nvPr/>
      </p:nvGrpSpPr>
      <p:grpSpPr>
        <a:xfrm>
          <a:off x="0" y="0"/>
          <a:ext cx="0" cy="0"/>
          <a:chOff x="0" y="0"/>
          <a:chExt cx="0" cy="0"/>
        </a:xfrm>
      </p:grpSpPr>
      <p:pic>
        <p:nvPicPr>
          <p:cNvPr id="7" name="Εικόνα 6">
            <a:extLst>
              <a:ext uri="{FF2B5EF4-FFF2-40B4-BE49-F238E27FC236}">
                <a16:creationId xmlns:a16="http://schemas.microsoft.com/office/drawing/2014/main" id="{C92106C9-3912-E4F1-59AE-28271F7D22A9}"/>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9140" b="665"/>
          <a:stretch>
            <a:fillRect/>
          </a:stretch>
        </p:blipFill>
        <p:spPr>
          <a:xfrm>
            <a:off x="7940233" y="0"/>
            <a:ext cx="4251767" cy="6858000"/>
          </a:xfrm>
          <a:prstGeom prst="rect">
            <a:avLst/>
          </a:prstGeom>
        </p:spPr>
      </p:pic>
      <p:sp>
        <p:nvSpPr>
          <p:cNvPr id="5" name="Θέση αριθμού διαφάνειας 4">
            <a:extLst>
              <a:ext uri="{FF2B5EF4-FFF2-40B4-BE49-F238E27FC236}">
                <a16:creationId xmlns:a16="http://schemas.microsoft.com/office/drawing/2014/main" id="{C8888E89-6645-1C1B-5B71-EA5D75437702}"/>
              </a:ext>
            </a:extLst>
          </p:cNvPr>
          <p:cNvSpPr>
            <a:spLocks noGrp="1"/>
          </p:cNvSpPr>
          <p:nvPr>
            <p:ph type="sldNum" sz="quarter" idx="12"/>
          </p:nvPr>
        </p:nvSpPr>
        <p:spPr>
          <a:xfrm>
            <a:off x="9296400" y="6400800"/>
            <a:ext cx="2743200" cy="365125"/>
          </a:xfrm>
        </p:spPr>
        <p:txBody>
          <a:bodyPr/>
          <a:lstStyle/>
          <a:p>
            <a:fld id="{03B1FA36-C3F0-4838-BC28-F437E577D825}" type="slidenum">
              <a:rPr lang="el-GR" smtClean="0"/>
              <a:t>6</a:t>
            </a:fld>
            <a:endParaRPr lang="el-GR" dirty="0"/>
          </a:p>
        </p:txBody>
      </p:sp>
      <p:sp>
        <p:nvSpPr>
          <p:cNvPr id="10" name="Google Shape;214;p8">
            <a:extLst>
              <a:ext uri="{FF2B5EF4-FFF2-40B4-BE49-F238E27FC236}">
                <a16:creationId xmlns:a16="http://schemas.microsoft.com/office/drawing/2014/main" id="{8FCA1775-819F-D1EB-62C6-E353E5375AB4}"/>
              </a:ext>
            </a:extLst>
          </p:cNvPr>
          <p:cNvSpPr txBox="1"/>
          <p:nvPr/>
        </p:nvSpPr>
        <p:spPr>
          <a:xfrm>
            <a:off x="-598266" y="-55051"/>
            <a:ext cx="9894666" cy="1556836"/>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latin typeface="Aptos" panose="020B0004020202020204" pitchFamily="34" charset="0"/>
                <a:cs typeface="Poppins"/>
                <a:sym typeface="Poppins"/>
              </a:rPr>
              <a:t>ΔΙΑΔΙΚΑΣΙΑ ΑΠΟΝΟΜΗΣ ΤΟΥ ΣΗΜΑΤΟΣ </a:t>
            </a:r>
            <a:r>
              <a:rPr lang="el-GR" sz="4000" b="1" dirty="0">
                <a:solidFill>
                  <a:schemeClr val="accent1"/>
                </a:solidFill>
                <a:latin typeface="Aptos" panose="020B0004020202020204" pitchFamily="34" charset="0"/>
                <a:cs typeface="Poppins"/>
                <a:sym typeface="Poppins"/>
              </a:rPr>
              <a:t>GR</a:t>
            </a:r>
            <a:r>
              <a:rPr lang="el-GR" sz="4000" b="1" dirty="0">
                <a:solidFill>
                  <a:schemeClr val="accent6"/>
                </a:solidFill>
                <a:latin typeface="Aptos" panose="020B0004020202020204" pitchFamily="34" charset="0"/>
                <a:cs typeface="Poppins"/>
                <a:sym typeface="Poppins"/>
              </a:rPr>
              <a:t>eco </a:t>
            </a:r>
            <a:r>
              <a:rPr lang="el-GR" sz="4000" b="1" dirty="0" err="1">
                <a:solidFill>
                  <a:schemeClr val="accent1"/>
                </a:solidFill>
                <a:latin typeface="Aptos" panose="020B0004020202020204" pitchFamily="34" charset="0"/>
                <a:cs typeface="Poppins"/>
                <a:sym typeface="Poppins"/>
              </a:rPr>
              <a:t>Island</a:t>
            </a:r>
            <a:endParaRPr lang="en-US" sz="4000" b="1" dirty="0">
              <a:solidFill>
                <a:schemeClr val="accent1"/>
              </a:solidFill>
              <a:latin typeface="Aptos" panose="020B0004020202020204" pitchFamily="34" charset="0"/>
              <a:cs typeface="Poppins"/>
            </a:endParaRPr>
          </a:p>
        </p:txBody>
      </p:sp>
      <p:sp>
        <p:nvSpPr>
          <p:cNvPr id="6" name="Υπότιτλος 4">
            <a:extLst>
              <a:ext uri="{FF2B5EF4-FFF2-40B4-BE49-F238E27FC236}">
                <a16:creationId xmlns:a16="http://schemas.microsoft.com/office/drawing/2014/main" id="{3654FF51-C9EA-A589-65F7-1ACEC8C99C0F}"/>
              </a:ext>
            </a:extLst>
          </p:cNvPr>
          <p:cNvSpPr>
            <a:spLocks noGrp="1"/>
          </p:cNvSpPr>
          <p:nvPr>
            <p:ph idx="1"/>
          </p:nvPr>
        </p:nvSpPr>
        <p:spPr>
          <a:xfrm>
            <a:off x="188138" y="1993211"/>
            <a:ext cx="7319038" cy="4407589"/>
          </a:xfrm>
        </p:spPr>
        <p:txBody>
          <a:bodyPr>
            <a:normAutofit/>
          </a:bodyPr>
          <a:lstStyle/>
          <a:p>
            <a:pPr marL="0" indent="0" algn="just">
              <a:spcAft>
                <a:spcPts val="600"/>
              </a:spcAft>
              <a:buNone/>
            </a:pPr>
            <a:r>
              <a:rPr lang="el-GR" sz="2000" b="1" dirty="0">
                <a:solidFill>
                  <a:schemeClr val="accent1"/>
                </a:solidFill>
                <a:latin typeface="Aptos" panose="020B0004020202020204" pitchFamily="34" charset="0"/>
                <a:ea typeface="Yu Mincho Demibold" panose="020B0400000000000000" pitchFamily="18" charset="-128"/>
              </a:rPr>
              <a:t>➭</a:t>
            </a:r>
            <a:r>
              <a:rPr lang="en-US" sz="2000" dirty="0">
                <a:latin typeface="Aptos" panose="020B0004020202020204" pitchFamily="34" charset="0"/>
              </a:rPr>
              <a:t> </a:t>
            </a:r>
            <a:r>
              <a:rPr lang="el-GR" sz="2000" b="1" dirty="0">
                <a:solidFill>
                  <a:schemeClr val="accent1"/>
                </a:solidFill>
                <a:latin typeface="Aptos" panose="020B0004020202020204" pitchFamily="34" charset="0"/>
              </a:rPr>
              <a:t>Τρία στάδια πιστοποίησης – Τρία επίπεδα σήμανσης : </a:t>
            </a:r>
          </a:p>
          <a:p>
            <a:pPr marL="800100" lvl="1" indent="-342900" algn="just">
              <a:spcAft>
                <a:spcPts val="600"/>
              </a:spcAft>
              <a:buFont typeface="+mj-lt"/>
              <a:buAutoNum type="arabicPeriod"/>
            </a:pPr>
            <a:r>
              <a:rPr lang="el-GR" sz="2000" dirty="0">
                <a:latin typeface="Aptos" panose="020B0004020202020204" pitchFamily="34" charset="0"/>
              </a:rPr>
              <a:t>Εισαγωγικό στάδιο - Σήμα «</a:t>
            </a:r>
            <a:r>
              <a:rPr lang="en-US" sz="2000" b="1" dirty="0">
                <a:solidFill>
                  <a:schemeClr val="accent1"/>
                </a:solidFill>
                <a:latin typeface="Aptos" panose="020B0004020202020204" pitchFamily="34" charset="0"/>
              </a:rPr>
              <a:t>GR</a:t>
            </a:r>
            <a:r>
              <a:rPr lang="en-US" sz="2000" b="1" dirty="0">
                <a:solidFill>
                  <a:schemeClr val="accent6"/>
                </a:solidFill>
                <a:latin typeface="Aptos" panose="020B0004020202020204" pitchFamily="34" charset="0"/>
              </a:rPr>
              <a:t>eco</a:t>
            </a:r>
            <a:r>
              <a:rPr lang="en-US" sz="2000" dirty="0">
                <a:latin typeface="Aptos" panose="020B0004020202020204" pitchFamily="34" charset="0"/>
              </a:rPr>
              <a:t> </a:t>
            </a:r>
            <a:r>
              <a:rPr lang="en-US" sz="2000" b="1" dirty="0">
                <a:solidFill>
                  <a:schemeClr val="accent1"/>
                </a:solidFill>
                <a:latin typeface="Aptos" panose="020B0004020202020204" pitchFamily="34" charset="0"/>
              </a:rPr>
              <a:t>Candidate</a:t>
            </a:r>
            <a:r>
              <a:rPr lang="el-GR" sz="2000" dirty="0">
                <a:latin typeface="Aptos" panose="020B0004020202020204" pitchFamily="34" charset="0"/>
              </a:rPr>
              <a:t>»</a:t>
            </a:r>
          </a:p>
          <a:p>
            <a:pPr lvl="2" algn="just">
              <a:spcAft>
                <a:spcPts val="600"/>
              </a:spcAft>
              <a:buFont typeface="Wingdings" panose="05000000000000000000" pitchFamily="2" charset="2"/>
              <a:buChar char="ü"/>
            </a:pPr>
            <a:r>
              <a:rPr lang="el-GR" sz="1800" dirty="0">
                <a:latin typeface="Aptos" panose="020B0004020202020204" pitchFamily="34" charset="0"/>
              </a:rPr>
              <a:t>Έγκριση και έναρξη υλοποίησης Τοπικού Σχεδίου Δράσης (ΤΣΔ) </a:t>
            </a:r>
            <a:r>
              <a:rPr lang="el-GR" sz="1800" dirty="0">
                <a:latin typeface="Aptos" panose="020B0004020202020204" pitchFamily="34" charset="0"/>
                <a:sym typeface="Wingdings" panose="05000000000000000000" pitchFamily="2" charset="2"/>
              </a:rPr>
              <a:t>→ </a:t>
            </a:r>
            <a:r>
              <a:rPr lang="el-GR" sz="1800" b="1" dirty="0">
                <a:latin typeface="Aptos" panose="020B0004020202020204" pitchFamily="34" charset="0"/>
              </a:rPr>
              <a:t>Πιστοποιεί τη δέσμευση του νησιού να υλοποιήσει το εγκεκριμένο ΤΣΔ. </a:t>
            </a:r>
          </a:p>
          <a:p>
            <a:pPr marL="800100" lvl="1" indent="-342900" algn="just">
              <a:spcAft>
                <a:spcPts val="600"/>
              </a:spcAft>
              <a:buFont typeface="+mj-lt"/>
              <a:buAutoNum type="arabicPeriod"/>
            </a:pPr>
            <a:r>
              <a:rPr lang="el-GR" sz="2000" dirty="0">
                <a:latin typeface="Aptos" panose="020B0004020202020204" pitchFamily="34" charset="0"/>
              </a:rPr>
              <a:t>Ενδιάμεσο στάδιο – Σήμα «</a:t>
            </a:r>
            <a:r>
              <a:rPr lang="en-US" sz="2000" b="1" dirty="0">
                <a:solidFill>
                  <a:schemeClr val="accent1"/>
                </a:solidFill>
                <a:latin typeface="Aptos" panose="020B0004020202020204" pitchFamily="34" charset="0"/>
              </a:rPr>
              <a:t>GR</a:t>
            </a:r>
            <a:r>
              <a:rPr lang="en-US" sz="2000" b="1" dirty="0">
                <a:solidFill>
                  <a:schemeClr val="accent6"/>
                </a:solidFill>
                <a:latin typeface="Aptos" panose="020B0004020202020204" pitchFamily="34" charset="0"/>
              </a:rPr>
              <a:t>eco</a:t>
            </a:r>
            <a:r>
              <a:rPr lang="en-US" sz="2000" dirty="0">
                <a:latin typeface="Aptos" panose="020B0004020202020204" pitchFamily="34" charset="0"/>
              </a:rPr>
              <a:t> </a:t>
            </a:r>
            <a:r>
              <a:rPr lang="en-US" sz="2000" b="1" dirty="0">
                <a:solidFill>
                  <a:schemeClr val="accent1"/>
                </a:solidFill>
                <a:latin typeface="Aptos" panose="020B0004020202020204" pitchFamily="34" charset="0"/>
              </a:rPr>
              <a:t>in Transition</a:t>
            </a:r>
            <a:r>
              <a:rPr lang="el-GR" sz="2000" dirty="0">
                <a:latin typeface="Aptos" panose="020B0004020202020204" pitchFamily="34" charset="0"/>
              </a:rPr>
              <a:t>»</a:t>
            </a:r>
          </a:p>
          <a:p>
            <a:pPr lvl="2" algn="just">
              <a:spcAft>
                <a:spcPts val="600"/>
              </a:spcAft>
              <a:buFont typeface="Wingdings" panose="05000000000000000000" pitchFamily="2" charset="2"/>
              <a:buChar char="ü"/>
            </a:pPr>
            <a:r>
              <a:rPr lang="el-GR" sz="1800" dirty="0">
                <a:latin typeface="Aptos" panose="020B0004020202020204" pitchFamily="34" charset="0"/>
              </a:rPr>
              <a:t>Αναγνώριση προόδου υλοποίησης του ΤΣΔ → </a:t>
            </a:r>
            <a:r>
              <a:rPr lang="el-GR" sz="1800" b="1" dirty="0">
                <a:latin typeface="Aptos" panose="020B0004020202020204" pitchFamily="34" charset="0"/>
              </a:rPr>
              <a:t>Πιστοποιεί την επίτευξη των ενδιάμεσων στόχων </a:t>
            </a:r>
            <a:r>
              <a:rPr lang="el-GR" sz="1800" b="1" dirty="0" err="1">
                <a:latin typeface="Aptos" panose="020B0004020202020204" pitchFamily="34" charset="0"/>
              </a:rPr>
              <a:t>στοχοθεσίας</a:t>
            </a:r>
            <a:r>
              <a:rPr lang="el-GR" sz="1800" b="1" dirty="0">
                <a:latin typeface="Aptos" panose="020B0004020202020204" pitchFamily="34" charset="0"/>
              </a:rPr>
              <a:t>. </a:t>
            </a:r>
          </a:p>
          <a:p>
            <a:pPr marL="800100" lvl="1" indent="-342900" algn="just">
              <a:spcAft>
                <a:spcPts val="600"/>
              </a:spcAft>
              <a:buFont typeface="+mj-lt"/>
              <a:buAutoNum type="arabicPeriod"/>
            </a:pPr>
            <a:r>
              <a:rPr lang="el-GR" sz="2000" dirty="0">
                <a:latin typeface="Aptos" panose="020B0004020202020204" pitchFamily="34" charset="0"/>
              </a:rPr>
              <a:t>Τελικό στάδιο – Σήμα «</a:t>
            </a:r>
            <a:r>
              <a:rPr lang="en-US" sz="2000" b="1" dirty="0" err="1">
                <a:solidFill>
                  <a:schemeClr val="accent1"/>
                </a:solidFill>
                <a:latin typeface="Aptos" panose="020B0004020202020204" pitchFamily="34" charset="0"/>
              </a:rPr>
              <a:t>GR</a:t>
            </a:r>
            <a:r>
              <a:rPr lang="en-US" sz="2000" b="1" dirty="0" err="1">
                <a:solidFill>
                  <a:schemeClr val="accent6"/>
                </a:solidFill>
                <a:latin typeface="Aptos" panose="020B0004020202020204" pitchFamily="34" charset="0"/>
              </a:rPr>
              <a:t>eco</a:t>
            </a:r>
            <a:r>
              <a:rPr lang="en-US" sz="2000" b="1" dirty="0" err="1">
                <a:solidFill>
                  <a:schemeClr val="accent1"/>
                </a:solidFill>
                <a:latin typeface="Aptos" panose="020B0004020202020204" pitchFamily="34" charset="0"/>
              </a:rPr>
              <a:t>ISLAND</a:t>
            </a:r>
            <a:r>
              <a:rPr lang="el-GR" sz="2000" dirty="0">
                <a:latin typeface="Aptos" panose="020B0004020202020204" pitchFamily="34" charset="0"/>
              </a:rPr>
              <a:t>»</a:t>
            </a:r>
          </a:p>
          <a:p>
            <a:pPr lvl="2" algn="just">
              <a:spcAft>
                <a:spcPts val="600"/>
              </a:spcAft>
              <a:buFont typeface="Wingdings" panose="05000000000000000000" pitchFamily="2" charset="2"/>
              <a:buChar char="ü"/>
            </a:pPr>
            <a:r>
              <a:rPr lang="el-GR" sz="1800" dirty="0">
                <a:latin typeface="Aptos" panose="020B0004020202020204" pitchFamily="34" charset="0"/>
              </a:rPr>
              <a:t>Αναγνώριση ολοκληρωμένης μετάβασης του νησιού προς βιώσιμη ανάπτυξη → </a:t>
            </a:r>
            <a:r>
              <a:rPr lang="el-GR" sz="1800" b="1" dirty="0">
                <a:latin typeface="Aptos" panose="020B0004020202020204" pitchFamily="34" charset="0"/>
              </a:rPr>
              <a:t>Πιστοποιεί την επίτευξη των τελικών στόχων. </a:t>
            </a:r>
          </a:p>
        </p:txBody>
      </p:sp>
      <p:sp>
        <p:nvSpPr>
          <p:cNvPr id="8" name="Υπότιτλος 4">
            <a:extLst>
              <a:ext uri="{FF2B5EF4-FFF2-40B4-BE49-F238E27FC236}">
                <a16:creationId xmlns:a16="http://schemas.microsoft.com/office/drawing/2014/main" id="{955FB2C2-42C6-7E1D-318B-DACE9D5DFC79}"/>
              </a:ext>
            </a:extLst>
          </p:cNvPr>
          <p:cNvSpPr txBox="1">
            <a:spLocks/>
          </p:cNvSpPr>
          <p:nvPr/>
        </p:nvSpPr>
        <p:spPr>
          <a:xfrm>
            <a:off x="8373289" y="2419350"/>
            <a:ext cx="3385654" cy="3703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l-GR" sz="2400" i="1" dirty="0">
                <a:latin typeface="Aptos" panose="020B0004020202020204" pitchFamily="34" charset="0"/>
              </a:rPr>
              <a:t>Το σήμα </a:t>
            </a:r>
            <a:r>
              <a:rPr lang="en-US" sz="2400" b="1" i="1" dirty="0">
                <a:solidFill>
                  <a:schemeClr val="accent1"/>
                </a:solidFill>
                <a:latin typeface="Aptos" panose="020B0004020202020204" pitchFamily="34" charset="0"/>
              </a:rPr>
              <a:t>Gr</a:t>
            </a:r>
            <a:r>
              <a:rPr lang="en-US" sz="2400" b="1" i="1" dirty="0">
                <a:solidFill>
                  <a:schemeClr val="accent6"/>
                </a:solidFill>
                <a:latin typeface="Aptos" panose="020B0004020202020204" pitchFamily="34" charset="0"/>
              </a:rPr>
              <a:t>eco</a:t>
            </a:r>
            <a:r>
              <a:rPr lang="el-GR" sz="2400" b="1" i="1" dirty="0">
                <a:solidFill>
                  <a:schemeClr val="accent6"/>
                </a:solidFill>
                <a:latin typeface="Aptos" panose="020B0004020202020204" pitchFamily="34" charset="0"/>
              </a:rPr>
              <a:t> </a:t>
            </a:r>
            <a:r>
              <a:rPr lang="en-US" sz="2400" b="1" i="1" dirty="0">
                <a:solidFill>
                  <a:schemeClr val="accent1"/>
                </a:solidFill>
                <a:latin typeface="Aptos" panose="020B0004020202020204" pitchFamily="34" charset="0"/>
              </a:rPr>
              <a:t>Island </a:t>
            </a:r>
            <a:r>
              <a:rPr lang="el-GR" sz="2400" i="1" dirty="0">
                <a:latin typeface="Aptos" panose="020B0004020202020204" pitchFamily="34" charset="0"/>
              </a:rPr>
              <a:t>απονέμεται στα επιλέξιμα νησιά ως </a:t>
            </a:r>
            <a:r>
              <a:rPr lang="el-GR" sz="2400" b="1" i="1" dirty="0">
                <a:latin typeface="Aptos" panose="020B0004020202020204" pitchFamily="34" charset="0"/>
              </a:rPr>
              <a:t>πιστοποίηση για την επίτευξη στόχων </a:t>
            </a:r>
            <a:r>
              <a:rPr lang="el-GR" sz="2400" i="1" dirty="0">
                <a:latin typeface="Aptos" panose="020B0004020202020204" pitchFamily="34" charset="0"/>
              </a:rPr>
              <a:t>βιώσιμης ανάπτυξης μέσω της υλοποίησης έργων GReco </a:t>
            </a:r>
            <a:r>
              <a:rPr lang="el-GR" sz="2400" i="1" dirty="0" err="1">
                <a:latin typeface="Aptos" panose="020B0004020202020204" pitchFamily="34" charset="0"/>
              </a:rPr>
              <a:t>Islands</a:t>
            </a:r>
            <a:endParaRPr lang="en-US" sz="2400" i="1" dirty="0">
              <a:latin typeface="Aptos" panose="020B0004020202020204" pitchFamily="34" charset="0"/>
            </a:endParaRPr>
          </a:p>
        </p:txBody>
      </p:sp>
    </p:spTree>
    <p:extLst>
      <p:ext uri="{BB962C8B-B14F-4D97-AF65-F5344CB8AC3E}">
        <p14:creationId xmlns:p14="http://schemas.microsoft.com/office/powerpoint/2010/main" val="395169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AAF4B-3371-50EC-0926-04B8040BD3E6}"/>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8319FB1-3BEB-E76B-3E94-EE385C4784ED}"/>
              </a:ext>
            </a:extLst>
          </p:cNvPr>
          <p:cNvSpPr>
            <a:spLocks noGrp="1"/>
          </p:cNvSpPr>
          <p:nvPr>
            <p:ph type="sldNum" sz="quarter" idx="12"/>
          </p:nvPr>
        </p:nvSpPr>
        <p:spPr/>
        <p:txBody>
          <a:bodyPr/>
          <a:lstStyle/>
          <a:p>
            <a:fld id="{03B1FA36-C3F0-4838-BC28-F437E577D825}" type="slidenum">
              <a:rPr lang="el-GR" smtClean="0"/>
              <a:t>7</a:t>
            </a:fld>
            <a:endParaRPr lang="el-GR" dirty="0"/>
          </a:p>
        </p:txBody>
      </p:sp>
      <p:sp>
        <p:nvSpPr>
          <p:cNvPr id="7" name="Google Shape;214;p8">
            <a:extLst>
              <a:ext uri="{FF2B5EF4-FFF2-40B4-BE49-F238E27FC236}">
                <a16:creationId xmlns:a16="http://schemas.microsoft.com/office/drawing/2014/main" id="{9319AA21-1AF2-277C-065B-14144454C5C2}"/>
              </a:ext>
            </a:extLst>
          </p:cNvPr>
          <p:cNvSpPr txBox="1"/>
          <p:nvPr/>
        </p:nvSpPr>
        <p:spPr>
          <a:xfrm>
            <a:off x="-762321" y="-136646"/>
            <a:ext cx="11065947"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latin typeface="Aptos" panose="020B0004020202020204" pitchFamily="34" charset="0"/>
                <a:cs typeface="Poppins"/>
                <a:sym typeface="Poppins"/>
              </a:rPr>
              <a:t>ΣΤΟΧΟΘΕΣΙΑ </a:t>
            </a:r>
            <a:r>
              <a:rPr lang="en-US" sz="4000" b="1" dirty="0">
                <a:solidFill>
                  <a:schemeClr val="accent1"/>
                </a:solidFill>
                <a:latin typeface="Aptos" panose="020B0004020202020204" pitchFamily="34" charset="0"/>
              </a:rPr>
              <a:t>GR</a:t>
            </a:r>
            <a:r>
              <a:rPr lang="en-US" sz="4000" b="1" dirty="0">
                <a:solidFill>
                  <a:schemeClr val="accent6"/>
                </a:solidFill>
                <a:latin typeface="Aptos" panose="020B0004020202020204" pitchFamily="34" charset="0"/>
              </a:rPr>
              <a:t>eco</a:t>
            </a:r>
            <a:r>
              <a:rPr lang="en-US" sz="4000" b="1" dirty="0">
                <a:solidFill>
                  <a:schemeClr val="accent1"/>
                </a:solidFill>
                <a:latin typeface="Aptos" panose="020B0004020202020204" pitchFamily="34" charset="0"/>
              </a:rPr>
              <a:t> Islands </a:t>
            </a:r>
            <a:endParaRPr lang="en-US" sz="4000" b="1" dirty="0">
              <a:solidFill>
                <a:srgbClr val="015E72"/>
              </a:solidFill>
              <a:latin typeface="Aptos" panose="020B0004020202020204" pitchFamily="34" charset="0"/>
              <a:cs typeface="Poppins"/>
            </a:endParaRPr>
          </a:p>
        </p:txBody>
      </p:sp>
      <p:graphicFrame>
        <p:nvGraphicFramePr>
          <p:cNvPr id="2" name="Διάγραμμα 1">
            <a:extLst>
              <a:ext uri="{FF2B5EF4-FFF2-40B4-BE49-F238E27FC236}">
                <a16:creationId xmlns:a16="http://schemas.microsoft.com/office/drawing/2014/main" id="{BE3F322B-9344-BE64-5C0A-27A53697D229}"/>
              </a:ext>
            </a:extLst>
          </p:cNvPr>
          <p:cNvGraphicFramePr/>
          <p:nvPr>
            <p:extLst>
              <p:ext uri="{D42A27DB-BD31-4B8C-83A1-F6EECF244321}">
                <p14:modId xmlns:p14="http://schemas.microsoft.com/office/powerpoint/2010/main" val="652783825"/>
              </p:ext>
            </p:extLst>
          </p:nvPr>
        </p:nvGraphicFramePr>
        <p:xfrm>
          <a:off x="4831196" y="1008880"/>
          <a:ext cx="7278254" cy="505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4D4B18D-7CBF-CDDB-2A53-D03AF225195D}"/>
              </a:ext>
            </a:extLst>
          </p:cNvPr>
          <p:cNvSpPr txBox="1"/>
          <p:nvPr/>
        </p:nvSpPr>
        <p:spPr>
          <a:xfrm>
            <a:off x="530352" y="4828339"/>
            <a:ext cx="6903720" cy="1477328"/>
          </a:xfrm>
          <a:prstGeom prst="rect">
            <a:avLst/>
          </a:prstGeom>
          <a:noFill/>
        </p:spPr>
        <p:txBody>
          <a:bodyPr wrap="square">
            <a:spAutoFit/>
          </a:bodyPr>
          <a:lstStyle/>
          <a:p>
            <a:pPr>
              <a:spcAft>
                <a:spcPts val="600"/>
              </a:spcAft>
            </a:pPr>
            <a:r>
              <a:rPr lang="el-GR" sz="1600" b="1" dirty="0">
                <a:solidFill>
                  <a:srgbClr val="015E72"/>
                </a:solidFill>
                <a:latin typeface="Aptos" panose="020B0004020202020204" pitchFamily="34" charset="0"/>
              </a:rPr>
              <a:t>Κάθε νησί δύναται να υλοποιήσει το σύνολο ή μέρος αυτών των στόχων, </a:t>
            </a:r>
            <a:r>
              <a:rPr lang="el-GR" sz="1600" dirty="0">
                <a:solidFill>
                  <a:srgbClr val="015E72"/>
                </a:solidFill>
                <a:latin typeface="Aptos" panose="020B0004020202020204" pitchFamily="34" charset="0"/>
              </a:rPr>
              <a:t>ανάλογα με: </a:t>
            </a:r>
          </a:p>
          <a:p>
            <a:pPr marL="285750" indent="-285750">
              <a:spcAft>
                <a:spcPts val="600"/>
              </a:spcAft>
              <a:buFont typeface="Arial" panose="020B0604020202020204" pitchFamily="34" charset="0"/>
              <a:buChar char="•"/>
            </a:pPr>
            <a:r>
              <a:rPr lang="el-GR" sz="1600" b="1" dirty="0">
                <a:solidFill>
                  <a:srgbClr val="015E72"/>
                </a:solidFill>
                <a:latin typeface="Aptos" panose="020B0004020202020204" pitchFamily="34" charset="0"/>
              </a:rPr>
              <a:t>τα χαρακτηριστικά και τις ανάγκες του,</a:t>
            </a:r>
          </a:p>
          <a:p>
            <a:pPr marL="285750" indent="-285750">
              <a:spcAft>
                <a:spcPts val="600"/>
              </a:spcAft>
              <a:buFont typeface="Arial" panose="020B0604020202020204" pitchFamily="34" charset="0"/>
              <a:buChar char="•"/>
            </a:pPr>
            <a:r>
              <a:rPr lang="el-GR" sz="1600" dirty="0">
                <a:solidFill>
                  <a:srgbClr val="015E72"/>
                </a:solidFill>
                <a:latin typeface="Aptos" panose="020B0004020202020204" pitchFamily="34" charset="0"/>
              </a:rPr>
              <a:t>το δεσμευτικό πλαίσιο των στόχων (π.χ. αν είναι προ-απαιτούμενος στόχος)</a:t>
            </a:r>
            <a:r>
              <a:rPr lang="en-US" sz="1600" b="1" dirty="0">
                <a:solidFill>
                  <a:srgbClr val="015E72"/>
                </a:solidFill>
                <a:latin typeface="Aptos" panose="020B0004020202020204" pitchFamily="34" charset="0"/>
              </a:rPr>
              <a:t>.</a:t>
            </a:r>
            <a:endParaRPr lang="el-GR" sz="1600" b="1" i="1" dirty="0">
              <a:solidFill>
                <a:srgbClr val="015E72"/>
              </a:solidFill>
              <a:latin typeface="Aptos" panose="020B0004020202020204" pitchFamily="34" charset="0"/>
            </a:endParaRPr>
          </a:p>
        </p:txBody>
      </p:sp>
      <p:sp>
        <p:nvSpPr>
          <p:cNvPr id="12" name="TextBox 11">
            <a:extLst>
              <a:ext uri="{FF2B5EF4-FFF2-40B4-BE49-F238E27FC236}">
                <a16:creationId xmlns:a16="http://schemas.microsoft.com/office/drawing/2014/main" id="{38B854AC-CAC3-4D5B-5AD6-B3CB44F7FE6E}"/>
              </a:ext>
            </a:extLst>
          </p:cNvPr>
          <p:cNvSpPr txBox="1"/>
          <p:nvPr/>
        </p:nvSpPr>
        <p:spPr>
          <a:xfrm>
            <a:off x="253441" y="1231386"/>
            <a:ext cx="4823453" cy="3647152"/>
          </a:xfrm>
          <a:prstGeom prst="rect">
            <a:avLst/>
          </a:prstGeom>
          <a:noFill/>
        </p:spPr>
        <p:txBody>
          <a:bodyPr wrap="square">
            <a:spAutoFit/>
          </a:bodyPr>
          <a:lstStyle/>
          <a:p>
            <a:pPr>
              <a:spcAft>
                <a:spcPts val="600"/>
              </a:spcAft>
            </a:pPr>
            <a:r>
              <a:rPr lang="el-GR" sz="1600" b="1" dirty="0">
                <a:latin typeface="Aptos" panose="020B0004020202020204" pitchFamily="34" charset="0"/>
              </a:rPr>
              <a:t>Οι γενικοί στόχοι κάθε Πυλώνα περιλαμβάνουν τουλάχιστον έναν ειδικό στρατηγικό στόχο</a:t>
            </a:r>
            <a:r>
              <a:rPr lang="el-GR" dirty="0">
                <a:latin typeface="Aptos" panose="020B0004020202020204" pitchFamily="34" charset="0"/>
              </a:rPr>
              <a:t>, </a:t>
            </a:r>
            <a:r>
              <a:rPr lang="el-GR" sz="1600" dirty="0">
                <a:latin typeface="Aptos" panose="020B0004020202020204" pitchFamily="34" charset="0"/>
              </a:rPr>
              <a:t>ο οποίος μπορεί να είναι: </a:t>
            </a:r>
          </a:p>
          <a:p>
            <a:pPr marL="285750" indent="-285750">
              <a:spcAft>
                <a:spcPts val="600"/>
              </a:spcAft>
              <a:buFont typeface="Arial" panose="020B0604020202020204" pitchFamily="34" charset="0"/>
              <a:buChar char="•"/>
            </a:pPr>
            <a:r>
              <a:rPr lang="el-GR" sz="1600" b="1" dirty="0">
                <a:latin typeface="Aptos" panose="020B0004020202020204" pitchFamily="34" charset="0"/>
              </a:rPr>
              <a:t>Ποσοτικός στόχος</a:t>
            </a:r>
            <a:r>
              <a:rPr lang="en-US" sz="1600" b="1" dirty="0">
                <a:latin typeface="Aptos" panose="020B0004020202020204" pitchFamily="34" charset="0"/>
              </a:rPr>
              <a:t> </a:t>
            </a:r>
            <a:r>
              <a:rPr lang="el-GR" sz="1600" dirty="0">
                <a:latin typeface="Aptos" panose="020B0004020202020204" pitchFamily="34" charset="0"/>
              </a:rPr>
              <a:t>με συγκεκριμένες ελάχιστες τιμές επίτευξης</a:t>
            </a:r>
            <a:br>
              <a:rPr lang="en-US" sz="1600" dirty="0">
                <a:latin typeface="Aptos" panose="020B0004020202020204" pitchFamily="34" charset="0"/>
              </a:rPr>
            </a:br>
            <a:r>
              <a:rPr lang="el-GR" sz="1400" dirty="0">
                <a:latin typeface="Aptos" panose="020B0004020202020204" pitchFamily="34" charset="0"/>
              </a:rPr>
              <a:t>(</a:t>
            </a:r>
            <a:r>
              <a:rPr lang="el-GR" sz="1400" i="1" dirty="0">
                <a:latin typeface="Aptos" panose="020B0004020202020204" pitchFamily="34" charset="0"/>
              </a:rPr>
              <a:t>π.χ. Ενεργειακή Μετάβαση</a:t>
            </a:r>
            <a:r>
              <a:rPr lang="en-US" sz="1400" i="1" dirty="0">
                <a:latin typeface="Aptos" panose="020B0004020202020204" pitchFamily="34" charset="0"/>
              </a:rPr>
              <a:t>: </a:t>
            </a:r>
            <a:r>
              <a:rPr lang="el-GR" sz="1400" i="1" dirty="0">
                <a:latin typeface="Aptos" panose="020B0004020202020204" pitchFamily="34" charset="0"/>
              </a:rPr>
              <a:t>Αύξηση διείσδυσης ΑΠΕ στην ηλεκτρική ενέργεια</a:t>
            </a:r>
            <a:r>
              <a:rPr lang="en-US" sz="1400" i="1" dirty="0">
                <a:latin typeface="Aptos" panose="020B0004020202020204" pitchFamily="34" charset="0"/>
              </a:rPr>
              <a:t> </a:t>
            </a:r>
            <a:r>
              <a:rPr lang="el-GR" sz="1400" i="1" dirty="0">
                <a:latin typeface="Aptos" panose="020B0004020202020204" pitchFamily="34" charset="0"/>
              </a:rPr>
              <a:t>→ </a:t>
            </a:r>
            <a:r>
              <a:rPr lang="en-US" sz="1400" i="1" dirty="0">
                <a:latin typeface="Aptos" panose="020B0004020202020204" pitchFamily="34" charset="0"/>
              </a:rPr>
              <a:t>20</a:t>
            </a:r>
            <a:r>
              <a:rPr lang="el-GR" sz="1400" i="1" dirty="0">
                <a:latin typeface="Aptos" panose="020B0004020202020204" pitchFamily="34" charset="0"/>
              </a:rPr>
              <a:t>% μερίδιο ΑΠΕ στην τελική κατανάλωση ενέργειας)</a:t>
            </a:r>
          </a:p>
          <a:p>
            <a:pPr marL="285750" indent="-285750">
              <a:spcAft>
                <a:spcPts val="600"/>
              </a:spcAft>
              <a:buFont typeface="Arial" panose="020B0604020202020204" pitchFamily="34" charset="0"/>
              <a:buChar char="•"/>
            </a:pPr>
            <a:r>
              <a:rPr lang="el-GR" sz="1600" b="1" dirty="0">
                <a:latin typeface="Aptos" panose="020B0004020202020204" pitchFamily="34" charset="0"/>
              </a:rPr>
              <a:t>Στόχος-μέτρο</a:t>
            </a:r>
            <a:r>
              <a:rPr lang="el-GR" sz="1600" dirty="0">
                <a:latin typeface="Aptos" panose="020B0004020202020204" pitchFamily="34" charset="0"/>
              </a:rPr>
              <a:t>, με προκαθορισμένες δράσεις (όταν δεν είναι εφικτός ο καθορισμός ποσοτικών στόχων) </a:t>
            </a:r>
            <a:br>
              <a:rPr lang="en-US" sz="1600" dirty="0">
                <a:latin typeface="Aptos" panose="020B0004020202020204" pitchFamily="34" charset="0"/>
              </a:rPr>
            </a:br>
            <a:r>
              <a:rPr lang="el-GR" sz="1400" i="1" dirty="0">
                <a:latin typeface="Aptos" panose="020B0004020202020204" pitchFamily="34" charset="0"/>
              </a:rPr>
              <a:t>(π.χ. Βιώσιμη διαχείριση πόρων: Διαχείριση  αστικών αποβλήτων</a:t>
            </a:r>
            <a:r>
              <a:rPr lang="en-US" sz="1400" i="1" dirty="0">
                <a:latin typeface="Aptos" panose="020B0004020202020204" pitchFamily="34" charset="0"/>
              </a:rPr>
              <a:t> </a:t>
            </a:r>
            <a:r>
              <a:rPr lang="el-GR" sz="1400" i="1" dirty="0">
                <a:latin typeface="Aptos" panose="020B0004020202020204" pitchFamily="34" charset="0"/>
              </a:rPr>
              <a:t>→ Περιορισμός πλαστικών μιας χρήσης)</a:t>
            </a:r>
            <a:r>
              <a:rPr lang="el-GR" sz="1400" dirty="0">
                <a:latin typeface="Aptos" panose="020B0004020202020204" pitchFamily="34" charset="0"/>
              </a:rPr>
              <a:t> </a:t>
            </a:r>
          </a:p>
          <a:p>
            <a:pPr>
              <a:spcAft>
                <a:spcPts val="600"/>
              </a:spcAft>
            </a:pPr>
            <a:endParaRPr lang="el-GR" b="1" i="1" dirty="0">
              <a:latin typeface="Aptos" panose="020B0004020202020204" pitchFamily="34" charset="0"/>
            </a:endParaRPr>
          </a:p>
        </p:txBody>
      </p:sp>
    </p:spTree>
    <p:extLst>
      <p:ext uri="{BB962C8B-B14F-4D97-AF65-F5344CB8AC3E}">
        <p14:creationId xmlns:p14="http://schemas.microsoft.com/office/powerpoint/2010/main" val="194828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ED27-2B0B-744C-FAE5-FAC09E8AAB64}"/>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19AF514-617F-DA76-E16C-6A0CD0880F7D}"/>
              </a:ext>
            </a:extLst>
          </p:cNvPr>
          <p:cNvSpPr>
            <a:spLocks noGrp="1"/>
          </p:cNvSpPr>
          <p:nvPr>
            <p:ph type="sldNum" sz="quarter" idx="12"/>
          </p:nvPr>
        </p:nvSpPr>
        <p:spPr/>
        <p:txBody>
          <a:bodyPr/>
          <a:lstStyle/>
          <a:p>
            <a:fld id="{03B1FA36-C3F0-4838-BC28-F437E577D825}" type="slidenum">
              <a:rPr lang="el-GR" smtClean="0"/>
              <a:t>8</a:t>
            </a:fld>
            <a:endParaRPr lang="el-GR" dirty="0"/>
          </a:p>
        </p:txBody>
      </p:sp>
      <p:sp>
        <p:nvSpPr>
          <p:cNvPr id="7" name="Google Shape;214;p8">
            <a:extLst>
              <a:ext uri="{FF2B5EF4-FFF2-40B4-BE49-F238E27FC236}">
                <a16:creationId xmlns:a16="http://schemas.microsoft.com/office/drawing/2014/main" id="{2182C368-42CA-4EFF-F073-2C5B1D9DD92A}"/>
              </a:ext>
            </a:extLst>
          </p:cNvPr>
          <p:cNvSpPr txBox="1"/>
          <p:nvPr/>
        </p:nvSpPr>
        <p:spPr>
          <a:xfrm>
            <a:off x="-780609" y="-219714"/>
            <a:ext cx="11065947" cy="1556836"/>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latin typeface="Aptos" panose="020B0004020202020204" pitchFamily="34" charset="0"/>
                <a:cs typeface="Poppins"/>
                <a:sym typeface="Poppins"/>
              </a:rPr>
              <a:t>ΑΠΟ ΤΟΥΣ ΣΤΟΧΟΥΣ ΣΤΙΣ ΕΝΑΛΛΑΚΤΙΚΕΣ ΕΠΙΛΟΓΕΣ</a:t>
            </a:r>
          </a:p>
        </p:txBody>
      </p:sp>
      <p:graphicFrame>
        <p:nvGraphicFramePr>
          <p:cNvPr id="2" name="Διάγραμμα 1">
            <a:extLst>
              <a:ext uri="{FF2B5EF4-FFF2-40B4-BE49-F238E27FC236}">
                <a16:creationId xmlns:a16="http://schemas.microsoft.com/office/drawing/2014/main" id="{04828ABD-F3AA-D099-F730-18D611216F7A}"/>
              </a:ext>
            </a:extLst>
          </p:cNvPr>
          <p:cNvGraphicFramePr/>
          <p:nvPr>
            <p:extLst>
              <p:ext uri="{D42A27DB-BD31-4B8C-83A1-F6EECF244321}">
                <p14:modId xmlns:p14="http://schemas.microsoft.com/office/powerpoint/2010/main" val="2327160053"/>
              </p:ext>
            </p:extLst>
          </p:nvPr>
        </p:nvGraphicFramePr>
        <p:xfrm>
          <a:off x="2034807" y="1649724"/>
          <a:ext cx="7278254" cy="214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descr="3 Easy Steps to Create a SWOT Analysis - BNI">
            <a:extLst>
              <a:ext uri="{FF2B5EF4-FFF2-40B4-BE49-F238E27FC236}">
                <a16:creationId xmlns:a16="http://schemas.microsoft.com/office/drawing/2014/main" id="{4C997B33-D797-0C3E-0D85-631FF56EB2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43" t="6579" r="5533" b="7713"/>
          <a:stretch>
            <a:fillRect/>
          </a:stretch>
        </p:blipFill>
        <p:spPr bwMode="auto">
          <a:xfrm>
            <a:off x="3371620" y="3121636"/>
            <a:ext cx="4248586" cy="305504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12761B0-B39A-B73D-0352-DEF0F13561F7}"/>
              </a:ext>
            </a:extLst>
          </p:cNvPr>
          <p:cNvSpPr txBox="1"/>
          <p:nvPr/>
        </p:nvSpPr>
        <p:spPr>
          <a:xfrm>
            <a:off x="3676025" y="3645190"/>
            <a:ext cx="1587326" cy="830997"/>
          </a:xfrm>
          <a:prstGeom prst="rect">
            <a:avLst/>
          </a:prstGeom>
          <a:noFill/>
        </p:spPr>
        <p:txBody>
          <a:bodyPr wrap="square">
            <a:spAutoFit/>
          </a:bodyPr>
          <a:lstStyle/>
          <a:p>
            <a:pPr lvl="0"/>
            <a:r>
              <a:rPr lang="el-GR" sz="1600" dirty="0">
                <a:latin typeface="Aptos" panose="020B0004020202020204" pitchFamily="34" charset="0"/>
              </a:rPr>
              <a:t>Δυνατό σημείο (σήμερα) → να διατηρηθεί</a:t>
            </a:r>
          </a:p>
        </p:txBody>
      </p:sp>
      <p:sp>
        <p:nvSpPr>
          <p:cNvPr id="9" name="TextBox 8">
            <a:extLst>
              <a:ext uri="{FF2B5EF4-FFF2-40B4-BE49-F238E27FC236}">
                <a16:creationId xmlns:a16="http://schemas.microsoft.com/office/drawing/2014/main" id="{64ECA3FE-5709-B533-5471-39F8F46F546F}"/>
              </a:ext>
            </a:extLst>
          </p:cNvPr>
          <p:cNvSpPr txBox="1"/>
          <p:nvPr/>
        </p:nvSpPr>
        <p:spPr>
          <a:xfrm>
            <a:off x="3599239" y="5182099"/>
            <a:ext cx="1930812" cy="830997"/>
          </a:xfrm>
          <a:prstGeom prst="rect">
            <a:avLst/>
          </a:prstGeom>
          <a:noFill/>
        </p:spPr>
        <p:txBody>
          <a:bodyPr wrap="square">
            <a:spAutoFit/>
          </a:bodyPr>
          <a:lstStyle/>
          <a:p>
            <a:pPr lvl="0"/>
            <a:r>
              <a:rPr lang="el-GR" sz="1600" dirty="0">
                <a:latin typeface="Aptos" panose="020B0004020202020204" pitchFamily="34" charset="0"/>
              </a:rPr>
              <a:t>Ευκαιρία (μελλοντική) → να εξεταστεί</a:t>
            </a:r>
          </a:p>
        </p:txBody>
      </p:sp>
      <p:sp>
        <p:nvSpPr>
          <p:cNvPr id="11" name="TextBox 10">
            <a:extLst>
              <a:ext uri="{FF2B5EF4-FFF2-40B4-BE49-F238E27FC236}">
                <a16:creationId xmlns:a16="http://schemas.microsoft.com/office/drawing/2014/main" id="{BFA32FA1-37DA-B0C5-BB79-FE2D41336DC3}"/>
              </a:ext>
            </a:extLst>
          </p:cNvPr>
          <p:cNvSpPr txBox="1"/>
          <p:nvPr/>
        </p:nvSpPr>
        <p:spPr>
          <a:xfrm>
            <a:off x="5673934" y="5224464"/>
            <a:ext cx="1866097" cy="830997"/>
          </a:xfrm>
          <a:prstGeom prst="rect">
            <a:avLst/>
          </a:prstGeom>
          <a:noFill/>
        </p:spPr>
        <p:txBody>
          <a:bodyPr wrap="square">
            <a:spAutoFit/>
          </a:bodyPr>
          <a:lstStyle/>
          <a:p>
            <a:pPr lvl="0"/>
            <a:r>
              <a:rPr lang="el-GR" sz="1600" dirty="0">
                <a:latin typeface="Aptos" panose="020B0004020202020204" pitchFamily="34" charset="0"/>
              </a:rPr>
              <a:t>Απειλή (μελλοντική) → να αποφευχθεί</a:t>
            </a:r>
          </a:p>
        </p:txBody>
      </p:sp>
      <p:sp>
        <p:nvSpPr>
          <p:cNvPr id="8" name="TextBox 7">
            <a:extLst>
              <a:ext uri="{FF2B5EF4-FFF2-40B4-BE49-F238E27FC236}">
                <a16:creationId xmlns:a16="http://schemas.microsoft.com/office/drawing/2014/main" id="{EEC892E9-71A6-BD9A-AFDD-263C3BC76280}"/>
              </a:ext>
            </a:extLst>
          </p:cNvPr>
          <p:cNvSpPr txBox="1"/>
          <p:nvPr/>
        </p:nvSpPr>
        <p:spPr>
          <a:xfrm>
            <a:off x="753693" y="1397020"/>
            <a:ext cx="10412554" cy="923330"/>
          </a:xfrm>
          <a:prstGeom prst="rect">
            <a:avLst/>
          </a:prstGeom>
          <a:noFill/>
        </p:spPr>
        <p:txBody>
          <a:bodyPr wrap="square">
            <a:spAutoFit/>
          </a:bodyPr>
          <a:lstStyle/>
          <a:p>
            <a:pPr algn="just"/>
            <a:r>
              <a:rPr lang="el-GR" dirty="0">
                <a:solidFill>
                  <a:srgbClr val="015E72"/>
                </a:solidFill>
                <a:latin typeface="Aptos" panose="020B0004020202020204" pitchFamily="34" charset="0"/>
              </a:rPr>
              <a:t>Για την </a:t>
            </a:r>
            <a:r>
              <a:rPr lang="el-GR" b="1" dirty="0">
                <a:solidFill>
                  <a:srgbClr val="015E72"/>
                </a:solidFill>
                <a:latin typeface="Aptos" panose="020B0004020202020204" pitchFamily="34" charset="0"/>
              </a:rPr>
              <a:t>διαδοχική σύνδεση των στόχων της Χάρτας σε τοπικό επίπεδο</a:t>
            </a:r>
            <a:r>
              <a:rPr lang="en-US" dirty="0">
                <a:solidFill>
                  <a:srgbClr val="015E72"/>
                </a:solidFill>
                <a:latin typeface="Aptos" panose="020B0004020202020204" pitchFamily="34" charset="0"/>
              </a:rPr>
              <a:t>,</a:t>
            </a:r>
            <a:r>
              <a:rPr lang="el-GR" dirty="0">
                <a:solidFill>
                  <a:srgbClr val="015E72"/>
                </a:solidFill>
                <a:latin typeface="Aptos" panose="020B0004020202020204" pitchFamily="34" charset="0"/>
              </a:rPr>
              <a:t> εφαρμόζουμε </a:t>
            </a:r>
            <a:r>
              <a:rPr lang="el-GR" b="1" dirty="0">
                <a:solidFill>
                  <a:srgbClr val="015E72"/>
                </a:solidFill>
                <a:latin typeface="Aptos" panose="020B0004020202020204" pitchFamily="34" charset="0"/>
              </a:rPr>
              <a:t>ανάλυση </a:t>
            </a:r>
            <a:r>
              <a:rPr lang="en-US" b="1" dirty="0">
                <a:solidFill>
                  <a:srgbClr val="015E72"/>
                </a:solidFill>
                <a:latin typeface="Aptos" panose="020B0004020202020204" pitchFamily="34" charset="0"/>
              </a:rPr>
              <a:t>SWOT</a:t>
            </a:r>
            <a:r>
              <a:rPr lang="el-GR" dirty="0">
                <a:solidFill>
                  <a:srgbClr val="015E72"/>
                </a:solidFill>
                <a:latin typeface="Aptos" panose="020B0004020202020204" pitchFamily="34" charset="0"/>
              </a:rPr>
              <a:t>, ώστε να καθορίσουμε τις φιλοδοξίες (που θέλουμε να φτάσουμε) και το όραμα (που σχεδιάζουμε να φτάσουμε) του νησιού. </a:t>
            </a:r>
          </a:p>
        </p:txBody>
      </p:sp>
      <p:sp>
        <p:nvSpPr>
          <p:cNvPr id="5" name="TextBox 4">
            <a:extLst>
              <a:ext uri="{FF2B5EF4-FFF2-40B4-BE49-F238E27FC236}">
                <a16:creationId xmlns:a16="http://schemas.microsoft.com/office/drawing/2014/main" id="{555F3CEC-EB6F-ABD6-E0B9-87CD8F1763C9}"/>
              </a:ext>
            </a:extLst>
          </p:cNvPr>
          <p:cNvSpPr txBox="1"/>
          <p:nvPr/>
        </p:nvSpPr>
        <p:spPr>
          <a:xfrm>
            <a:off x="5959970" y="3645189"/>
            <a:ext cx="1641185" cy="830997"/>
          </a:xfrm>
          <a:prstGeom prst="rect">
            <a:avLst/>
          </a:prstGeom>
          <a:noFill/>
        </p:spPr>
        <p:txBody>
          <a:bodyPr wrap="square">
            <a:spAutoFit/>
          </a:bodyPr>
          <a:lstStyle/>
          <a:p>
            <a:pPr lvl="0"/>
            <a:r>
              <a:rPr lang="el-GR" sz="1600" dirty="0">
                <a:latin typeface="Aptos" panose="020B0004020202020204" pitchFamily="34" charset="0"/>
              </a:rPr>
              <a:t>Αδύναμο σημείο (σήμερα) → να ξεπεραστεί</a:t>
            </a:r>
          </a:p>
        </p:txBody>
      </p:sp>
    </p:spTree>
    <p:extLst>
      <p:ext uri="{BB962C8B-B14F-4D97-AF65-F5344CB8AC3E}">
        <p14:creationId xmlns:p14="http://schemas.microsoft.com/office/powerpoint/2010/main" val="211175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205CB1DF-A6FB-005E-4974-7CB94BF22C0A}"/>
              </a:ext>
            </a:extLst>
          </p:cNvPr>
          <p:cNvCxnSpPr>
            <a:cxnSpLocks/>
          </p:cNvCxnSpPr>
          <p:nvPr/>
        </p:nvCxnSpPr>
        <p:spPr>
          <a:xfrm>
            <a:off x="8705898" y="3574343"/>
            <a:ext cx="222880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9008EE-C353-9F8B-ACE8-B3DEDB8FECCE}"/>
              </a:ext>
            </a:extLst>
          </p:cNvPr>
          <p:cNvCxnSpPr>
            <a:cxnSpLocks/>
          </p:cNvCxnSpPr>
          <p:nvPr/>
        </p:nvCxnSpPr>
        <p:spPr>
          <a:xfrm>
            <a:off x="1466899" y="3574343"/>
            <a:ext cx="343847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925F7DD-9E3B-7638-9995-4F71F5BE90D9}"/>
              </a:ext>
            </a:extLst>
          </p:cNvPr>
          <p:cNvSpPr>
            <a:spLocks noGrp="1"/>
          </p:cNvSpPr>
          <p:nvPr>
            <p:ph type="sldNum" sz="quarter" idx="12"/>
          </p:nvPr>
        </p:nvSpPr>
        <p:spPr/>
        <p:txBody>
          <a:bodyPr/>
          <a:lstStyle/>
          <a:p>
            <a:fld id="{03B1FA36-C3F0-4838-BC28-F437E577D825}" type="slidenum">
              <a:rPr lang="el-GR" smtClean="0"/>
              <a:t>9</a:t>
            </a:fld>
            <a:endParaRPr lang="el-GR"/>
          </a:p>
        </p:txBody>
      </p:sp>
      <p:sp>
        <p:nvSpPr>
          <p:cNvPr id="9" name="Google Shape;214;p8">
            <a:extLst>
              <a:ext uri="{FF2B5EF4-FFF2-40B4-BE49-F238E27FC236}">
                <a16:creationId xmlns:a16="http://schemas.microsoft.com/office/drawing/2014/main" id="{9E720E16-E971-2697-C778-DE57957711CB}"/>
              </a:ext>
            </a:extLst>
          </p:cNvPr>
          <p:cNvSpPr txBox="1"/>
          <p:nvPr/>
        </p:nvSpPr>
        <p:spPr>
          <a:xfrm>
            <a:off x="-769387" y="-220232"/>
            <a:ext cx="12287571" cy="1002839"/>
          </a:xfrm>
          <a:prstGeom prst="rect">
            <a:avLst/>
          </a:prstGeom>
          <a:noFill/>
          <a:ln>
            <a:noFill/>
          </a:ln>
        </p:spPr>
        <p:txBody>
          <a:bodyPr spcFirstLastPara="1" wrap="square" lIns="0" tIns="0" rIns="0" bIns="0" anchor="t" anchorCtr="0">
            <a:spAutoFit/>
          </a:bodyPr>
          <a:lstStyle/>
          <a:p>
            <a:pPr marL="1080000">
              <a:lnSpc>
                <a:spcPct val="90000"/>
              </a:lnSpc>
              <a:spcBef>
                <a:spcPts val="3500"/>
              </a:spcBef>
            </a:pPr>
            <a:r>
              <a:rPr lang="el-GR" sz="4000" b="1" dirty="0">
                <a:solidFill>
                  <a:srgbClr val="015E72"/>
                </a:solidFill>
                <a:latin typeface="Aptos" panose="020B0004020202020204" pitchFamily="34" charset="0"/>
                <a:cs typeface="Poppins"/>
                <a:sym typeface="Poppins"/>
              </a:rPr>
              <a:t>ΧΡΟΝΟΔΙΑΓΡΑΜΜΑ ΑΠΟΝΟΜΗΣ ΣΗΜΑΤΟΣ</a:t>
            </a:r>
            <a:endParaRPr lang="en-US" sz="4000" b="1" dirty="0">
              <a:solidFill>
                <a:srgbClr val="015E72"/>
              </a:solidFill>
              <a:latin typeface="Aptos" panose="020B0004020202020204" pitchFamily="34" charset="0"/>
              <a:cs typeface="Poppins"/>
            </a:endParaRPr>
          </a:p>
        </p:txBody>
      </p:sp>
      <p:cxnSp>
        <p:nvCxnSpPr>
          <p:cNvPr id="11" name="Straight Connector 10">
            <a:extLst>
              <a:ext uri="{FF2B5EF4-FFF2-40B4-BE49-F238E27FC236}">
                <a16:creationId xmlns:a16="http://schemas.microsoft.com/office/drawing/2014/main" id="{726A5547-DF59-FE78-333A-FFA046528353}"/>
              </a:ext>
            </a:extLst>
          </p:cNvPr>
          <p:cNvCxnSpPr>
            <a:cxnSpLocks/>
            <a:endCxn id="12" idx="2"/>
          </p:cNvCxnSpPr>
          <p:nvPr/>
        </p:nvCxnSpPr>
        <p:spPr>
          <a:xfrm>
            <a:off x="0" y="3574343"/>
            <a:ext cx="1250899"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CFDF58C-3E3B-8BC0-568C-865A1A1B201F}"/>
              </a:ext>
            </a:extLst>
          </p:cNvPr>
          <p:cNvSpPr/>
          <p:nvPr/>
        </p:nvSpPr>
        <p:spPr>
          <a:xfrm>
            <a:off x="1250899" y="3466343"/>
            <a:ext cx="216000" cy="216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BAFCAA3F-EA63-9063-CD0C-C4E890460F77}"/>
              </a:ext>
            </a:extLst>
          </p:cNvPr>
          <p:cNvSpPr/>
          <p:nvPr/>
        </p:nvSpPr>
        <p:spPr>
          <a:xfrm>
            <a:off x="1142899" y="3358343"/>
            <a:ext cx="432000" cy="432000"/>
          </a:xfrm>
          <a:prstGeom prst="donut">
            <a:avLst>
              <a:gd name="adj" fmla="val 546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5C8AB1C8-D569-4576-2B9F-88994D2BA551}"/>
              </a:ext>
            </a:extLst>
          </p:cNvPr>
          <p:cNvSpPr/>
          <p:nvPr/>
        </p:nvSpPr>
        <p:spPr>
          <a:xfrm>
            <a:off x="1052899" y="3268343"/>
            <a:ext cx="612000" cy="612000"/>
          </a:xfrm>
          <a:prstGeom prst="donut">
            <a:avLst>
              <a:gd name="adj" fmla="val 3102"/>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67E05D7-49AC-0543-7959-D04A15F1146D}"/>
              </a:ext>
            </a:extLst>
          </p:cNvPr>
          <p:cNvCxnSpPr>
            <a:cxnSpLocks/>
          </p:cNvCxnSpPr>
          <p:nvPr/>
        </p:nvCxnSpPr>
        <p:spPr>
          <a:xfrm>
            <a:off x="1358899" y="3880343"/>
            <a:ext cx="0" cy="117800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1804E5D-3547-5F82-4A8E-14132EBADECC}"/>
              </a:ext>
            </a:extLst>
          </p:cNvPr>
          <p:cNvSpPr/>
          <p:nvPr/>
        </p:nvSpPr>
        <p:spPr>
          <a:xfrm>
            <a:off x="1286899" y="5058347"/>
            <a:ext cx="144000" cy="144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4362C5B1-7C9D-A6EB-8713-6136F014CED1}"/>
              </a:ext>
            </a:extLst>
          </p:cNvPr>
          <p:cNvSpPr/>
          <p:nvPr/>
        </p:nvSpPr>
        <p:spPr>
          <a:xfrm>
            <a:off x="962899" y="3178343"/>
            <a:ext cx="792000" cy="792000"/>
          </a:xfrm>
          <a:prstGeom prst="arc">
            <a:avLst>
              <a:gd name="adj1" fmla="val 5424683"/>
              <a:gd name="adj2" fmla="val 10787410"/>
            </a:avLst>
          </a:prstGeom>
          <a:ln w="9525"/>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75130537-7213-BCF6-2396-879CC6258E41}"/>
              </a:ext>
            </a:extLst>
          </p:cNvPr>
          <p:cNvSpPr txBox="1"/>
          <p:nvPr/>
        </p:nvSpPr>
        <p:spPr>
          <a:xfrm>
            <a:off x="725732" y="2618333"/>
            <a:ext cx="1266334" cy="584775"/>
          </a:xfrm>
          <a:prstGeom prst="rect">
            <a:avLst/>
          </a:prstGeom>
          <a:noFill/>
        </p:spPr>
        <p:txBody>
          <a:bodyPr wrap="square" rtlCol="0">
            <a:spAutoFit/>
          </a:bodyPr>
          <a:lstStyle/>
          <a:p>
            <a:pPr algn="ctr"/>
            <a:r>
              <a:rPr lang="en-US" sz="3200" b="1" dirty="0">
                <a:solidFill>
                  <a:schemeClr val="accent4"/>
                </a:solidFill>
                <a:latin typeface="Aptos" panose="020B0004020202020204" pitchFamily="34" charset="0"/>
              </a:rPr>
              <a:t>2026</a:t>
            </a:r>
          </a:p>
        </p:txBody>
      </p:sp>
      <p:sp>
        <p:nvSpPr>
          <p:cNvPr id="22" name="TextBox 21">
            <a:extLst>
              <a:ext uri="{FF2B5EF4-FFF2-40B4-BE49-F238E27FC236}">
                <a16:creationId xmlns:a16="http://schemas.microsoft.com/office/drawing/2014/main" id="{6EAD4F11-A80E-CA15-EECA-4A01FC6A7D2B}"/>
              </a:ext>
            </a:extLst>
          </p:cNvPr>
          <p:cNvSpPr txBox="1"/>
          <p:nvPr/>
        </p:nvSpPr>
        <p:spPr>
          <a:xfrm>
            <a:off x="231736" y="5344221"/>
            <a:ext cx="3082963" cy="584775"/>
          </a:xfrm>
          <a:prstGeom prst="rect">
            <a:avLst/>
          </a:prstGeom>
          <a:noFill/>
        </p:spPr>
        <p:txBody>
          <a:bodyPr wrap="square" rtlCol="0">
            <a:spAutoFit/>
          </a:bodyPr>
          <a:lstStyle/>
          <a:p>
            <a:r>
              <a:rPr lang="el-GR" sz="1600" b="1" dirty="0">
                <a:latin typeface="Aptos" panose="020B0004020202020204" pitchFamily="34" charset="0"/>
              </a:rPr>
              <a:t>Έγκριση ΤΣΔ </a:t>
            </a:r>
            <a:r>
              <a:rPr lang="en-US" sz="1600" b="1" dirty="0">
                <a:solidFill>
                  <a:schemeClr val="accent5"/>
                </a:solidFill>
                <a:latin typeface="Aptos" panose="020B0004020202020204" pitchFamily="34" charset="0"/>
              </a:rPr>
              <a:t>GR</a:t>
            </a:r>
            <a:r>
              <a:rPr lang="en-US" sz="1600" b="1" dirty="0">
                <a:solidFill>
                  <a:schemeClr val="accent6"/>
                </a:solidFill>
                <a:latin typeface="Aptos" panose="020B0004020202020204" pitchFamily="34" charset="0"/>
              </a:rPr>
              <a:t>eco</a:t>
            </a:r>
            <a:r>
              <a:rPr lang="en-US" sz="1600" b="1" dirty="0">
                <a:solidFill>
                  <a:schemeClr val="accent5"/>
                </a:solidFill>
                <a:latin typeface="Aptos" panose="020B0004020202020204" pitchFamily="34" charset="0"/>
              </a:rPr>
              <a:t> Islands </a:t>
            </a:r>
            <a:r>
              <a:rPr lang="el-GR" sz="1600" dirty="0">
                <a:latin typeface="Aptos" panose="020B0004020202020204" pitchFamily="34" charset="0"/>
              </a:rPr>
              <a:t>και </a:t>
            </a:r>
            <a:r>
              <a:rPr lang="el-GR" sz="1600" b="1" dirty="0">
                <a:latin typeface="Aptos" panose="020B0004020202020204" pitchFamily="34" charset="0"/>
              </a:rPr>
              <a:t>δέσμευση υλοποίησης </a:t>
            </a:r>
            <a:r>
              <a:rPr lang="el-GR" sz="1600" dirty="0">
                <a:latin typeface="Aptos" panose="020B0004020202020204" pitchFamily="34" charset="0"/>
              </a:rPr>
              <a:t>του</a:t>
            </a:r>
            <a:endParaRPr lang="en-US" sz="1600" dirty="0">
              <a:latin typeface="Aptos" panose="020B0004020202020204" pitchFamily="34" charset="0"/>
            </a:endParaRPr>
          </a:p>
        </p:txBody>
      </p:sp>
      <p:cxnSp>
        <p:nvCxnSpPr>
          <p:cNvPr id="23" name="Straight Connector 22">
            <a:extLst>
              <a:ext uri="{FF2B5EF4-FFF2-40B4-BE49-F238E27FC236}">
                <a16:creationId xmlns:a16="http://schemas.microsoft.com/office/drawing/2014/main" id="{E6EF4BE3-E5C6-E988-B31F-20870B5E96FA}"/>
              </a:ext>
            </a:extLst>
          </p:cNvPr>
          <p:cNvCxnSpPr>
            <a:cxnSpLocks/>
          </p:cNvCxnSpPr>
          <p:nvPr/>
        </p:nvCxnSpPr>
        <p:spPr>
          <a:xfrm flipH="1">
            <a:off x="299558" y="5939218"/>
            <a:ext cx="252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2DEB16C-87DA-A712-B394-BDE55E09A750}"/>
              </a:ext>
            </a:extLst>
          </p:cNvPr>
          <p:cNvSpPr/>
          <p:nvPr/>
        </p:nvSpPr>
        <p:spPr>
          <a:xfrm>
            <a:off x="4870399" y="3466343"/>
            <a:ext cx="216000" cy="216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ircle: Hollow 39">
            <a:extLst>
              <a:ext uri="{FF2B5EF4-FFF2-40B4-BE49-F238E27FC236}">
                <a16:creationId xmlns:a16="http://schemas.microsoft.com/office/drawing/2014/main" id="{02E2C067-449A-B033-CCFB-876AE31DAC10}"/>
              </a:ext>
            </a:extLst>
          </p:cNvPr>
          <p:cNvSpPr/>
          <p:nvPr/>
        </p:nvSpPr>
        <p:spPr>
          <a:xfrm>
            <a:off x="4762399" y="3358343"/>
            <a:ext cx="432000" cy="432000"/>
          </a:xfrm>
          <a:prstGeom prst="donut">
            <a:avLst>
              <a:gd name="adj" fmla="val 546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7A650A33-8037-541B-B45D-1C4A98AFCB03}"/>
              </a:ext>
            </a:extLst>
          </p:cNvPr>
          <p:cNvSpPr/>
          <p:nvPr/>
        </p:nvSpPr>
        <p:spPr>
          <a:xfrm>
            <a:off x="4672399" y="3268343"/>
            <a:ext cx="612000" cy="612000"/>
          </a:xfrm>
          <a:prstGeom prst="donut">
            <a:avLst>
              <a:gd name="adj" fmla="val 3102"/>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a:extLst>
              <a:ext uri="{FF2B5EF4-FFF2-40B4-BE49-F238E27FC236}">
                <a16:creationId xmlns:a16="http://schemas.microsoft.com/office/drawing/2014/main" id="{B786BD07-CE60-99BA-CEB7-D98388B7103E}"/>
              </a:ext>
            </a:extLst>
          </p:cNvPr>
          <p:cNvCxnSpPr>
            <a:cxnSpLocks/>
          </p:cNvCxnSpPr>
          <p:nvPr/>
        </p:nvCxnSpPr>
        <p:spPr>
          <a:xfrm>
            <a:off x="4968873" y="2090339"/>
            <a:ext cx="0" cy="11780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7CED2498-34BE-3A9F-658C-D03B0D50ABBA}"/>
              </a:ext>
            </a:extLst>
          </p:cNvPr>
          <p:cNvSpPr/>
          <p:nvPr/>
        </p:nvSpPr>
        <p:spPr>
          <a:xfrm>
            <a:off x="4896873" y="1943770"/>
            <a:ext cx="144000" cy="144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3667DFC-3C72-EA04-9F29-EE814E05D1F4}"/>
              </a:ext>
            </a:extLst>
          </p:cNvPr>
          <p:cNvSpPr/>
          <p:nvPr/>
        </p:nvSpPr>
        <p:spPr>
          <a:xfrm rot="5400000">
            <a:off x="4582399" y="3178343"/>
            <a:ext cx="792000" cy="792000"/>
          </a:xfrm>
          <a:prstGeom prst="arc">
            <a:avLst>
              <a:gd name="adj1" fmla="val 5424683"/>
              <a:gd name="adj2" fmla="val 10787410"/>
            </a:avLst>
          </a:prstGeom>
          <a:ln w="9525"/>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7307A31-46A2-1F76-01F6-087741EBBB4B}"/>
              </a:ext>
            </a:extLst>
          </p:cNvPr>
          <p:cNvSpPr txBox="1"/>
          <p:nvPr/>
        </p:nvSpPr>
        <p:spPr>
          <a:xfrm>
            <a:off x="4345232" y="4047136"/>
            <a:ext cx="1266334" cy="584775"/>
          </a:xfrm>
          <a:prstGeom prst="rect">
            <a:avLst/>
          </a:prstGeom>
          <a:noFill/>
        </p:spPr>
        <p:txBody>
          <a:bodyPr wrap="square" rtlCol="0">
            <a:spAutoFit/>
          </a:bodyPr>
          <a:lstStyle/>
          <a:p>
            <a:pPr algn="ctr"/>
            <a:r>
              <a:rPr lang="en-US" sz="3200" b="1" dirty="0">
                <a:solidFill>
                  <a:schemeClr val="accent6"/>
                </a:solidFill>
                <a:latin typeface="Aptos" panose="020B0004020202020204" pitchFamily="34" charset="0"/>
              </a:rPr>
              <a:t>2029</a:t>
            </a:r>
          </a:p>
        </p:txBody>
      </p:sp>
      <p:sp>
        <p:nvSpPr>
          <p:cNvPr id="46" name="TextBox 45">
            <a:extLst>
              <a:ext uri="{FF2B5EF4-FFF2-40B4-BE49-F238E27FC236}">
                <a16:creationId xmlns:a16="http://schemas.microsoft.com/office/drawing/2014/main" id="{D375E8F3-2588-A085-9C1D-FFE04BBBC5B4}"/>
              </a:ext>
            </a:extLst>
          </p:cNvPr>
          <p:cNvSpPr txBox="1"/>
          <p:nvPr/>
        </p:nvSpPr>
        <p:spPr>
          <a:xfrm>
            <a:off x="3832917" y="1345272"/>
            <a:ext cx="5673034" cy="584775"/>
          </a:xfrm>
          <a:prstGeom prst="rect">
            <a:avLst/>
          </a:prstGeom>
          <a:noFill/>
        </p:spPr>
        <p:txBody>
          <a:bodyPr wrap="square" rtlCol="0">
            <a:spAutoFit/>
          </a:bodyPr>
          <a:lstStyle/>
          <a:p>
            <a:r>
              <a:rPr lang="el-GR" sz="1600" dirty="0">
                <a:latin typeface="Aptos" panose="020B0004020202020204" pitchFamily="34" charset="0"/>
              </a:rPr>
              <a:t>Επαλήθευση </a:t>
            </a:r>
            <a:r>
              <a:rPr lang="el-GR" sz="1600" b="1" dirty="0">
                <a:latin typeface="Aptos" panose="020B0004020202020204" pitchFamily="34" charset="0"/>
              </a:rPr>
              <a:t>επίτευξης ενδιάμεσων στόχων </a:t>
            </a:r>
            <a:br>
              <a:rPr lang="el-GR" sz="1600" dirty="0">
                <a:latin typeface="Aptos" panose="020B0004020202020204" pitchFamily="34" charset="0"/>
              </a:rPr>
            </a:br>
            <a:r>
              <a:rPr lang="el-GR" sz="1600" dirty="0">
                <a:latin typeface="Aptos" panose="020B0004020202020204" pitchFamily="34" charset="0"/>
              </a:rPr>
              <a:t>(προαπαιτούμενοι και ελάχιστη βαθμολογία σε κάθε πυλώνα)</a:t>
            </a:r>
            <a:endParaRPr lang="en-US" sz="1600" dirty="0">
              <a:latin typeface="Aptos" panose="020B0004020202020204" pitchFamily="34" charset="0"/>
            </a:endParaRPr>
          </a:p>
        </p:txBody>
      </p:sp>
      <p:cxnSp>
        <p:nvCxnSpPr>
          <p:cNvPr id="47" name="Straight Connector 46">
            <a:extLst>
              <a:ext uri="{FF2B5EF4-FFF2-40B4-BE49-F238E27FC236}">
                <a16:creationId xmlns:a16="http://schemas.microsoft.com/office/drawing/2014/main" id="{6B94B874-F846-9502-4719-EC46577796ED}"/>
              </a:ext>
            </a:extLst>
          </p:cNvPr>
          <p:cNvCxnSpPr>
            <a:cxnSpLocks/>
          </p:cNvCxnSpPr>
          <p:nvPr/>
        </p:nvCxnSpPr>
        <p:spPr>
          <a:xfrm flipH="1">
            <a:off x="3934399" y="1335747"/>
            <a:ext cx="252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4170BA2-9406-23F6-320C-7F4D469A7C6A}"/>
              </a:ext>
            </a:extLst>
          </p:cNvPr>
          <p:cNvCxnSpPr>
            <a:cxnSpLocks/>
          </p:cNvCxnSpPr>
          <p:nvPr/>
        </p:nvCxnSpPr>
        <p:spPr>
          <a:xfrm>
            <a:off x="5086399" y="3574343"/>
            <a:ext cx="3438476"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98ABACAF-6491-9C68-06E7-7E2EA601475F}"/>
              </a:ext>
            </a:extLst>
          </p:cNvPr>
          <p:cNvSpPr/>
          <p:nvPr/>
        </p:nvSpPr>
        <p:spPr>
          <a:xfrm>
            <a:off x="8489898" y="3466343"/>
            <a:ext cx="216000" cy="216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51" name="Circle: Hollow 50">
            <a:extLst>
              <a:ext uri="{FF2B5EF4-FFF2-40B4-BE49-F238E27FC236}">
                <a16:creationId xmlns:a16="http://schemas.microsoft.com/office/drawing/2014/main" id="{E0C90C76-5E4F-F491-3EBB-861F85BD6210}"/>
              </a:ext>
            </a:extLst>
          </p:cNvPr>
          <p:cNvSpPr/>
          <p:nvPr/>
        </p:nvSpPr>
        <p:spPr>
          <a:xfrm>
            <a:off x="8381898" y="3358343"/>
            <a:ext cx="432000" cy="432000"/>
          </a:xfrm>
          <a:prstGeom prst="donut">
            <a:avLst>
              <a:gd name="adj" fmla="val 546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ircle: Hollow 51">
            <a:extLst>
              <a:ext uri="{FF2B5EF4-FFF2-40B4-BE49-F238E27FC236}">
                <a16:creationId xmlns:a16="http://schemas.microsoft.com/office/drawing/2014/main" id="{2EDB8037-FC12-1EB2-B985-11DB478BE0F7}"/>
              </a:ext>
            </a:extLst>
          </p:cNvPr>
          <p:cNvSpPr/>
          <p:nvPr/>
        </p:nvSpPr>
        <p:spPr>
          <a:xfrm>
            <a:off x="8291898" y="3268343"/>
            <a:ext cx="612000" cy="612000"/>
          </a:xfrm>
          <a:prstGeom prst="donut">
            <a:avLst>
              <a:gd name="adj" fmla="val 3102"/>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3" name="Straight Connector 52">
            <a:extLst>
              <a:ext uri="{FF2B5EF4-FFF2-40B4-BE49-F238E27FC236}">
                <a16:creationId xmlns:a16="http://schemas.microsoft.com/office/drawing/2014/main" id="{CCC224BB-C441-2A74-90DF-46954DC4E0C7}"/>
              </a:ext>
            </a:extLst>
          </p:cNvPr>
          <p:cNvCxnSpPr>
            <a:cxnSpLocks/>
          </p:cNvCxnSpPr>
          <p:nvPr/>
        </p:nvCxnSpPr>
        <p:spPr>
          <a:xfrm>
            <a:off x="8597898" y="3880343"/>
            <a:ext cx="0" cy="11780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A5202F07-65F1-057D-D46B-1683F9932F73}"/>
              </a:ext>
            </a:extLst>
          </p:cNvPr>
          <p:cNvSpPr/>
          <p:nvPr/>
        </p:nvSpPr>
        <p:spPr>
          <a:xfrm>
            <a:off x="8525898" y="5058347"/>
            <a:ext cx="144000" cy="144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a:extLst>
              <a:ext uri="{FF2B5EF4-FFF2-40B4-BE49-F238E27FC236}">
                <a16:creationId xmlns:a16="http://schemas.microsoft.com/office/drawing/2014/main" id="{2AAC929D-E45D-6BAB-7453-95698D1940F8}"/>
              </a:ext>
            </a:extLst>
          </p:cNvPr>
          <p:cNvSpPr/>
          <p:nvPr/>
        </p:nvSpPr>
        <p:spPr>
          <a:xfrm rot="16200000">
            <a:off x="8201898" y="3178343"/>
            <a:ext cx="792000" cy="792000"/>
          </a:xfrm>
          <a:prstGeom prst="arc">
            <a:avLst>
              <a:gd name="adj1" fmla="val 5424683"/>
              <a:gd name="adj2" fmla="val 10787410"/>
            </a:avLst>
          </a:prstGeom>
          <a:ln w="9525"/>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E6FF03D4-BE59-20A7-F780-4F08A488EE96}"/>
              </a:ext>
            </a:extLst>
          </p:cNvPr>
          <p:cNvSpPr txBox="1"/>
          <p:nvPr/>
        </p:nvSpPr>
        <p:spPr>
          <a:xfrm>
            <a:off x="7964731" y="2618333"/>
            <a:ext cx="1266334" cy="584775"/>
          </a:xfrm>
          <a:prstGeom prst="rect">
            <a:avLst/>
          </a:prstGeom>
          <a:noFill/>
        </p:spPr>
        <p:txBody>
          <a:bodyPr wrap="square" rtlCol="0">
            <a:spAutoFit/>
          </a:bodyPr>
          <a:lstStyle/>
          <a:p>
            <a:pPr algn="ctr"/>
            <a:r>
              <a:rPr lang="en-US" sz="3200" b="1" dirty="0">
                <a:solidFill>
                  <a:schemeClr val="accent5"/>
                </a:solidFill>
                <a:latin typeface="Aptos" panose="020B0004020202020204" pitchFamily="34" charset="0"/>
              </a:rPr>
              <a:t>2032</a:t>
            </a:r>
          </a:p>
        </p:txBody>
      </p:sp>
      <p:sp>
        <p:nvSpPr>
          <p:cNvPr id="57" name="TextBox 56">
            <a:extLst>
              <a:ext uri="{FF2B5EF4-FFF2-40B4-BE49-F238E27FC236}">
                <a16:creationId xmlns:a16="http://schemas.microsoft.com/office/drawing/2014/main" id="{CDC4579B-B76C-07D3-9EB9-2F23DFF9F951}"/>
              </a:ext>
            </a:extLst>
          </p:cNvPr>
          <p:cNvSpPr txBox="1"/>
          <p:nvPr/>
        </p:nvSpPr>
        <p:spPr>
          <a:xfrm>
            <a:off x="6667501" y="5420421"/>
            <a:ext cx="5524500" cy="584775"/>
          </a:xfrm>
          <a:prstGeom prst="rect">
            <a:avLst/>
          </a:prstGeom>
          <a:noFill/>
        </p:spPr>
        <p:txBody>
          <a:bodyPr wrap="square" rtlCol="0">
            <a:spAutoFit/>
          </a:bodyPr>
          <a:lstStyle/>
          <a:p>
            <a:r>
              <a:rPr lang="el-GR" sz="1600" dirty="0">
                <a:latin typeface="Aptos" panose="020B0004020202020204" pitchFamily="34" charset="0"/>
              </a:rPr>
              <a:t>Επαλήθευση </a:t>
            </a:r>
            <a:r>
              <a:rPr lang="el-GR" sz="1600" b="1" dirty="0">
                <a:latin typeface="Aptos" panose="020B0004020202020204" pitchFamily="34" charset="0"/>
              </a:rPr>
              <a:t>επίτευξης τελικών στόχων </a:t>
            </a:r>
            <a:br>
              <a:rPr lang="el-GR" sz="1600" dirty="0">
                <a:latin typeface="Aptos" panose="020B0004020202020204" pitchFamily="34" charset="0"/>
              </a:rPr>
            </a:br>
            <a:r>
              <a:rPr lang="el-GR" sz="1600" dirty="0">
                <a:latin typeface="Aptos" panose="020B0004020202020204" pitchFamily="34" charset="0"/>
              </a:rPr>
              <a:t>(προαπαιτούμενοι και ελάχιστη βαθμολογία σε κάθε πυλώνα)</a:t>
            </a:r>
            <a:endParaRPr lang="en-US" sz="1600" dirty="0">
              <a:latin typeface="Aptos" panose="020B0004020202020204" pitchFamily="34" charset="0"/>
            </a:endParaRPr>
          </a:p>
        </p:txBody>
      </p:sp>
      <p:cxnSp>
        <p:nvCxnSpPr>
          <p:cNvPr id="58" name="Straight Connector 57">
            <a:extLst>
              <a:ext uri="{FF2B5EF4-FFF2-40B4-BE49-F238E27FC236}">
                <a16:creationId xmlns:a16="http://schemas.microsoft.com/office/drawing/2014/main" id="{2BA93128-947E-699B-6E56-4641BB64E29A}"/>
              </a:ext>
            </a:extLst>
          </p:cNvPr>
          <p:cNvCxnSpPr>
            <a:cxnSpLocks/>
          </p:cNvCxnSpPr>
          <p:nvPr/>
        </p:nvCxnSpPr>
        <p:spPr>
          <a:xfrm flipH="1">
            <a:off x="6768215" y="6015418"/>
            <a:ext cx="252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850A5B9-2F35-3B52-17AE-4BC2103D41E1}"/>
              </a:ext>
            </a:extLst>
          </p:cNvPr>
          <p:cNvCxnSpPr>
            <a:cxnSpLocks/>
          </p:cNvCxnSpPr>
          <p:nvPr/>
        </p:nvCxnSpPr>
        <p:spPr>
          <a:xfrm flipH="1">
            <a:off x="9896523" y="3574343"/>
            <a:ext cx="2228802" cy="0"/>
          </a:xfrm>
          <a:prstGeom prst="line">
            <a:avLst/>
          </a:prstGeom>
          <a:ln w="19050">
            <a:solidFill>
              <a:schemeClr val="bg2">
                <a:lumMod val="75000"/>
              </a:schemeClr>
            </a:solidFill>
            <a:prstDash val="dash"/>
            <a:head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11F5E38-A850-CF5F-C518-DE45086B9B3A}"/>
              </a:ext>
            </a:extLst>
          </p:cNvPr>
          <p:cNvSpPr txBox="1"/>
          <p:nvPr/>
        </p:nvSpPr>
        <p:spPr>
          <a:xfrm>
            <a:off x="1625436" y="3258121"/>
            <a:ext cx="3082963" cy="338554"/>
          </a:xfrm>
          <a:prstGeom prst="rect">
            <a:avLst/>
          </a:prstGeom>
          <a:noFill/>
        </p:spPr>
        <p:txBody>
          <a:bodyPr wrap="square" rtlCol="0">
            <a:spAutoFit/>
          </a:bodyPr>
          <a:lstStyle/>
          <a:p>
            <a:pPr algn="ctr"/>
            <a:r>
              <a:rPr lang="en-US" sz="1600" b="1" dirty="0">
                <a:solidFill>
                  <a:schemeClr val="accent5"/>
                </a:solidFill>
                <a:latin typeface="Aptos" panose="020B0004020202020204" pitchFamily="34" charset="0"/>
              </a:rPr>
              <a:t>GR</a:t>
            </a:r>
            <a:r>
              <a:rPr lang="en-US" sz="1600" b="1" dirty="0">
                <a:solidFill>
                  <a:schemeClr val="accent6"/>
                </a:solidFill>
                <a:latin typeface="Aptos" panose="020B0004020202020204" pitchFamily="34" charset="0"/>
              </a:rPr>
              <a:t>eco</a:t>
            </a:r>
            <a:r>
              <a:rPr lang="en-US" sz="1600" b="1" dirty="0">
                <a:solidFill>
                  <a:schemeClr val="accent5"/>
                </a:solidFill>
                <a:latin typeface="Aptos" panose="020B0004020202020204" pitchFamily="34" charset="0"/>
              </a:rPr>
              <a:t> Candidate</a:t>
            </a:r>
            <a:endParaRPr lang="en-US" sz="1600" dirty="0">
              <a:latin typeface="Aptos" panose="020B0004020202020204" pitchFamily="34" charset="0"/>
            </a:endParaRPr>
          </a:p>
        </p:txBody>
      </p:sp>
      <p:sp>
        <p:nvSpPr>
          <p:cNvPr id="64" name="TextBox 63">
            <a:extLst>
              <a:ext uri="{FF2B5EF4-FFF2-40B4-BE49-F238E27FC236}">
                <a16:creationId xmlns:a16="http://schemas.microsoft.com/office/drawing/2014/main" id="{072387A5-26CD-040C-006B-99C20F294EE0}"/>
              </a:ext>
            </a:extLst>
          </p:cNvPr>
          <p:cNvSpPr txBox="1"/>
          <p:nvPr/>
        </p:nvSpPr>
        <p:spPr>
          <a:xfrm>
            <a:off x="5223614" y="3541789"/>
            <a:ext cx="3082963" cy="338554"/>
          </a:xfrm>
          <a:prstGeom prst="rect">
            <a:avLst/>
          </a:prstGeom>
          <a:noFill/>
        </p:spPr>
        <p:txBody>
          <a:bodyPr wrap="square" rtlCol="0">
            <a:spAutoFit/>
          </a:bodyPr>
          <a:lstStyle/>
          <a:p>
            <a:pPr algn="ctr"/>
            <a:r>
              <a:rPr lang="en-US" sz="1600" b="1" dirty="0">
                <a:solidFill>
                  <a:schemeClr val="accent5"/>
                </a:solidFill>
                <a:latin typeface="Aptos" panose="020B0004020202020204" pitchFamily="34" charset="0"/>
              </a:rPr>
              <a:t>GR</a:t>
            </a:r>
            <a:r>
              <a:rPr lang="en-US" sz="1600" b="1" dirty="0">
                <a:solidFill>
                  <a:schemeClr val="accent6"/>
                </a:solidFill>
                <a:latin typeface="Aptos" panose="020B0004020202020204" pitchFamily="34" charset="0"/>
              </a:rPr>
              <a:t>eco</a:t>
            </a:r>
            <a:r>
              <a:rPr lang="en-US" sz="1600" b="1" dirty="0">
                <a:solidFill>
                  <a:schemeClr val="accent5"/>
                </a:solidFill>
                <a:latin typeface="Aptos" panose="020B0004020202020204" pitchFamily="34" charset="0"/>
              </a:rPr>
              <a:t> in Transition</a:t>
            </a:r>
            <a:endParaRPr lang="en-US" sz="1600" dirty="0">
              <a:latin typeface="Aptos" panose="020B0004020202020204" pitchFamily="34" charset="0"/>
            </a:endParaRPr>
          </a:p>
        </p:txBody>
      </p:sp>
      <p:sp>
        <p:nvSpPr>
          <p:cNvPr id="66" name="TextBox 65">
            <a:extLst>
              <a:ext uri="{FF2B5EF4-FFF2-40B4-BE49-F238E27FC236}">
                <a16:creationId xmlns:a16="http://schemas.microsoft.com/office/drawing/2014/main" id="{08C78AB0-1FD3-9809-850A-5E6D02297ED3}"/>
              </a:ext>
            </a:extLst>
          </p:cNvPr>
          <p:cNvSpPr txBox="1"/>
          <p:nvPr/>
        </p:nvSpPr>
        <p:spPr>
          <a:xfrm>
            <a:off x="8627575" y="3268225"/>
            <a:ext cx="3082963" cy="338554"/>
          </a:xfrm>
          <a:prstGeom prst="rect">
            <a:avLst/>
          </a:prstGeom>
          <a:noFill/>
        </p:spPr>
        <p:txBody>
          <a:bodyPr wrap="square" rtlCol="0">
            <a:spAutoFit/>
          </a:bodyPr>
          <a:lstStyle/>
          <a:p>
            <a:pPr algn="ctr"/>
            <a:r>
              <a:rPr lang="en-US" sz="1600" b="1" dirty="0">
                <a:solidFill>
                  <a:schemeClr val="accent5"/>
                </a:solidFill>
                <a:latin typeface="Aptos" panose="020B0004020202020204" pitchFamily="34" charset="0"/>
              </a:rPr>
              <a:t>GR</a:t>
            </a:r>
            <a:r>
              <a:rPr lang="en-US" sz="1600" b="1" dirty="0">
                <a:solidFill>
                  <a:schemeClr val="accent6"/>
                </a:solidFill>
                <a:latin typeface="Aptos" panose="020B0004020202020204" pitchFamily="34" charset="0"/>
              </a:rPr>
              <a:t>eco</a:t>
            </a:r>
            <a:r>
              <a:rPr lang="en-US" sz="1600" b="1" dirty="0">
                <a:solidFill>
                  <a:schemeClr val="accent5"/>
                </a:solidFill>
                <a:latin typeface="Aptos" panose="020B0004020202020204" pitchFamily="34" charset="0"/>
              </a:rPr>
              <a:t>ISLDAND</a:t>
            </a:r>
            <a:endParaRPr lang="en-US" sz="1600" dirty="0">
              <a:latin typeface="Aptos" panose="020B0004020202020204" pitchFamily="34" charset="0"/>
            </a:endParaRPr>
          </a:p>
        </p:txBody>
      </p:sp>
      <p:pic>
        <p:nvPicPr>
          <p:cNvPr id="67" name="Εικόνα 1">
            <a:extLst>
              <a:ext uri="{FF2B5EF4-FFF2-40B4-BE49-F238E27FC236}">
                <a16:creationId xmlns:a16="http://schemas.microsoft.com/office/drawing/2014/main" id="{D7A68A04-4B9D-A4FB-97A2-3B23256CEA2D}"/>
              </a:ext>
            </a:extLst>
          </p:cNvPr>
          <p:cNvPicPr>
            <a:picLocks noChangeAspect="1"/>
          </p:cNvPicPr>
          <p:nvPr/>
        </p:nvPicPr>
        <p:blipFill>
          <a:blip r:embed="rId2"/>
          <a:stretch>
            <a:fillRect/>
          </a:stretch>
        </p:blipFill>
        <p:spPr>
          <a:xfrm>
            <a:off x="10970697" y="3091789"/>
            <a:ext cx="991142" cy="900000"/>
          </a:xfrm>
          <a:prstGeom prst="rect">
            <a:avLst/>
          </a:prstGeom>
        </p:spPr>
      </p:pic>
      <p:grpSp>
        <p:nvGrpSpPr>
          <p:cNvPr id="71" name="Group 70">
            <a:extLst>
              <a:ext uri="{FF2B5EF4-FFF2-40B4-BE49-F238E27FC236}">
                <a16:creationId xmlns:a16="http://schemas.microsoft.com/office/drawing/2014/main" id="{008B103C-13E2-D882-C763-047BDABE04FA}"/>
              </a:ext>
            </a:extLst>
          </p:cNvPr>
          <p:cNvGrpSpPr/>
          <p:nvPr/>
        </p:nvGrpSpPr>
        <p:grpSpPr>
          <a:xfrm>
            <a:off x="5502000" y="836607"/>
            <a:ext cx="1188000" cy="153001"/>
            <a:chOff x="4506950" y="872623"/>
            <a:chExt cx="1613095" cy="226913"/>
          </a:xfrm>
        </p:grpSpPr>
        <p:sp>
          <p:nvSpPr>
            <p:cNvPr id="68" name="Oval 67">
              <a:extLst>
                <a:ext uri="{FF2B5EF4-FFF2-40B4-BE49-F238E27FC236}">
                  <a16:creationId xmlns:a16="http://schemas.microsoft.com/office/drawing/2014/main" id="{96DEB6A9-CA4B-CF75-9617-95B70675DE02}"/>
                </a:ext>
              </a:extLst>
            </p:cNvPr>
            <p:cNvSpPr/>
            <p:nvPr/>
          </p:nvSpPr>
          <p:spPr>
            <a:xfrm>
              <a:off x="4506950" y="883536"/>
              <a:ext cx="216000" cy="216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D19A223-0DFE-E359-A2FB-2A12E73CBC0B}"/>
                </a:ext>
              </a:extLst>
            </p:cNvPr>
            <p:cNvSpPr/>
            <p:nvPr/>
          </p:nvSpPr>
          <p:spPr>
            <a:xfrm>
              <a:off x="5203973" y="872623"/>
              <a:ext cx="216000" cy="216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18EFF05-51C9-6DE8-FAAD-E0DA3A054EE3}"/>
                </a:ext>
              </a:extLst>
            </p:cNvPr>
            <p:cNvSpPr/>
            <p:nvPr/>
          </p:nvSpPr>
          <p:spPr>
            <a:xfrm>
              <a:off x="5904045" y="872623"/>
              <a:ext cx="216000" cy="216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spTree>
    <p:extLst>
      <p:ext uri="{BB962C8B-B14F-4D97-AF65-F5344CB8AC3E}">
        <p14:creationId xmlns:p14="http://schemas.microsoft.com/office/powerpoint/2010/main" val="90124536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8357</TotalTime>
  <Words>12584</Words>
  <Application>Microsoft Office PowerPoint</Application>
  <PresentationFormat>Ευρεία οθόνη</PresentationFormat>
  <Paragraphs>959</Paragraphs>
  <Slides>49</Slides>
  <Notes>13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49</vt:i4>
      </vt:variant>
    </vt:vector>
  </HeadingPairs>
  <TitlesOfParts>
    <vt:vector size="60" baseType="lpstr">
      <vt:lpstr>Aptos</vt:lpstr>
      <vt:lpstr>Aptos Display</vt:lpstr>
      <vt:lpstr>Aptos Narrow</vt:lpstr>
      <vt:lpstr>Arial</vt:lpstr>
      <vt:lpstr>Calibri</vt:lpstr>
      <vt:lpstr>Calibri Light</vt:lpstr>
      <vt:lpstr>Cambria Math</vt:lpstr>
      <vt:lpstr>Courier New</vt:lpstr>
      <vt:lpstr>Symbol</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e.vla</dc:creator>
  <cp:lastModifiedBy>e.vla</cp:lastModifiedBy>
  <cp:revision>615</cp:revision>
  <dcterms:created xsi:type="dcterms:W3CDTF">2026-02-17T12:52:18Z</dcterms:created>
  <dcterms:modified xsi:type="dcterms:W3CDTF">2026-04-20T10:27:11Z</dcterms:modified>
</cp:coreProperties>
</file>